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3"/>
    <p:sldId id="260" r:id="rId4"/>
    <p:sldId id="267" r:id="rId5"/>
    <p:sldId id="266" r:id="rId6"/>
    <p:sldId id="265" r:id="rId7"/>
    <p:sldId id="263" r:id="rId8"/>
    <p:sldId id="264"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DF2"/>
    <a:srgbClr val="FA04C5"/>
    <a:srgbClr val="F739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1" autoAdjust="0"/>
    <p:restoredTop sz="94660"/>
  </p:normalViewPr>
  <p:slideViewPr>
    <p:cSldViewPr snapToGrid="0">
      <p:cViewPr varScale="1">
        <p:scale>
          <a:sx n="74" d="100"/>
          <a:sy n="74" d="100"/>
        </p:scale>
        <p:origin x="570"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87"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dirty="0"/>
          </a:p>
        </p:txBody>
      </p:sp>
      <p:sp>
        <p:nvSpPr>
          <p:cNvPr id="1048688"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dirty="0"/>
          </a:p>
        </p:txBody>
      </p:sp>
      <p:sp>
        <p:nvSpPr>
          <p:cNvPr id="1048689"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8690"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91"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dirty="0"/>
          </a:p>
        </p:txBody>
      </p:sp>
      <p:sp>
        <p:nvSpPr>
          <p:cNvPr id="1048692"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fld>
            <a:endParaRPr 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46CE7D5-CF57-46EF-B807-FDD0502418D4}" type="datetimeFigureOut">
              <a:rPr lang="en-US" smtClean="0"/>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46CE7D5-CF57-46EF-B807-FDD0502418D4}" type="datetimeFigureOut">
              <a:rPr lang="en-US" smtClean="0"/>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30EA680-D336-4FF7-8B7A-9848BB0A1C32}"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46CE7D5-CF57-46EF-B807-FDD0502418D4}"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46CE7D5-CF57-46EF-B807-FDD0502418D4}" type="datetimeFigureOut">
              <a:rPr lang="en-US" smtClean="0"/>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30EA680-D336-4FF7-8B7A-9848BB0A1C32}" type="slidenum">
              <a:rPr lang="en-US" smtClean="0"/>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0.jpeg"/><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title"/>
          </p:nvPr>
        </p:nvSpPr>
        <p:spPr>
          <a:xfrm>
            <a:off x="391757" y="1916734"/>
            <a:ext cx="10515600" cy="524415"/>
          </a:xfrm>
        </p:spPr>
        <p:txBody>
          <a:bodyPr>
            <a:normAutofit fontScale="90000"/>
          </a:bodyPr>
          <a:lstStyle/>
          <a:p>
            <a:pPr algn="ctr"/>
            <a:r>
              <a:rPr lang="en-US" sz="4800" b="1" smtClean="0">
                <a:solidFill>
                  <a:srgbClr val="7030A0"/>
                </a:solidFill>
                <a:cs typeface="Calibri Light" panose="020F0302020204030204"/>
              </a:rPr>
              <a:t>        BLOCKCHAIN</a:t>
            </a:r>
            <a:endParaRPr lang="en-US" sz="4800" b="1" dirty="0">
              <a:solidFill>
                <a:srgbClr val="7030A0"/>
              </a:solidFill>
              <a:cs typeface="Calibri Light" panose="020F0302020204030204"/>
            </a:endParaRPr>
          </a:p>
        </p:txBody>
      </p:sp>
      <p:sp>
        <p:nvSpPr>
          <p:cNvPr id="1048587" name="Content Placeholder 2"/>
          <p:cNvSpPr>
            <a:spLocks noGrp="1"/>
          </p:cNvSpPr>
          <p:nvPr>
            <p:ph idx="1"/>
          </p:nvPr>
        </p:nvSpPr>
        <p:spPr>
          <a:xfrm rot="21600000">
            <a:off x="7011499" y="3579057"/>
            <a:ext cx="4067033" cy="2318582"/>
          </a:xfrm>
        </p:spPr>
        <p:style>
          <a:lnRef idx="0">
            <a:scrgbClr r="0" g="0" b="0"/>
          </a:lnRef>
          <a:fillRef idx="1003">
            <a:schemeClr val="lt2"/>
          </a:fillRef>
          <a:effectRef idx="0">
            <a:scrgbClr r="0" g="0" b="0"/>
          </a:effectRef>
          <a:fontRef idx="major"/>
        </p:style>
        <p:txBody>
          <a:bodyPr>
            <a:normAutofit fontScale="92500" lnSpcReduction="20000"/>
          </a:bodyPr>
          <a:lstStyle/>
          <a:p>
            <a:pPr marL="0" indent="0" algn="just">
              <a:buNone/>
            </a:pPr>
            <a:r>
              <a:rPr lang="en-US" sz="2000" b="1" dirty="0"/>
              <a:t> </a:t>
            </a:r>
            <a:endParaRPr lang="en-US" sz="2000" b="1" dirty="0"/>
          </a:p>
          <a:p>
            <a:pPr marL="0" indent="0" algn="just">
              <a:buNone/>
            </a:pPr>
            <a:r>
              <a:rPr lang="en-US" sz="2000" b="1" dirty="0"/>
              <a:t> </a:t>
            </a:r>
            <a:r>
              <a:rPr lang="en-US" sz="2100" b="1" dirty="0"/>
              <a:t>A17.    Harshal </a:t>
            </a:r>
            <a:r>
              <a:rPr lang="en-US" sz="2100" b="1" dirty="0" err="1"/>
              <a:t>Thombare</a:t>
            </a:r>
            <a:endParaRPr lang="en-US" sz="2100" b="1" dirty="0"/>
          </a:p>
          <a:p>
            <a:pPr marL="0" indent="0" algn="just">
              <a:buNone/>
            </a:pPr>
            <a:r>
              <a:rPr lang="en-US" sz="2100" b="1" dirty="0"/>
              <a:t> A23.    </a:t>
            </a:r>
            <a:r>
              <a:rPr lang="en-US" sz="2100" b="1" dirty="0" err="1"/>
              <a:t>Pankaj</a:t>
            </a:r>
            <a:r>
              <a:rPr lang="en-US" sz="2100" b="1" dirty="0"/>
              <a:t> </a:t>
            </a:r>
            <a:r>
              <a:rPr lang="en-US" sz="2100" b="1" dirty="0" err="1"/>
              <a:t>Pendavale</a:t>
            </a:r>
            <a:endParaRPr lang="en-US" sz="2100" b="1" dirty="0"/>
          </a:p>
          <a:p>
            <a:pPr marL="0" indent="0" algn="just">
              <a:buNone/>
            </a:pPr>
            <a:r>
              <a:rPr lang="en-US" sz="2100" b="1" dirty="0"/>
              <a:t> A55.    </a:t>
            </a:r>
            <a:r>
              <a:rPr lang="en-US" sz="2100" b="1" dirty="0" err="1"/>
              <a:t>Vivek</a:t>
            </a:r>
            <a:r>
              <a:rPr lang="en-US" sz="2100" b="1" dirty="0"/>
              <a:t> </a:t>
            </a:r>
            <a:r>
              <a:rPr lang="en-US" sz="2100" b="1" dirty="0" err="1"/>
              <a:t>Raut</a:t>
            </a:r>
            <a:endParaRPr lang="en-US" sz="2100" b="1" dirty="0"/>
          </a:p>
          <a:p>
            <a:pPr marL="0" indent="0" algn="just">
              <a:buNone/>
            </a:pPr>
            <a:r>
              <a:rPr lang="en-US" sz="2100" b="1" dirty="0"/>
              <a:t> A58.    </a:t>
            </a:r>
            <a:r>
              <a:rPr lang="en-US" sz="2100" b="1" dirty="0" err="1"/>
              <a:t>Shivansh</a:t>
            </a:r>
            <a:r>
              <a:rPr lang="en-US" sz="2100" b="1" dirty="0"/>
              <a:t> Sharma</a:t>
            </a:r>
            <a:endParaRPr lang="en-US" sz="2100" b="1" dirty="0"/>
          </a:p>
          <a:p>
            <a:pPr marL="0" indent="0" algn="just">
              <a:buNone/>
            </a:pPr>
            <a:r>
              <a:rPr lang="en-US" sz="2100" b="1" dirty="0"/>
              <a:t> </a:t>
            </a:r>
            <a:endParaRPr lang="en-US" sz="2100" b="1" dirty="0"/>
          </a:p>
        </p:txBody>
      </p:sp>
      <p:sp>
        <p:nvSpPr>
          <p:cNvPr id="1048588" name="TextBox 4"/>
          <p:cNvSpPr txBox="1"/>
          <p:nvPr/>
        </p:nvSpPr>
        <p:spPr>
          <a:xfrm>
            <a:off x="5182699" y="2516249"/>
            <a:ext cx="1828800" cy="358140"/>
          </a:xfrm>
          <a:prstGeom prst="rect">
            <a:avLst/>
          </a:prstGeom>
          <a:noFill/>
        </p:spPr>
        <p:txBody>
          <a:bodyPr wrap="square" rtlCol="0">
            <a:spAutoFit/>
          </a:bodyPr>
          <a:lstStyle/>
          <a:p>
            <a:pPr algn="l"/>
            <a:endParaRPr lang="en-US" dirty="0"/>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9332" y="2695319"/>
            <a:ext cx="4448453" cy="2958506"/>
          </a:xfrm>
          <a:prstGeom prst="rect">
            <a:avLst/>
          </a:prstGeom>
        </p:spPr>
      </p:pic>
      <p:sp>
        <p:nvSpPr>
          <p:cNvPr id="3" name="TextBox 2"/>
          <p:cNvSpPr txBox="1"/>
          <p:nvPr/>
        </p:nvSpPr>
        <p:spPr>
          <a:xfrm>
            <a:off x="3090930" y="60619"/>
            <a:ext cx="5499278" cy="646331"/>
          </a:xfrm>
          <a:prstGeom prst="rect">
            <a:avLst/>
          </a:prstGeom>
          <a:noFill/>
        </p:spPr>
        <p:txBody>
          <a:bodyPr wrap="square" rtlCol="0">
            <a:spAutoFit/>
          </a:bodyPr>
          <a:lstStyle/>
          <a:p>
            <a:r>
              <a:rPr lang="en-GB" sz="3600" b="1" dirty="0" smtClean="0"/>
              <a:t>M.sc(Cs)-I </a:t>
            </a:r>
            <a:r>
              <a:rPr lang="en-GB" sz="3600" b="1" dirty="0" err="1" smtClean="0"/>
              <a:t>Sem</a:t>
            </a:r>
            <a:r>
              <a:rPr lang="en-GB" sz="3600" b="1" dirty="0" smtClean="0"/>
              <a:t>-I 2021-2022</a:t>
            </a:r>
            <a:endParaRPr lang="en-IN" sz="36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9147" y="99256"/>
            <a:ext cx="1058751" cy="67957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90208" y="34861"/>
            <a:ext cx="785612" cy="78561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048586"/>
                                        </p:tgtEl>
                                        <p:attrNameLst>
                                          <p:attrName>style.visibility</p:attrName>
                                        </p:attrNameLst>
                                      </p:cBhvr>
                                      <p:to>
                                        <p:strVal val="visible"/>
                                      </p:to>
                                    </p:set>
                                    <p:animEffect transition="in" filter="barn(inVertical)">
                                      <p:cBhvr>
                                        <p:cTn id="7" dur="500"/>
                                        <p:tgtEl>
                                          <p:spTgt spid="10485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1048587">
                                            <p:bg/>
                                          </p:spTgt>
                                        </p:tgtEl>
                                        <p:attrNameLst>
                                          <p:attrName>style.visibility</p:attrName>
                                        </p:attrNameLst>
                                      </p:cBhvr>
                                      <p:to>
                                        <p:strVal val="visible"/>
                                      </p:to>
                                    </p:set>
                                    <p:anim calcmode="lin" valueType="num">
                                      <p:cBhvr additive="base">
                                        <p:cTn id="16" dur="500" fill="hold"/>
                                        <p:tgtEl>
                                          <p:spTgt spid="1048587">
                                            <p:bg/>
                                          </p:spTgt>
                                        </p:tgtEl>
                                        <p:attrNameLst>
                                          <p:attrName>ppt_x</p:attrName>
                                        </p:attrNameLst>
                                      </p:cBhvr>
                                      <p:tavLst>
                                        <p:tav tm="0">
                                          <p:val>
                                            <p:strVal val="#ppt_x"/>
                                          </p:val>
                                        </p:tav>
                                        <p:tav tm="100000">
                                          <p:val>
                                            <p:strVal val="#ppt_x"/>
                                          </p:val>
                                        </p:tav>
                                      </p:tavLst>
                                    </p:anim>
                                    <p:anim calcmode="lin" valueType="num">
                                      <p:cBhvr additive="base">
                                        <p:cTn id="17" dur="500" fill="hold"/>
                                        <p:tgtEl>
                                          <p:spTgt spid="1048587">
                                            <p:bg/>
                                          </p:spTgt>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1048587">
                                            <p:txEl>
                                              <p:pRg st="0" end="0"/>
                                            </p:txEl>
                                          </p:spTgt>
                                        </p:tgtEl>
                                        <p:attrNameLst>
                                          <p:attrName>style.visibility</p:attrName>
                                        </p:attrNameLst>
                                      </p:cBhvr>
                                      <p:to>
                                        <p:strVal val="visible"/>
                                      </p:to>
                                    </p:set>
                                    <p:anim calcmode="lin" valueType="num">
                                      <p:cBhvr additive="base">
                                        <p:cTn id="21" dur="500" fill="hold"/>
                                        <p:tgtEl>
                                          <p:spTgt spid="1048587">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48587">
                                            <p:txEl>
                                              <p:pRg st="0" end="0"/>
                                            </p:txEl>
                                          </p:spTgt>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4" fill="hold" grpId="0" nodeType="afterEffect">
                                  <p:stCondLst>
                                    <p:cond delay="0"/>
                                  </p:stCondLst>
                                  <p:childTnLst>
                                    <p:set>
                                      <p:cBhvr>
                                        <p:cTn id="25" dur="1" fill="hold">
                                          <p:stCondLst>
                                            <p:cond delay="0"/>
                                          </p:stCondLst>
                                        </p:cTn>
                                        <p:tgtEl>
                                          <p:spTgt spid="1048587">
                                            <p:txEl>
                                              <p:pRg st="1" end="1"/>
                                            </p:txEl>
                                          </p:spTgt>
                                        </p:tgtEl>
                                        <p:attrNameLst>
                                          <p:attrName>style.visibility</p:attrName>
                                        </p:attrNameLst>
                                      </p:cBhvr>
                                      <p:to>
                                        <p:strVal val="visible"/>
                                      </p:to>
                                    </p:set>
                                    <p:anim calcmode="lin" valueType="num">
                                      <p:cBhvr additive="base">
                                        <p:cTn id="26" dur="500" fill="hold"/>
                                        <p:tgtEl>
                                          <p:spTgt spid="1048587">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048587">
                                            <p:txEl>
                                              <p:pRg st="1" end="1"/>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 presetClass="entr" presetSubtype="4" fill="hold" grpId="0" nodeType="afterEffect">
                                  <p:stCondLst>
                                    <p:cond delay="0"/>
                                  </p:stCondLst>
                                  <p:childTnLst>
                                    <p:set>
                                      <p:cBhvr>
                                        <p:cTn id="30" dur="1" fill="hold">
                                          <p:stCondLst>
                                            <p:cond delay="0"/>
                                          </p:stCondLst>
                                        </p:cTn>
                                        <p:tgtEl>
                                          <p:spTgt spid="1048587">
                                            <p:txEl>
                                              <p:pRg st="2" end="2"/>
                                            </p:txEl>
                                          </p:spTgt>
                                        </p:tgtEl>
                                        <p:attrNameLst>
                                          <p:attrName>style.visibility</p:attrName>
                                        </p:attrNameLst>
                                      </p:cBhvr>
                                      <p:to>
                                        <p:strVal val="visible"/>
                                      </p:to>
                                    </p:set>
                                    <p:anim calcmode="lin" valueType="num">
                                      <p:cBhvr additive="base">
                                        <p:cTn id="31" dur="500" fill="hold"/>
                                        <p:tgtEl>
                                          <p:spTgt spid="1048587">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48587">
                                            <p:txEl>
                                              <p:pRg st="2" end="2"/>
                                            </p:txEl>
                                          </p:spTgt>
                                        </p:tgtEl>
                                        <p:attrNameLst>
                                          <p:attrName>ppt_y</p:attrName>
                                        </p:attrNameLst>
                                      </p:cBhvr>
                                      <p:tavLst>
                                        <p:tav tm="0">
                                          <p:val>
                                            <p:strVal val="1+#ppt_h/2"/>
                                          </p:val>
                                        </p:tav>
                                        <p:tav tm="100000">
                                          <p:val>
                                            <p:strVal val="#ppt_y"/>
                                          </p:val>
                                        </p:tav>
                                      </p:tavLst>
                                    </p:anim>
                                  </p:childTnLst>
                                </p:cTn>
                              </p:par>
                            </p:childTnLst>
                          </p:cTn>
                        </p:par>
                        <p:par>
                          <p:cTn id="33" fill="hold">
                            <p:stCondLst>
                              <p:cond delay="2500"/>
                            </p:stCondLst>
                            <p:childTnLst>
                              <p:par>
                                <p:cTn id="34" presetID="2" presetClass="entr" presetSubtype="4" fill="hold" grpId="0" nodeType="afterEffect">
                                  <p:stCondLst>
                                    <p:cond delay="0"/>
                                  </p:stCondLst>
                                  <p:childTnLst>
                                    <p:set>
                                      <p:cBhvr>
                                        <p:cTn id="35" dur="1" fill="hold">
                                          <p:stCondLst>
                                            <p:cond delay="0"/>
                                          </p:stCondLst>
                                        </p:cTn>
                                        <p:tgtEl>
                                          <p:spTgt spid="1048587">
                                            <p:txEl>
                                              <p:pRg st="3" end="3"/>
                                            </p:txEl>
                                          </p:spTgt>
                                        </p:tgtEl>
                                        <p:attrNameLst>
                                          <p:attrName>style.visibility</p:attrName>
                                        </p:attrNameLst>
                                      </p:cBhvr>
                                      <p:to>
                                        <p:strVal val="visible"/>
                                      </p:to>
                                    </p:set>
                                    <p:anim calcmode="lin" valueType="num">
                                      <p:cBhvr additive="base">
                                        <p:cTn id="36" dur="500" fill="hold"/>
                                        <p:tgtEl>
                                          <p:spTgt spid="1048587">
                                            <p:txEl>
                                              <p:pRg st="3" end="3"/>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048587">
                                            <p:txEl>
                                              <p:pRg st="3" end="3"/>
                                            </p:txEl>
                                          </p:spTgt>
                                        </p:tgtEl>
                                        <p:attrNameLst>
                                          <p:attrName>ppt_y</p:attrName>
                                        </p:attrNameLst>
                                      </p:cBhvr>
                                      <p:tavLst>
                                        <p:tav tm="0">
                                          <p:val>
                                            <p:strVal val="1+#ppt_h/2"/>
                                          </p:val>
                                        </p:tav>
                                        <p:tav tm="100000">
                                          <p:val>
                                            <p:strVal val="#ppt_y"/>
                                          </p:val>
                                        </p:tav>
                                      </p:tavLst>
                                    </p:anim>
                                  </p:childTnLst>
                                </p:cTn>
                              </p:par>
                            </p:childTnLst>
                          </p:cTn>
                        </p:par>
                        <p:par>
                          <p:cTn id="38" fill="hold">
                            <p:stCondLst>
                              <p:cond delay="3000"/>
                            </p:stCondLst>
                            <p:childTnLst>
                              <p:par>
                                <p:cTn id="39" presetID="2" presetClass="entr" presetSubtype="4" fill="hold" grpId="0" nodeType="afterEffect">
                                  <p:stCondLst>
                                    <p:cond delay="0"/>
                                  </p:stCondLst>
                                  <p:childTnLst>
                                    <p:set>
                                      <p:cBhvr>
                                        <p:cTn id="40" dur="1" fill="hold">
                                          <p:stCondLst>
                                            <p:cond delay="0"/>
                                          </p:stCondLst>
                                        </p:cTn>
                                        <p:tgtEl>
                                          <p:spTgt spid="1048587">
                                            <p:txEl>
                                              <p:pRg st="4" end="4"/>
                                            </p:txEl>
                                          </p:spTgt>
                                        </p:tgtEl>
                                        <p:attrNameLst>
                                          <p:attrName>style.visibility</p:attrName>
                                        </p:attrNameLst>
                                      </p:cBhvr>
                                      <p:to>
                                        <p:strVal val="visible"/>
                                      </p:to>
                                    </p:set>
                                    <p:anim calcmode="lin" valueType="num">
                                      <p:cBhvr additive="base">
                                        <p:cTn id="41" dur="500" fill="hold"/>
                                        <p:tgtEl>
                                          <p:spTgt spid="1048587">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048587">
                                            <p:txEl>
                                              <p:pRg st="4" end="4"/>
                                            </p:txEl>
                                          </p:spTgt>
                                        </p:tgtEl>
                                        <p:attrNameLst>
                                          <p:attrName>ppt_y</p:attrName>
                                        </p:attrNameLst>
                                      </p:cBhvr>
                                      <p:tavLst>
                                        <p:tav tm="0">
                                          <p:val>
                                            <p:strVal val="1+#ppt_h/2"/>
                                          </p:val>
                                        </p:tav>
                                        <p:tav tm="100000">
                                          <p:val>
                                            <p:strVal val="#ppt_y"/>
                                          </p:val>
                                        </p:tav>
                                      </p:tavLst>
                                    </p:anim>
                                  </p:childTnLst>
                                </p:cTn>
                              </p:par>
                            </p:childTnLst>
                          </p:cTn>
                        </p:par>
                        <p:par>
                          <p:cTn id="43" fill="hold">
                            <p:stCondLst>
                              <p:cond delay="3500"/>
                            </p:stCondLst>
                            <p:childTnLst>
                              <p:par>
                                <p:cTn id="44" presetID="2" presetClass="entr" presetSubtype="4" fill="hold" grpId="0" nodeType="afterEffect">
                                  <p:stCondLst>
                                    <p:cond delay="0"/>
                                  </p:stCondLst>
                                  <p:childTnLst>
                                    <p:set>
                                      <p:cBhvr>
                                        <p:cTn id="45" dur="1" fill="hold">
                                          <p:stCondLst>
                                            <p:cond delay="0"/>
                                          </p:stCondLst>
                                        </p:cTn>
                                        <p:tgtEl>
                                          <p:spTgt spid="1048587">
                                            <p:txEl>
                                              <p:pRg st="5" end="5"/>
                                            </p:txEl>
                                          </p:spTgt>
                                        </p:tgtEl>
                                        <p:attrNameLst>
                                          <p:attrName>style.visibility</p:attrName>
                                        </p:attrNameLst>
                                      </p:cBhvr>
                                      <p:to>
                                        <p:strVal val="visible"/>
                                      </p:to>
                                    </p:set>
                                    <p:anim calcmode="lin" valueType="num">
                                      <p:cBhvr additive="base">
                                        <p:cTn id="46" dur="500" fill="hold"/>
                                        <p:tgtEl>
                                          <p:spTgt spid="1048587">
                                            <p:txEl>
                                              <p:pRg st="5" end="5"/>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104858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6" grpId="0"/>
      <p:bldP spid="1048587" grpId="0" animBg="1"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616" name="Rectangle 7"/>
          <p:cNvSpPr>
            <a:spLocks noGrp="1" noRot="1" noChangeAspect="1" noMove="1" noResize="1" noEditPoints="1" noAdjustHandles="1" noChangeArrowheads="1" noChangeShapeType="1" noTextEdit="1"/>
          </p:cNvSpPr>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48617" name="Rectangle 9"/>
          <p:cNvSpPr>
            <a:spLocks noGrp="1" noRot="1" noChangeAspect="1" noMove="1" noResize="1" noEditPoints="1" noAdjustHandles="1" noChangeArrowheads="1" noChangeShapeType="1" noTextEdit="1"/>
          </p:cNvSpPr>
          <p:nvPr/>
        </p:nvSpPr>
        <p:spPr>
          <a:xfrm>
            <a:off x="0" y="0"/>
            <a:ext cx="4709160" cy="6858000"/>
          </a:xfrm>
          <a:prstGeom prst="rect">
            <a:avLst/>
          </a:prstGeom>
          <a:solidFill>
            <a:schemeClr val="tx1">
              <a:lumMod val="95000"/>
              <a:lumOff val="5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dirty="0">
              <a:ln>
                <a:noFill/>
              </a:ln>
              <a:solidFill>
                <a:srgbClr val="FFFF00"/>
              </a:solidFill>
              <a:effectLst/>
              <a:uLnTx/>
              <a:uFillTx/>
              <a:latin typeface="Calibri" panose="020F0502020204030204"/>
              <a:ea typeface="+mn-ea"/>
              <a:cs typeface="+mn-cs"/>
            </a:endParaRPr>
          </a:p>
        </p:txBody>
      </p:sp>
      <p:sp>
        <p:nvSpPr>
          <p:cNvPr id="1048618" name="Freeform: Shape 11"/>
          <p:cNvSpPr>
            <a:spLocks noGrp="1" noRot="1" noChangeAspect="1" noMove="1" noResize="1" noEditPoints="1" noAdjustHandles="1" noChangeArrowheads="1" noChangeShapeType="1" noTextEdit="1"/>
          </p:cNvSpPr>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48619" name="Title 1"/>
          <p:cNvSpPr>
            <a:spLocks noGrp="1"/>
          </p:cNvSpPr>
          <p:nvPr>
            <p:ph type="title"/>
          </p:nvPr>
        </p:nvSpPr>
        <p:spPr>
          <a:xfrm>
            <a:off x="804672" y="640080"/>
            <a:ext cx="3282696" cy="5257800"/>
          </a:xfrm>
        </p:spPr>
        <p:txBody>
          <a:bodyPr vert="horz" lIns="91440" tIns="45720" rIns="91440" bIns="45720" rtlCol="0" anchor="ctr">
            <a:normAutofit/>
          </a:bodyPr>
          <a:lstStyle/>
          <a:p>
            <a:pPr algn="ctr"/>
            <a:r>
              <a:rPr lang="en-US" b="1" kern="1200" dirty="0">
                <a:solidFill>
                  <a:schemeClr val="bg1"/>
                </a:solidFill>
                <a:latin typeface="+mj-lt"/>
                <a:ea typeface="+mj-ea"/>
                <a:cs typeface="+mj-cs"/>
              </a:rPr>
              <a:t>HISTORY</a:t>
            </a:r>
            <a:endParaRPr lang="en-US" b="1" kern="1200" dirty="0">
              <a:solidFill>
                <a:schemeClr val="bg1"/>
              </a:solidFill>
              <a:latin typeface="+mj-lt"/>
              <a:ea typeface="+mj-ea"/>
              <a:cs typeface="+mj-cs"/>
            </a:endParaRPr>
          </a:p>
        </p:txBody>
      </p:sp>
      <p:sp>
        <p:nvSpPr>
          <p:cNvPr id="1048620" name="TextBox 2"/>
          <p:cNvSpPr txBox="1"/>
          <p:nvPr/>
        </p:nvSpPr>
        <p:spPr>
          <a:xfrm>
            <a:off x="5112912" y="267237"/>
            <a:ext cx="5950040" cy="6323526"/>
          </a:xfrm>
          <a:prstGeom prst="rect">
            <a:avLst/>
          </a:prstGeom>
        </p:spPr>
        <p:txBody>
          <a:bodyPr rot="0" spcFirstLastPara="0" vertOverflow="overflow" horzOverflow="overflow" vert="horz" wrap="square" lIns="91440" tIns="45720" rIns="91440" bIns="45720" numCol="1" spcCol="0" rtlCol="0" fromWordArt="0" anchor="ctr" anchorCtr="0" forceAA="0" compatLnSpc="1">
            <a:noAutofit/>
          </a:bodyPr>
          <a:lstStyle/>
          <a:p>
            <a:r>
              <a:rPr lang="en-GB" dirty="0"/>
              <a:t>Cryptographer David </a:t>
            </a:r>
            <a:r>
              <a:rPr lang="en-GB" dirty="0" err="1"/>
              <a:t>Chaum</a:t>
            </a:r>
            <a:r>
              <a:rPr lang="en-GB" dirty="0"/>
              <a:t> first proposed a </a:t>
            </a:r>
            <a:r>
              <a:rPr lang="en-GB" dirty="0" err="1"/>
              <a:t>blockchain</a:t>
            </a:r>
            <a:r>
              <a:rPr lang="en-GB" dirty="0"/>
              <a:t>-like protocol in his 1982 dissertation "Computer Systems Established, Maintained, and Trusted by Mutually Suspicious Groups. Further work on a cryptographically secured chain of blocks was described in 1991 by Stuart Haber and W. Scott </a:t>
            </a:r>
            <a:r>
              <a:rPr lang="en-GB" dirty="0" err="1"/>
              <a:t>Stornetta.They</a:t>
            </a:r>
            <a:r>
              <a:rPr lang="en-GB" dirty="0"/>
              <a:t> wanted to implement a system wherein document timestamps could not be tampered with. In 1992, Haber, </a:t>
            </a:r>
            <a:r>
              <a:rPr lang="en-GB" dirty="0" err="1"/>
              <a:t>Stornetta</a:t>
            </a:r>
            <a:r>
              <a:rPr lang="en-GB" dirty="0"/>
              <a:t>, and Dave Bayer incorporated </a:t>
            </a:r>
            <a:r>
              <a:rPr lang="en-GB" dirty="0" err="1"/>
              <a:t>Merkle</a:t>
            </a:r>
            <a:r>
              <a:rPr lang="en-GB" dirty="0"/>
              <a:t> trees to the design, which improved its efficiency by allowing several document certificates to be collected into one block. Under their company Surety, their document certificate hashes have been published in The New York Times every week since 1995.</a:t>
            </a:r>
            <a:endParaRPr lang="en-GB" dirty="0"/>
          </a:p>
          <a:p>
            <a:r>
              <a:rPr lang="en-GB" dirty="0"/>
              <a:t>The first decentralized </a:t>
            </a:r>
            <a:r>
              <a:rPr lang="en-GB" dirty="0" err="1"/>
              <a:t>blockchain</a:t>
            </a:r>
            <a:r>
              <a:rPr lang="en-GB" dirty="0"/>
              <a:t> was conceptualized by a person (or group of people) known as Satoshi </a:t>
            </a:r>
            <a:r>
              <a:rPr lang="en-GB" dirty="0" err="1"/>
              <a:t>Nakamoto</a:t>
            </a:r>
            <a:r>
              <a:rPr lang="en-GB" dirty="0"/>
              <a:t> in 2008. </a:t>
            </a:r>
            <a:r>
              <a:rPr lang="en-GB" dirty="0" err="1"/>
              <a:t>Nakamoto</a:t>
            </a:r>
            <a:r>
              <a:rPr lang="en-GB" dirty="0"/>
              <a:t> improved the design in an important way using a </a:t>
            </a:r>
            <a:r>
              <a:rPr lang="en-GB" dirty="0" err="1"/>
              <a:t>Hashcash</a:t>
            </a:r>
            <a:r>
              <a:rPr lang="en-GB" dirty="0"/>
              <a:t>-like method to timestamp blocks without requiring them to be signed by a trusted party and introducing a difficulty parameter to stabilize the rate at which blocks are added to the chain. The design was implemented the following year by </a:t>
            </a:r>
            <a:r>
              <a:rPr lang="en-GB" dirty="0" err="1"/>
              <a:t>Nakamoto</a:t>
            </a:r>
            <a:r>
              <a:rPr lang="en-GB" dirty="0"/>
              <a:t> as a core component of the </a:t>
            </a:r>
            <a:r>
              <a:rPr lang="en-GB" dirty="0" err="1"/>
              <a:t>cryptocurrency</a:t>
            </a:r>
            <a:r>
              <a:rPr lang="en-GB" dirty="0"/>
              <a:t> </a:t>
            </a:r>
            <a:r>
              <a:rPr lang="en-GB" dirty="0" err="1"/>
              <a:t>bitcoin</a:t>
            </a:r>
            <a:r>
              <a:rPr lang="en-GB" dirty="0"/>
              <a:t>, where it serves as the public ledger for all transactions on the network.</a:t>
            </a:r>
            <a:endParaRPr lang="en-US" dirty="0">
              <a:cs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48619"/>
                                        </p:tgtEl>
                                        <p:attrNameLst>
                                          <p:attrName>style.visibility</p:attrName>
                                        </p:attrNameLst>
                                      </p:cBhvr>
                                      <p:to>
                                        <p:strVal val="visible"/>
                                      </p:to>
                                    </p:set>
                                    <p:animEffect transition="in" filter="barn(inVertical)">
                                      <p:cBhvr>
                                        <p:cTn id="7" dur="500"/>
                                        <p:tgtEl>
                                          <p:spTgt spid="10486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48620"/>
                                        </p:tgtEl>
                                        <p:attrNameLst>
                                          <p:attrName>style.visibility</p:attrName>
                                        </p:attrNameLst>
                                      </p:cBhvr>
                                      <p:to>
                                        <p:strVal val="visible"/>
                                      </p:to>
                                    </p:set>
                                    <p:animEffect transition="in" filter="wipe(down)">
                                      <p:cBhvr>
                                        <p:cTn id="12" dur="500"/>
                                        <p:tgtEl>
                                          <p:spTgt spid="1048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9" grpId="0"/>
      <p:bldP spid="104862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extBox 1"/>
          <p:cNvSpPr txBox="1"/>
          <p:nvPr/>
        </p:nvSpPr>
        <p:spPr>
          <a:xfrm>
            <a:off x="0" y="44415"/>
            <a:ext cx="4811697" cy="584775"/>
          </a:xfrm>
          <a:prstGeom prst="rect">
            <a:avLst/>
          </a:prstGeom>
          <a:noFill/>
        </p:spPr>
        <p:txBody>
          <a:bodyPr wrap="square" rtlCol="0">
            <a:spAutoFit/>
          </a:bodyPr>
          <a:lstStyle/>
          <a:p>
            <a:r>
              <a:rPr lang="en-IN" sz="3200" b="1" dirty="0"/>
              <a:t>What Is a Blockchain</a:t>
            </a:r>
            <a:r>
              <a:rPr lang="en-IN" sz="3200" b="1" dirty="0">
                <a:solidFill>
                  <a:srgbClr val="FF0000"/>
                </a:solidFill>
              </a:rPr>
              <a:t>?</a:t>
            </a:r>
            <a:endParaRPr lang="en-IN" sz="2400" b="1" dirty="0">
              <a:solidFill>
                <a:srgbClr val="FF0000"/>
              </a:solidFill>
            </a:endParaRPr>
          </a:p>
        </p:txBody>
      </p:sp>
      <p:sp>
        <p:nvSpPr>
          <p:cNvPr id="3" name="TextBox 2"/>
          <p:cNvSpPr txBox="1"/>
          <p:nvPr/>
        </p:nvSpPr>
        <p:spPr>
          <a:xfrm flipH="1">
            <a:off x="0" y="710949"/>
            <a:ext cx="12002610" cy="400110"/>
          </a:xfrm>
          <a:prstGeom prst="rect">
            <a:avLst/>
          </a:prstGeom>
          <a:noFill/>
        </p:spPr>
        <p:txBody>
          <a:bodyPr wrap="square" rtlCol="0">
            <a:spAutoFit/>
          </a:bodyPr>
          <a:lstStyle/>
          <a:p>
            <a:r>
              <a:rPr lang="en-US" sz="2000" dirty="0">
                <a:latin typeface="Comic Sans MS" panose="030F0702030302020204" pitchFamily="66" charset="0"/>
              </a:rPr>
              <a:t>A blockchain is a distributed database that is shared among the nodes of a computer network</a:t>
            </a:r>
            <a:endParaRPr lang="en-IN" sz="2000" dirty="0">
              <a:latin typeface="Comic Sans MS" panose="030F0702030302020204" pitchFamily="66" charset="0"/>
            </a:endParaRPr>
          </a:p>
        </p:txBody>
      </p:sp>
      <p:grpSp>
        <p:nvGrpSpPr>
          <p:cNvPr id="22" name="Group 21"/>
          <p:cNvGrpSpPr/>
          <p:nvPr/>
        </p:nvGrpSpPr>
        <p:grpSpPr>
          <a:xfrm>
            <a:off x="1578730" y="1305732"/>
            <a:ext cx="8848833" cy="921106"/>
            <a:chOff x="883326" y="1052066"/>
            <a:chExt cx="8848833" cy="921106"/>
          </a:xfrm>
        </p:grpSpPr>
        <p:grpSp>
          <p:nvGrpSpPr>
            <p:cNvPr id="14" name="Group 13"/>
            <p:cNvGrpSpPr/>
            <p:nvPr/>
          </p:nvGrpSpPr>
          <p:grpSpPr>
            <a:xfrm>
              <a:off x="883326" y="1053535"/>
              <a:ext cx="4495068" cy="918886"/>
              <a:chOff x="883326" y="1053535"/>
              <a:chExt cx="4495068" cy="918886"/>
            </a:xfrm>
          </p:grpSpPr>
          <p:sp>
            <p:nvSpPr>
              <p:cNvPr id="7" name="Hexagon 6"/>
              <p:cNvSpPr/>
              <p:nvPr/>
            </p:nvSpPr>
            <p:spPr>
              <a:xfrm>
                <a:off x="1754079" y="1058730"/>
                <a:ext cx="1012056" cy="905559"/>
              </a:xfrm>
              <a:prstGeom prst="hexagon">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Hexagon 9"/>
              <p:cNvSpPr/>
              <p:nvPr/>
            </p:nvSpPr>
            <p:spPr>
              <a:xfrm>
                <a:off x="883326" y="1053536"/>
                <a:ext cx="1012056" cy="905559"/>
              </a:xfrm>
              <a:prstGeom prst="hexagon">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1" name="Hexagon 10"/>
              <p:cNvSpPr/>
              <p:nvPr/>
            </p:nvSpPr>
            <p:spPr>
              <a:xfrm>
                <a:off x="2624832" y="1060240"/>
                <a:ext cx="1012056" cy="905559"/>
              </a:xfrm>
              <a:prstGeom prst="hexagon">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2" name="Hexagon 11"/>
              <p:cNvSpPr/>
              <p:nvPr/>
            </p:nvSpPr>
            <p:spPr>
              <a:xfrm>
                <a:off x="3495585" y="1066862"/>
                <a:ext cx="1012056" cy="905559"/>
              </a:xfrm>
              <a:prstGeom prst="hexagon">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 name="Hexagon 12"/>
              <p:cNvSpPr/>
              <p:nvPr/>
            </p:nvSpPr>
            <p:spPr>
              <a:xfrm>
                <a:off x="4366338" y="1053535"/>
                <a:ext cx="1012056" cy="905559"/>
              </a:xfrm>
              <a:prstGeom prst="hexagon">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grpSp>
        <p:grpSp>
          <p:nvGrpSpPr>
            <p:cNvPr id="15" name="Group 14"/>
            <p:cNvGrpSpPr/>
            <p:nvPr/>
          </p:nvGrpSpPr>
          <p:grpSpPr>
            <a:xfrm>
              <a:off x="5237091" y="1052066"/>
              <a:ext cx="4495068" cy="921106"/>
              <a:chOff x="883326" y="1058730"/>
              <a:chExt cx="4495068" cy="921106"/>
            </a:xfrm>
          </p:grpSpPr>
          <p:sp>
            <p:nvSpPr>
              <p:cNvPr id="16" name="Hexagon 15"/>
              <p:cNvSpPr/>
              <p:nvPr/>
            </p:nvSpPr>
            <p:spPr>
              <a:xfrm>
                <a:off x="1754079" y="1058730"/>
                <a:ext cx="1012056" cy="905559"/>
              </a:xfrm>
              <a:prstGeom prst="hexagon">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7" name="Hexagon 16"/>
              <p:cNvSpPr/>
              <p:nvPr/>
            </p:nvSpPr>
            <p:spPr>
              <a:xfrm>
                <a:off x="883326" y="1060205"/>
                <a:ext cx="1012056" cy="905559"/>
              </a:xfrm>
              <a:prstGeom prst="hexagon">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8" name="Hexagon 17"/>
              <p:cNvSpPr/>
              <p:nvPr/>
            </p:nvSpPr>
            <p:spPr>
              <a:xfrm>
                <a:off x="2624832" y="1060240"/>
                <a:ext cx="1012056" cy="905559"/>
              </a:xfrm>
              <a:prstGeom prst="hexagon">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9" name="Hexagon 18"/>
              <p:cNvSpPr/>
              <p:nvPr/>
            </p:nvSpPr>
            <p:spPr>
              <a:xfrm>
                <a:off x="3495585" y="1066862"/>
                <a:ext cx="1012056" cy="905559"/>
              </a:xfrm>
              <a:prstGeom prst="hexagon">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0" name="Hexagon 19"/>
              <p:cNvSpPr/>
              <p:nvPr/>
            </p:nvSpPr>
            <p:spPr>
              <a:xfrm>
                <a:off x="4366338" y="1074277"/>
                <a:ext cx="1012056" cy="905559"/>
              </a:xfrm>
              <a:prstGeom prst="hexagon">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grpSp>
        <p:sp>
          <p:nvSpPr>
            <p:cNvPr id="21" name="TextBox 20"/>
            <p:cNvSpPr txBox="1"/>
            <p:nvPr/>
          </p:nvSpPr>
          <p:spPr>
            <a:xfrm>
              <a:off x="967667" y="1314984"/>
              <a:ext cx="8764492" cy="369332"/>
            </a:xfrm>
            <a:prstGeom prst="rect">
              <a:avLst/>
            </a:prstGeom>
            <a:noFill/>
          </p:spPr>
          <p:txBody>
            <a:bodyPr wrap="square" rtlCol="0">
              <a:spAutoFit/>
            </a:bodyPr>
            <a:lstStyle/>
            <a:p>
              <a:r>
                <a:rPr lang="en-US" dirty="0"/>
                <a:t>Block	 Block	Block	Block     </a:t>
              </a:r>
              <a:r>
                <a:rPr lang="en-US" dirty="0" err="1"/>
                <a:t>Block</a:t>
              </a:r>
              <a:r>
                <a:rPr lang="en-US" dirty="0"/>
                <a:t>        </a:t>
              </a:r>
              <a:r>
                <a:rPr lang="en-US" dirty="0" err="1"/>
                <a:t>Block</a:t>
              </a:r>
              <a:r>
                <a:rPr lang="en-US" dirty="0"/>
                <a:t>       </a:t>
              </a:r>
              <a:r>
                <a:rPr lang="en-US" dirty="0" err="1"/>
                <a:t>Block</a:t>
              </a:r>
              <a:r>
                <a:rPr lang="en-US" dirty="0"/>
                <a:t>       </a:t>
              </a:r>
              <a:r>
                <a:rPr lang="en-US" dirty="0" err="1"/>
                <a:t>Block</a:t>
              </a:r>
              <a:r>
                <a:rPr lang="en-US" dirty="0"/>
                <a:t>        </a:t>
              </a:r>
              <a:r>
                <a:rPr lang="en-US" dirty="0" err="1"/>
                <a:t>Block</a:t>
              </a:r>
              <a:r>
                <a:rPr lang="en-US" dirty="0"/>
                <a:t>       </a:t>
              </a:r>
              <a:r>
                <a:rPr lang="en-US" dirty="0" err="1"/>
                <a:t>Block</a:t>
              </a:r>
              <a:endParaRPr lang="en-IN" dirty="0"/>
            </a:p>
          </p:txBody>
        </p:sp>
      </p:grpSp>
      <p:grpSp>
        <p:nvGrpSpPr>
          <p:cNvPr id="34" name="Group 33"/>
          <p:cNvGrpSpPr/>
          <p:nvPr/>
        </p:nvGrpSpPr>
        <p:grpSpPr>
          <a:xfrm>
            <a:off x="581850" y="3200400"/>
            <a:ext cx="2396970" cy="2268244"/>
            <a:chOff x="581850" y="3200400"/>
            <a:chExt cx="2396970" cy="2268244"/>
          </a:xfrm>
        </p:grpSpPr>
        <p:sp>
          <p:nvSpPr>
            <p:cNvPr id="23" name="Hexagon 22"/>
            <p:cNvSpPr/>
            <p:nvPr/>
          </p:nvSpPr>
          <p:spPr>
            <a:xfrm>
              <a:off x="581850" y="3200400"/>
              <a:ext cx="2396970" cy="2268244"/>
            </a:xfrm>
            <a:prstGeom prst="hexagon">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25" name="Straight Connector 24"/>
            <p:cNvCxnSpPr/>
            <p:nvPr/>
          </p:nvCxnSpPr>
          <p:spPr>
            <a:xfrm>
              <a:off x="1780335" y="3204838"/>
              <a:ext cx="0" cy="22638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767373" y="4334522"/>
              <a:ext cx="118813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94708" y="4103689"/>
              <a:ext cx="972665" cy="461665"/>
            </a:xfrm>
            <a:prstGeom prst="rect">
              <a:avLst/>
            </a:prstGeom>
            <a:noFill/>
          </p:spPr>
          <p:txBody>
            <a:bodyPr wrap="square" rtlCol="0">
              <a:spAutoFit/>
            </a:bodyPr>
            <a:lstStyle/>
            <a:p>
              <a:r>
                <a:rPr lang="en-US" sz="2400" dirty="0"/>
                <a:t>DATA</a:t>
              </a:r>
              <a:endParaRPr lang="en-IN" sz="2400" dirty="0"/>
            </a:p>
          </p:txBody>
        </p:sp>
        <p:sp>
          <p:nvSpPr>
            <p:cNvPr id="30" name="TextBox 29"/>
            <p:cNvSpPr txBox="1"/>
            <p:nvPr/>
          </p:nvSpPr>
          <p:spPr>
            <a:xfrm>
              <a:off x="1897600" y="3576234"/>
              <a:ext cx="738138" cy="646331"/>
            </a:xfrm>
            <a:prstGeom prst="rect">
              <a:avLst/>
            </a:prstGeom>
            <a:noFill/>
          </p:spPr>
          <p:txBody>
            <a:bodyPr wrap="square" rtlCol="0">
              <a:spAutoFit/>
            </a:bodyPr>
            <a:lstStyle/>
            <a:p>
              <a:r>
                <a:rPr lang="en-US" dirty="0"/>
                <a:t>OWN</a:t>
              </a:r>
              <a:endParaRPr lang="en-US" dirty="0"/>
            </a:p>
            <a:p>
              <a:r>
                <a:rPr lang="en-US" dirty="0"/>
                <a:t>HASH</a:t>
              </a:r>
              <a:endParaRPr lang="en-IN" dirty="0"/>
            </a:p>
          </p:txBody>
        </p:sp>
        <p:sp>
          <p:nvSpPr>
            <p:cNvPr id="31" name="TextBox 30"/>
            <p:cNvSpPr txBox="1"/>
            <p:nvPr/>
          </p:nvSpPr>
          <p:spPr>
            <a:xfrm>
              <a:off x="1897600" y="4461787"/>
              <a:ext cx="1008899" cy="738664"/>
            </a:xfrm>
            <a:prstGeom prst="rect">
              <a:avLst/>
            </a:prstGeom>
            <a:noFill/>
          </p:spPr>
          <p:txBody>
            <a:bodyPr wrap="square" rtlCol="0">
              <a:spAutoFit/>
            </a:bodyPr>
            <a:lstStyle/>
            <a:p>
              <a:r>
                <a:rPr lang="en-US" sz="1400" dirty="0"/>
                <a:t>PREVIOUS</a:t>
              </a:r>
              <a:endParaRPr lang="en-US" sz="1400" dirty="0"/>
            </a:p>
            <a:p>
              <a:r>
                <a:rPr lang="en-US" sz="1400" dirty="0"/>
                <a:t>BLOCK</a:t>
              </a:r>
              <a:endParaRPr lang="en-US" sz="1400" dirty="0"/>
            </a:p>
            <a:p>
              <a:r>
                <a:rPr lang="en-US" sz="1400" dirty="0"/>
                <a:t>HASH</a:t>
              </a:r>
              <a:endParaRPr lang="en-IN" sz="1400" dirty="0"/>
            </a:p>
          </p:txBody>
        </p:sp>
      </p:grpSp>
      <p:sp>
        <p:nvSpPr>
          <p:cNvPr id="32" name="TextBox 31"/>
          <p:cNvSpPr txBox="1"/>
          <p:nvPr/>
        </p:nvSpPr>
        <p:spPr>
          <a:xfrm>
            <a:off x="0" y="2656888"/>
            <a:ext cx="3461539" cy="461665"/>
          </a:xfrm>
          <a:prstGeom prst="rect">
            <a:avLst/>
          </a:prstGeom>
          <a:noFill/>
        </p:spPr>
        <p:txBody>
          <a:bodyPr wrap="square" rtlCol="0">
            <a:spAutoFit/>
          </a:bodyPr>
          <a:lstStyle/>
          <a:p>
            <a:r>
              <a:rPr lang="en-US" sz="2400" b="1" dirty="0">
                <a:solidFill>
                  <a:srgbClr val="FF0000"/>
                </a:solidFill>
              </a:rPr>
              <a:t>Composition of Block</a:t>
            </a:r>
            <a:endParaRPr lang="en-IN" b="1" dirty="0">
              <a:solidFill>
                <a:srgbClr val="FF0000"/>
              </a:solidFill>
            </a:endParaRPr>
          </a:p>
        </p:txBody>
      </p:sp>
      <p:sp>
        <p:nvSpPr>
          <p:cNvPr id="33" name="TextBox 32"/>
          <p:cNvSpPr txBox="1"/>
          <p:nvPr/>
        </p:nvSpPr>
        <p:spPr>
          <a:xfrm>
            <a:off x="4879172" y="2722849"/>
            <a:ext cx="6760715" cy="3170099"/>
          </a:xfrm>
          <a:prstGeom prst="rect">
            <a:avLst/>
          </a:prstGeom>
          <a:solidFill>
            <a:schemeClr val="accent1">
              <a:lumMod val="40000"/>
              <a:lumOff val="60000"/>
            </a:schemeClr>
          </a:solidFill>
        </p:spPr>
        <p:txBody>
          <a:bodyPr wrap="square" rtlCol="0">
            <a:spAutoFit/>
          </a:bodyPr>
          <a:lstStyle/>
          <a:p>
            <a:pPr marL="285750" indent="-285750">
              <a:buFont typeface="Arial" panose="020B0604020202020204" pitchFamily="34" charset="0"/>
              <a:buChar char="•"/>
            </a:pPr>
            <a:r>
              <a:rPr lang="en-US" sz="2000" dirty="0">
                <a:solidFill>
                  <a:srgbClr val="FF0000"/>
                </a:solidFill>
              </a:rPr>
              <a:t>DATA</a:t>
            </a:r>
            <a:r>
              <a:rPr lang="en-US" sz="2000" dirty="0"/>
              <a:t>: It can be any data you want to keep in blockchain in secure way. Commonly in case of Bitcoin, ledger is kept where info about transaction of bitcoin is kept.</a:t>
            </a:r>
            <a:endParaRPr lang="en-US" sz="2000" dirty="0"/>
          </a:p>
          <a:p>
            <a:endParaRPr lang="en-US" sz="2000" dirty="0"/>
          </a:p>
          <a:p>
            <a:pPr marL="285750" indent="-285750">
              <a:buFont typeface="Arial" panose="020B0604020202020204" pitchFamily="34" charset="0"/>
              <a:buChar char="•"/>
            </a:pPr>
            <a:r>
              <a:rPr lang="en-US" sz="2000" dirty="0">
                <a:solidFill>
                  <a:srgbClr val="FF0000"/>
                </a:solidFill>
              </a:rPr>
              <a:t>OWN HASH </a:t>
            </a:r>
            <a:r>
              <a:rPr lang="en-US" sz="2000" dirty="0"/>
              <a:t>: It’s a </a:t>
            </a:r>
            <a:r>
              <a:rPr lang="en-US" sz="2000" dirty="0" err="1"/>
              <a:t>HashCode</a:t>
            </a:r>
            <a:r>
              <a:rPr lang="en-US" sz="2000" dirty="0"/>
              <a:t> that is generated by a authorized machine for a newly created block.</a:t>
            </a:r>
            <a:endParaRPr lang="en-US" sz="2000" dirty="0"/>
          </a:p>
          <a:p>
            <a:endParaRPr lang="en-US" sz="2000" dirty="0"/>
          </a:p>
          <a:p>
            <a:pPr marL="285750" indent="-285750">
              <a:buFont typeface="Arial" panose="020B0604020202020204" pitchFamily="34" charset="0"/>
              <a:buChar char="•"/>
            </a:pPr>
            <a:r>
              <a:rPr lang="en-US" sz="2000" dirty="0">
                <a:solidFill>
                  <a:srgbClr val="FF0000"/>
                </a:solidFill>
              </a:rPr>
              <a:t>Previous Block Hash</a:t>
            </a:r>
            <a:r>
              <a:rPr lang="en-US" sz="2000" dirty="0"/>
              <a:t> :Here </a:t>
            </a:r>
            <a:r>
              <a:rPr lang="en-US" sz="2000" dirty="0" err="1"/>
              <a:t>HashCode</a:t>
            </a:r>
            <a:r>
              <a:rPr lang="en-US" sz="2000" dirty="0"/>
              <a:t> of previous block is stored or the block after which our newly created block will be stored</a:t>
            </a:r>
            <a:endParaRPr lang="en-US" sz="2000"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11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1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fade">
                                      <p:cBhvr>
                                        <p:cTn id="26" dur="500"/>
                                        <p:tgtEl>
                                          <p:spTgt spid="3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3">
                                            <p:bg/>
                                          </p:spTgt>
                                        </p:tgtEl>
                                        <p:attrNameLst>
                                          <p:attrName>style.visibility</p:attrName>
                                        </p:attrNameLst>
                                      </p:cBhvr>
                                      <p:to>
                                        <p:strVal val="visible"/>
                                      </p:to>
                                    </p:set>
                                    <p:animEffect transition="in" filter="fade">
                                      <p:cBhvr>
                                        <p:cTn id="31" dur="500"/>
                                        <p:tgtEl>
                                          <p:spTgt spid="33">
                                            <p:bg/>
                                          </p:spTgt>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33">
                                            <p:txEl>
                                              <p:pRg st="0" end="0"/>
                                            </p:txEl>
                                          </p:spTgt>
                                        </p:tgtEl>
                                        <p:attrNameLst>
                                          <p:attrName>style.visibility</p:attrName>
                                        </p:attrNameLst>
                                      </p:cBhvr>
                                      <p:to>
                                        <p:strVal val="visible"/>
                                      </p:to>
                                    </p:set>
                                    <p:animEffect transition="in" filter="fade">
                                      <p:cBhvr>
                                        <p:cTn id="35" dur="500"/>
                                        <p:tgtEl>
                                          <p:spTgt spid="33">
                                            <p:txEl>
                                              <p:pRg st="0" end="0"/>
                                            </p:txEl>
                                          </p:spTgt>
                                        </p:tgtEl>
                                      </p:cBhvr>
                                    </p:animEffect>
                                  </p:childTnLst>
                                </p:cTn>
                              </p:par>
                            </p:childTnLst>
                          </p:cTn>
                        </p:par>
                        <p:par>
                          <p:cTn id="36" fill="hold">
                            <p:stCondLst>
                              <p:cond delay="1000"/>
                            </p:stCondLst>
                            <p:childTnLst>
                              <p:par>
                                <p:cTn id="37" presetID="10" presetClass="entr" presetSubtype="0" fill="hold" grpId="0" nodeType="afterEffect">
                                  <p:stCondLst>
                                    <p:cond delay="0"/>
                                  </p:stCondLst>
                                  <p:childTnLst>
                                    <p:set>
                                      <p:cBhvr>
                                        <p:cTn id="38" dur="1" fill="hold">
                                          <p:stCondLst>
                                            <p:cond delay="0"/>
                                          </p:stCondLst>
                                        </p:cTn>
                                        <p:tgtEl>
                                          <p:spTgt spid="33">
                                            <p:txEl>
                                              <p:pRg st="2" end="2"/>
                                            </p:txEl>
                                          </p:spTgt>
                                        </p:tgtEl>
                                        <p:attrNameLst>
                                          <p:attrName>style.visibility</p:attrName>
                                        </p:attrNameLst>
                                      </p:cBhvr>
                                      <p:to>
                                        <p:strVal val="visible"/>
                                      </p:to>
                                    </p:set>
                                    <p:animEffect transition="in" filter="fade">
                                      <p:cBhvr>
                                        <p:cTn id="39" dur="500"/>
                                        <p:tgtEl>
                                          <p:spTgt spid="33">
                                            <p:txEl>
                                              <p:pRg st="2" end="2"/>
                                            </p:txEl>
                                          </p:spTgt>
                                        </p:tgtEl>
                                      </p:cBhvr>
                                    </p:animEffect>
                                  </p:childTnLst>
                                </p:cTn>
                              </p:par>
                            </p:childTnLst>
                          </p:cTn>
                        </p:par>
                        <p:par>
                          <p:cTn id="40" fill="hold">
                            <p:stCondLst>
                              <p:cond delay="1500"/>
                            </p:stCondLst>
                            <p:childTnLst>
                              <p:par>
                                <p:cTn id="41" presetID="10" presetClass="entr" presetSubtype="0" fill="hold" grpId="0" nodeType="afterEffect">
                                  <p:stCondLst>
                                    <p:cond delay="0"/>
                                  </p:stCondLst>
                                  <p:childTnLst>
                                    <p:set>
                                      <p:cBhvr>
                                        <p:cTn id="42" dur="1" fill="hold">
                                          <p:stCondLst>
                                            <p:cond delay="0"/>
                                          </p:stCondLst>
                                        </p:cTn>
                                        <p:tgtEl>
                                          <p:spTgt spid="33">
                                            <p:txEl>
                                              <p:pRg st="4" end="4"/>
                                            </p:txEl>
                                          </p:spTgt>
                                        </p:tgtEl>
                                        <p:attrNameLst>
                                          <p:attrName>style.visibility</p:attrName>
                                        </p:attrNameLst>
                                      </p:cBhvr>
                                      <p:to>
                                        <p:strVal val="visible"/>
                                      </p:to>
                                    </p:set>
                                    <p:animEffect transition="in" filter="fade">
                                      <p:cBhvr>
                                        <p:cTn id="43" dur="500"/>
                                        <p:tgtEl>
                                          <p:spTgt spid="3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32" grpId="0"/>
      <p:bldP spid="33" grpId="0" animBg="1" uiExpand="1"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EEDF2"/>
        </a:solidFill>
        <a:effectLst/>
      </p:bgPr>
    </p:bg>
    <p:spTree>
      <p:nvGrpSpPr>
        <p:cNvPr id="1" name=""/>
        <p:cNvGrpSpPr/>
        <p:nvPr/>
      </p:nvGrpSpPr>
      <p:grpSpPr>
        <a:xfrm>
          <a:off x="0" y="0"/>
          <a:ext cx="0" cy="0"/>
          <a:chOff x="0" y="0"/>
          <a:chExt cx="0" cy="0"/>
        </a:xfrm>
      </p:grpSpPr>
      <p:sp>
        <p:nvSpPr>
          <p:cNvPr id="2" name="TextBox 1"/>
          <p:cNvSpPr txBox="1"/>
          <p:nvPr/>
        </p:nvSpPr>
        <p:spPr>
          <a:xfrm>
            <a:off x="0" y="0"/>
            <a:ext cx="6356412" cy="584775"/>
          </a:xfrm>
          <a:prstGeom prst="rect">
            <a:avLst/>
          </a:prstGeom>
          <a:noFill/>
        </p:spPr>
        <p:txBody>
          <a:bodyPr wrap="square" rtlCol="0">
            <a:spAutoFit/>
          </a:bodyPr>
          <a:lstStyle/>
          <a:p>
            <a:r>
              <a:rPr lang="en-US" sz="3200" b="1" dirty="0"/>
              <a:t>How Does a Blockchain Work?</a:t>
            </a:r>
            <a:endParaRPr lang="en-US" sz="3200" b="1" dirty="0"/>
          </a:p>
        </p:txBody>
      </p:sp>
      <p:pic>
        <p:nvPicPr>
          <p:cNvPr id="5" name="Picture 4"/>
          <p:cNvPicPr>
            <a:picLocks noChangeAspect="1"/>
          </p:cNvPicPr>
          <p:nvPr/>
        </p:nvPicPr>
        <p:blipFill rotWithShape="1">
          <a:blip r:embed="rId1">
            <a:extLst>
              <a:ext uri="{28A0092B-C50C-407E-A947-70E740481C1C}">
                <a14:useLocalDpi xmlns:a14="http://schemas.microsoft.com/office/drawing/2010/main" val="0"/>
              </a:ext>
            </a:extLst>
          </a:blip>
          <a:srcRect t="2108" b="7249"/>
          <a:stretch>
            <a:fillRect/>
          </a:stretch>
        </p:blipFill>
        <p:spPr>
          <a:xfrm>
            <a:off x="231928" y="495300"/>
            <a:ext cx="8375343" cy="5164646"/>
          </a:xfrm>
          <a:prstGeom prst="rect">
            <a:avLst/>
          </a:prstGeom>
        </p:spPr>
      </p:pic>
      <p:sp>
        <p:nvSpPr>
          <p:cNvPr id="6" name="TextBox 5"/>
          <p:cNvSpPr txBox="1"/>
          <p:nvPr/>
        </p:nvSpPr>
        <p:spPr>
          <a:xfrm>
            <a:off x="8700117" y="363985"/>
            <a:ext cx="3172287" cy="5663089"/>
          </a:xfrm>
          <a:prstGeom prst="rect">
            <a:avLst/>
          </a:prstGeom>
          <a:noFill/>
        </p:spPr>
        <p:txBody>
          <a:bodyPr wrap="square" rtlCol="0">
            <a:spAutoFit/>
          </a:bodyPr>
          <a:lstStyle/>
          <a:p>
            <a:pPr algn="ctr"/>
            <a:r>
              <a:rPr lang="en-US" sz="2400" dirty="0">
                <a:solidFill>
                  <a:srgbClr val="FF0000"/>
                </a:solidFill>
              </a:rPr>
              <a:t>Methodology Involved</a:t>
            </a:r>
            <a:endParaRPr lang="en-US" sz="2400" dirty="0">
              <a:solidFill>
                <a:srgbClr val="FF0000"/>
              </a:solidFill>
            </a:endParaRPr>
          </a:p>
          <a:p>
            <a:endParaRPr lang="en-US" dirty="0"/>
          </a:p>
          <a:p>
            <a:r>
              <a:rPr lang="en-US" sz="2000" dirty="0">
                <a:solidFill>
                  <a:srgbClr val="00B050"/>
                </a:solidFill>
              </a:rPr>
              <a:t>Hash</a:t>
            </a:r>
            <a:r>
              <a:rPr lang="en-US" sz="2000" dirty="0"/>
              <a:t>:</a:t>
            </a:r>
            <a:r>
              <a:rPr lang="en-IN" sz="2000" dirty="0"/>
              <a:t>Hash is a code that can be generated by a one way function called hash function.</a:t>
            </a:r>
            <a:endParaRPr lang="en-IN" sz="2000" dirty="0"/>
          </a:p>
          <a:p>
            <a:endParaRPr lang="en-IN" sz="2000" dirty="0"/>
          </a:p>
          <a:p>
            <a:r>
              <a:rPr lang="en-IN" sz="2000" dirty="0">
                <a:solidFill>
                  <a:srgbClr val="00B050"/>
                </a:solidFill>
              </a:rPr>
              <a:t>Proof-of-Work</a:t>
            </a:r>
            <a:r>
              <a:rPr lang="en-IN" sz="2000" dirty="0"/>
              <a:t> : It is way to ensure that a computer has  done a significant amount of work that the outcome is a legitimate.</a:t>
            </a:r>
            <a:endParaRPr lang="en-IN" sz="2000" dirty="0"/>
          </a:p>
          <a:p>
            <a:endParaRPr lang="en-IN" sz="2000" dirty="0"/>
          </a:p>
          <a:p>
            <a:r>
              <a:rPr lang="en-IN" sz="2000" dirty="0">
                <a:solidFill>
                  <a:srgbClr val="00B050"/>
                </a:solidFill>
              </a:rPr>
              <a:t>Peer-to-Peer confirmation</a:t>
            </a:r>
            <a:r>
              <a:rPr lang="en-IN" sz="2000" dirty="0"/>
              <a:t>: After outcome consensus should be made among all machines or nodes involved in Blockchain .</a:t>
            </a:r>
            <a:endParaRPr lang="en-US" sz="2000"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1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wipe(down)">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wipe(left)">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left)">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wipe(left)">
                                      <p:cBhvr>
                                        <p:cTn id="3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Oval 3"/>
          <p:cNvSpPr/>
          <p:nvPr/>
        </p:nvSpPr>
        <p:spPr>
          <a:xfrm>
            <a:off x="4520483" y="1445697"/>
            <a:ext cx="1880315" cy="1017431"/>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Public </a:t>
            </a:r>
            <a:r>
              <a:rPr lang="en-GB" b="1" dirty="0" err="1"/>
              <a:t>Blockchains</a:t>
            </a:r>
            <a:endParaRPr lang="en-IN" b="1" dirty="0"/>
          </a:p>
        </p:txBody>
      </p:sp>
      <p:sp>
        <p:nvSpPr>
          <p:cNvPr id="5" name="Oval 4"/>
          <p:cNvSpPr/>
          <p:nvPr/>
        </p:nvSpPr>
        <p:spPr>
          <a:xfrm>
            <a:off x="4610630" y="3095310"/>
            <a:ext cx="1880318" cy="1017431"/>
          </a:xfrm>
          <a:prstGeom prst="ellipse">
            <a:avLst/>
          </a:prstGeom>
          <a:solidFill>
            <a:srgbClr val="FA04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Consortium </a:t>
            </a:r>
            <a:r>
              <a:rPr lang="en-GB" b="1" dirty="0" err="1"/>
              <a:t>Blockchains</a:t>
            </a:r>
            <a:endParaRPr lang="en-IN" b="1" dirty="0"/>
          </a:p>
        </p:txBody>
      </p:sp>
      <p:sp>
        <p:nvSpPr>
          <p:cNvPr id="6" name="Oval 5"/>
          <p:cNvSpPr/>
          <p:nvPr/>
        </p:nvSpPr>
        <p:spPr>
          <a:xfrm>
            <a:off x="4610631" y="4675372"/>
            <a:ext cx="1880317" cy="101743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Private </a:t>
            </a:r>
            <a:r>
              <a:rPr lang="en-GB" b="1" dirty="0" err="1"/>
              <a:t>Blockchains</a:t>
            </a:r>
            <a:endParaRPr lang="en-IN" b="1" dirty="0"/>
          </a:p>
        </p:txBody>
      </p:sp>
      <p:sp>
        <p:nvSpPr>
          <p:cNvPr id="7" name="Rounded Rectangle 6"/>
          <p:cNvSpPr/>
          <p:nvPr/>
        </p:nvSpPr>
        <p:spPr>
          <a:xfrm>
            <a:off x="772733" y="3025759"/>
            <a:ext cx="1944709" cy="106894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err="1"/>
              <a:t>Blockchains</a:t>
            </a:r>
            <a:endParaRPr lang="en-IN" b="1" dirty="0"/>
          </a:p>
        </p:txBody>
      </p:sp>
      <p:sp>
        <p:nvSpPr>
          <p:cNvPr id="9" name="Rectangle 8"/>
          <p:cNvSpPr/>
          <p:nvPr/>
        </p:nvSpPr>
        <p:spPr>
          <a:xfrm>
            <a:off x="8564447" y="1931856"/>
            <a:ext cx="2382592" cy="47651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err="1"/>
              <a:t>Ethereum</a:t>
            </a:r>
            <a:endParaRPr lang="en-IN" b="1" dirty="0"/>
          </a:p>
        </p:txBody>
      </p:sp>
      <p:sp>
        <p:nvSpPr>
          <p:cNvPr id="11" name="Rectangle 10"/>
          <p:cNvSpPr/>
          <p:nvPr/>
        </p:nvSpPr>
        <p:spPr>
          <a:xfrm>
            <a:off x="8564447" y="2814861"/>
            <a:ext cx="2382592" cy="476518"/>
          </a:xfrm>
          <a:prstGeom prst="rect">
            <a:avLst/>
          </a:prstGeom>
          <a:solidFill>
            <a:srgbClr val="F739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R3</a:t>
            </a:r>
            <a:endParaRPr lang="en-IN" b="1" dirty="0"/>
          </a:p>
        </p:txBody>
      </p:sp>
      <p:sp>
        <p:nvSpPr>
          <p:cNvPr id="12" name="Rectangle 11"/>
          <p:cNvSpPr/>
          <p:nvPr/>
        </p:nvSpPr>
        <p:spPr>
          <a:xfrm>
            <a:off x="8564447" y="3633331"/>
            <a:ext cx="2382592" cy="476518"/>
          </a:xfrm>
          <a:prstGeom prst="rect">
            <a:avLst/>
          </a:prstGeom>
          <a:solidFill>
            <a:srgbClr val="FA04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err="1"/>
              <a:t>Corda</a:t>
            </a:r>
            <a:endParaRPr lang="en-IN" b="1" dirty="0"/>
          </a:p>
        </p:txBody>
      </p:sp>
      <p:sp>
        <p:nvSpPr>
          <p:cNvPr id="13" name="Rectangle 12"/>
          <p:cNvSpPr/>
          <p:nvPr/>
        </p:nvSpPr>
        <p:spPr>
          <a:xfrm>
            <a:off x="8564447" y="4618565"/>
            <a:ext cx="2382592" cy="47651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err="1"/>
              <a:t>Monax</a:t>
            </a:r>
            <a:endParaRPr lang="en-IN" b="1" dirty="0"/>
          </a:p>
        </p:txBody>
      </p:sp>
      <p:sp>
        <p:nvSpPr>
          <p:cNvPr id="14" name="Rectangle 13"/>
          <p:cNvSpPr/>
          <p:nvPr/>
        </p:nvSpPr>
        <p:spPr>
          <a:xfrm>
            <a:off x="8564447" y="5365540"/>
            <a:ext cx="2382592" cy="47651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err="1"/>
              <a:t>Multichain</a:t>
            </a:r>
            <a:endParaRPr lang="en-IN" b="1" dirty="0"/>
          </a:p>
        </p:txBody>
      </p:sp>
      <p:sp>
        <p:nvSpPr>
          <p:cNvPr id="33" name="Rectangle 32"/>
          <p:cNvSpPr/>
          <p:nvPr/>
        </p:nvSpPr>
        <p:spPr>
          <a:xfrm>
            <a:off x="8564447" y="1166640"/>
            <a:ext cx="2382592" cy="47651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err="1"/>
              <a:t>Bitcoins</a:t>
            </a:r>
            <a:endParaRPr lang="en-IN" b="1" dirty="0"/>
          </a:p>
        </p:txBody>
      </p:sp>
      <p:sp>
        <p:nvSpPr>
          <p:cNvPr id="93" name="TextBox 92"/>
          <p:cNvSpPr txBox="1"/>
          <p:nvPr/>
        </p:nvSpPr>
        <p:spPr>
          <a:xfrm flipH="1">
            <a:off x="3837904" y="79023"/>
            <a:ext cx="5297218" cy="830997"/>
          </a:xfrm>
          <a:prstGeom prst="rect">
            <a:avLst/>
          </a:prstGeom>
          <a:noFill/>
        </p:spPr>
        <p:txBody>
          <a:bodyPr wrap="square" rtlCol="0">
            <a:spAutoFit/>
          </a:bodyPr>
          <a:lstStyle/>
          <a:p>
            <a:r>
              <a:rPr lang="en-GB" sz="4800" b="1" dirty="0"/>
              <a:t>Types of Blockchain</a:t>
            </a:r>
            <a:endParaRPr lang="en-IN" sz="4800" b="1" dirty="0"/>
          </a:p>
        </p:txBody>
      </p:sp>
      <p:cxnSp>
        <p:nvCxnSpPr>
          <p:cNvPr id="24" name="Straight Connector 23"/>
          <p:cNvCxnSpPr/>
          <p:nvPr/>
        </p:nvCxnSpPr>
        <p:spPr>
          <a:xfrm>
            <a:off x="2717442" y="3560233"/>
            <a:ext cx="1893189" cy="1623855"/>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5" idx="2"/>
          </p:cNvCxnSpPr>
          <p:nvPr/>
        </p:nvCxnSpPr>
        <p:spPr>
          <a:xfrm>
            <a:off x="2704570" y="3549688"/>
            <a:ext cx="1906060" cy="54338"/>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7" idx="3"/>
            <a:endCxn id="4" idx="2"/>
          </p:cNvCxnSpPr>
          <p:nvPr/>
        </p:nvCxnSpPr>
        <p:spPr>
          <a:xfrm flipV="1">
            <a:off x="2717442" y="1954413"/>
            <a:ext cx="1803041" cy="1605820"/>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4" idx="6"/>
            <a:endCxn id="33" idx="1"/>
          </p:cNvCxnSpPr>
          <p:nvPr/>
        </p:nvCxnSpPr>
        <p:spPr>
          <a:xfrm flipV="1">
            <a:off x="6400798" y="1404899"/>
            <a:ext cx="2163649" cy="549514"/>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4" idx="6"/>
            <a:endCxn id="9" idx="1"/>
          </p:cNvCxnSpPr>
          <p:nvPr/>
        </p:nvCxnSpPr>
        <p:spPr>
          <a:xfrm>
            <a:off x="6400798" y="1954413"/>
            <a:ext cx="2163649" cy="215702"/>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5" idx="6"/>
            <a:endCxn id="11" idx="1"/>
          </p:cNvCxnSpPr>
          <p:nvPr/>
        </p:nvCxnSpPr>
        <p:spPr>
          <a:xfrm flipV="1">
            <a:off x="6490948" y="3053120"/>
            <a:ext cx="2073499" cy="550906"/>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5" idx="6"/>
            <a:endCxn id="12" idx="1"/>
          </p:cNvCxnSpPr>
          <p:nvPr/>
        </p:nvCxnSpPr>
        <p:spPr>
          <a:xfrm>
            <a:off x="6490948" y="3604026"/>
            <a:ext cx="2073499" cy="267564"/>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6" idx="6"/>
            <a:endCxn id="13" idx="1"/>
          </p:cNvCxnSpPr>
          <p:nvPr/>
        </p:nvCxnSpPr>
        <p:spPr>
          <a:xfrm flipV="1">
            <a:off x="6490948" y="4856824"/>
            <a:ext cx="2073499" cy="327264"/>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6" idx="6"/>
            <a:endCxn id="14" idx="1"/>
          </p:cNvCxnSpPr>
          <p:nvPr/>
        </p:nvCxnSpPr>
        <p:spPr>
          <a:xfrm>
            <a:off x="6490948" y="5184088"/>
            <a:ext cx="2073499" cy="419711"/>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93"/>
                                        </p:tgtEl>
                                      </p:cBhvr>
                                    </p:animEffect>
                                    <p:animScale>
                                      <p:cBhvr>
                                        <p:cTn id="7" dur="250" autoRev="1" fill="hold"/>
                                        <p:tgtEl>
                                          <p:spTgt spid="93"/>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3">
                                            <p:txEl>
                                              <p:pRg st="0" end="0"/>
                                            </p:txEl>
                                          </p:spTgt>
                                        </p:tgtEl>
                                        <p:attrNameLst>
                                          <p:attrName>style.visibility</p:attrName>
                                        </p:attrNameLst>
                                      </p:cBhvr>
                                      <p:to>
                                        <p:strVal val="visible"/>
                                      </p:to>
                                    </p:set>
                                    <p:animEffect transition="in" filter="randombar(horizontal)">
                                      <p:cBhvr>
                                        <p:cTn id="12" dur="500"/>
                                        <p:tgtEl>
                                          <p:spTgt spid="9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heel(1)">
                                      <p:cBhvr>
                                        <p:cTn id="27" dur="20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heel(1)">
                                      <p:cBhvr>
                                        <p:cTn id="37" dur="20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heel(1)">
                                      <p:cBhvr>
                                        <p:cTn id="47" dur="20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fade">
                                      <p:cBhvr>
                                        <p:cTn id="52" dur="500"/>
                                        <p:tgtEl>
                                          <p:spTgt spid="34"/>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33"/>
                                        </p:tgtEl>
                                        <p:attrNameLst>
                                          <p:attrName>style.visibility</p:attrName>
                                        </p:attrNameLst>
                                      </p:cBhvr>
                                      <p:to>
                                        <p:strVal val="visible"/>
                                      </p:to>
                                    </p:set>
                                    <p:anim calcmode="lin" valueType="num">
                                      <p:cBhvr additive="base">
                                        <p:cTn id="57" dur="500" fill="hold"/>
                                        <p:tgtEl>
                                          <p:spTgt spid="33"/>
                                        </p:tgtEl>
                                        <p:attrNameLst>
                                          <p:attrName>ppt_x</p:attrName>
                                        </p:attrNameLst>
                                      </p:cBhvr>
                                      <p:tavLst>
                                        <p:tav tm="0">
                                          <p:val>
                                            <p:strVal val="#ppt_x"/>
                                          </p:val>
                                        </p:tav>
                                        <p:tav tm="100000">
                                          <p:val>
                                            <p:strVal val="#ppt_x"/>
                                          </p:val>
                                        </p:tav>
                                      </p:tavLst>
                                    </p:anim>
                                    <p:anim calcmode="lin" valueType="num">
                                      <p:cBhvr additive="base">
                                        <p:cTn id="5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37"/>
                                        </p:tgtEl>
                                        <p:attrNameLst>
                                          <p:attrName>style.visibility</p:attrName>
                                        </p:attrNameLst>
                                      </p:cBhvr>
                                      <p:to>
                                        <p:strVal val="visible"/>
                                      </p:to>
                                    </p:set>
                                    <p:animEffect transition="in" filter="fade">
                                      <p:cBhvr>
                                        <p:cTn id="63" dur="500"/>
                                        <p:tgtEl>
                                          <p:spTgt spid="37"/>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9"/>
                                        </p:tgtEl>
                                        <p:attrNameLst>
                                          <p:attrName>style.visibility</p:attrName>
                                        </p:attrNameLst>
                                      </p:cBhvr>
                                      <p:to>
                                        <p:strVal val="visible"/>
                                      </p:to>
                                    </p:set>
                                    <p:anim calcmode="lin" valueType="num">
                                      <p:cBhvr additive="base">
                                        <p:cTn id="68" dur="500" fill="hold"/>
                                        <p:tgtEl>
                                          <p:spTgt spid="9"/>
                                        </p:tgtEl>
                                        <p:attrNameLst>
                                          <p:attrName>ppt_x</p:attrName>
                                        </p:attrNameLst>
                                      </p:cBhvr>
                                      <p:tavLst>
                                        <p:tav tm="0">
                                          <p:val>
                                            <p:strVal val="#ppt_x"/>
                                          </p:val>
                                        </p:tav>
                                        <p:tav tm="100000">
                                          <p:val>
                                            <p:strVal val="#ppt_x"/>
                                          </p:val>
                                        </p:tav>
                                      </p:tavLst>
                                    </p:anim>
                                    <p:anim calcmode="lin" valueType="num">
                                      <p:cBhvr additive="base">
                                        <p:cTn id="6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39"/>
                                        </p:tgtEl>
                                        <p:attrNameLst>
                                          <p:attrName>style.visibility</p:attrName>
                                        </p:attrNameLst>
                                      </p:cBhvr>
                                      <p:to>
                                        <p:strVal val="visible"/>
                                      </p:to>
                                    </p:set>
                                    <p:animEffect transition="in" filter="fade">
                                      <p:cBhvr>
                                        <p:cTn id="74" dur="500"/>
                                        <p:tgtEl>
                                          <p:spTgt spid="39"/>
                                        </p:tgtEl>
                                      </p:cBhvr>
                                    </p:animEffect>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1"/>
                                        </p:tgtEl>
                                        <p:attrNameLst>
                                          <p:attrName>style.visibility</p:attrName>
                                        </p:attrNameLst>
                                      </p:cBhvr>
                                      <p:to>
                                        <p:strVal val="visible"/>
                                      </p:to>
                                    </p:set>
                                    <p:anim calcmode="lin" valueType="num">
                                      <p:cBhvr additive="base">
                                        <p:cTn id="79" dur="500" fill="hold"/>
                                        <p:tgtEl>
                                          <p:spTgt spid="11"/>
                                        </p:tgtEl>
                                        <p:attrNameLst>
                                          <p:attrName>ppt_x</p:attrName>
                                        </p:attrNameLst>
                                      </p:cBhvr>
                                      <p:tavLst>
                                        <p:tav tm="0">
                                          <p:val>
                                            <p:strVal val="#ppt_x"/>
                                          </p:val>
                                        </p:tav>
                                        <p:tav tm="100000">
                                          <p:val>
                                            <p:strVal val="#ppt_x"/>
                                          </p:val>
                                        </p:tav>
                                      </p:tavLst>
                                    </p:anim>
                                    <p:anim calcmode="lin" valueType="num">
                                      <p:cBhvr additive="base">
                                        <p:cTn id="8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fade">
                                      <p:cBhvr>
                                        <p:cTn id="85" dur="500"/>
                                        <p:tgtEl>
                                          <p:spTgt spid="42"/>
                                        </p:tgtEl>
                                      </p:cBhvr>
                                    </p:animEffect>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grpId="0" nodeType="clickEffect">
                                  <p:stCondLst>
                                    <p:cond delay="0"/>
                                  </p:stCondLst>
                                  <p:childTnLst>
                                    <p:set>
                                      <p:cBhvr>
                                        <p:cTn id="89" dur="1" fill="hold">
                                          <p:stCondLst>
                                            <p:cond delay="0"/>
                                          </p:stCondLst>
                                        </p:cTn>
                                        <p:tgtEl>
                                          <p:spTgt spid="12"/>
                                        </p:tgtEl>
                                        <p:attrNameLst>
                                          <p:attrName>style.visibility</p:attrName>
                                        </p:attrNameLst>
                                      </p:cBhvr>
                                      <p:to>
                                        <p:strVal val="visible"/>
                                      </p:to>
                                    </p:set>
                                    <p:anim calcmode="lin" valueType="num">
                                      <p:cBhvr additive="base">
                                        <p:cTn id="90" dur="500" fill="hold"/>
                                        <p:tgtEl>
                                          <p:spTgt spid="12"/>
                                        </p:tgtEl>
                                        <p:attrNameLst>
                                          <p:attrName>ppt_x</p:attrName>
                                        </p:attrNameLst>
                                      </p:cBhvr>
                                      <p:tavLst>
                                        <p:tav tm="0">
                                          <p:val>
                                            <p:strVal val="#ppt_x"/>
                                          </p:val>
                                        </p:tav>
                                        <p:tav tm="100000">
                                          <p:val>
                                            <p:strVal val="#ppt_x"/>
                                          </p:val>
                                        </p:tav>
                                      </p:tavLst>
                                    </p:anim>
                                    <p:anim calcmode="lin" valueType="num">
                                      <p:cBhvr additive="base">
                                        <p:cTn id="9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45"/>
                                        </p:tgtEl>
                                        <p:attrNameLst>
                                          <p:attrName>style.visibility</p:attrName>
                                        </p:attrNameLst>
                                      </p:cBhvr>
                                      <p:to>
                                        <p:strVal val="visible"/>
                                      </p:to>
                                    </p:set>
                                    <p:animEffect transition="in" filter="fade">
                                      <p:cBhvr>
                                        <p:cTn id="96" dur="500"/>
                                        <p:tgtEl>
                                          <p:spTgt spid="45"/>
                                        </p:tgtEl>
                                      </p:cBhvr>
                                    </p:animEffect>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13"/>
                                        </p:tgtEl>
                                        <p:attrNameLst>
                                          <p:attrName>style.visibility</p:attrName>
                                        </p:attrNameLst>
                                      </p:cBhvr>
                                      <p:to>
                                        <p:strVal val="visible"/>
                                      </p:to>
                                    </p:set>
                                    <p:anim calcmode="lin" valueType="num">
                                      <p:cBhvr additive="base">
                                        <p:cTn id="101" dur="500" fill="hold"/>
                                        <p:tgtEl>
                                          <p:spTgt spid="13"/>
                                        </p:tgtEl>
                                        <p:attrNameLst>
                                          <p:attrName>ppt_x</p:attrName>
                                        </p:attrNameLst>
                                      </p:cBhvr>
                                      <p:tavLst>
                                        <p:tav tm="0">
                                          <p:val>
                                            <p:strVal val="#ppt_x"/>
                                          </p:val>
                                        </p:tav>
                                        <p:tav tm="100000">
                                          <p:val>
                                            <p:strVal val="#ppt_x"/>
                                          </p:val>
                                        </p:tav>
                                      </p:tavLst>
                                    </p:anim>
                                    <p:anim calcmode="lin" valueType="num">
                                      <p:cBhvr additive="base">
                                        <p:cTn id="10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48"/>
                                        </p:tgtEl>
                                        <p:attrNameLst>
                                          <p:attrName>style.visibility</p:attrName>
                                        </p:attrNameLst>
                                      </p:cBhvr>
                                      <p:to>
                                        <p:strVal val="visible"/>
                                      </p:to>
                                    </p:set>
                                    <p:animEffect transition="in" filter="fade">
                                      <p:cBhvr>
                                        <p:cTn id="107" dur="500"/>
                                        <p:tgtEl>
                                          <p:spTgt spid="48"/>
                                        </p:tgtEl>
                                      </p:cBhvr>
                                    </p:animEffect>
                                  </p:childTnLst>
                                </p:cTn>
                              </p:par>
                            </p:childTnLst>
                          </p:cTn>
                        </p:par>
                      </p:childTnLst>
                    </p:cTn>
                  </p:par>
                  <p:par>
                    <p:cTn id="108" fill="hold">
                      <p:stCondLst>
                        <p:cond delay="indefinite"/>
                      </p:stCondLst>
                      <p:childTnLst>
                        <p:par>
                          <p:cTn id="109" fill="hold">
                            <p:stCondLst>
                              <p:cond delay="0"/>
                            </p:stCondLst>
                            <p:childTnLst>
                              <p:par>
                                <p:cTn id="110" presetID="2" presetClass="entr" presetSubtype="4" fill="hold" grpId="0" nodeType="clickEffect">
                                  <p:stCondLst>
                                    <p:cond delay="0"/>
                                  </p:stCondLst>
                                  <p:childTnLst>
                                    <p:set>
                                      <p:cBhvr>
                                        <p:cTn id="111" dur="1" fill="hold">
                                          <p:stCondLst>
                                            <p:cond delay="0"/>
                                          </p:stCondLst>
                                        </p:cTn>
                                        <p:tgtEl>
                                          <p:spTgt spid="14"/>
                                        </p:tgtEl>
                                        <p:attrNameLst>
                                          <p:attrName>style.visibility</p:attrName>
                                        </p:attrNameLst>
                                      </p:cBhvr>
                                      <p:to>
                                        <p:strVal val="visible"/>
                                      </p:to>
                                    </p:set>
                                    <p:anim calcmode="lin" valueType="num">
                                      <p:cBhvr additive="base">
                                        <p:cTn id="112" dur="500" fill="hold"/>
                                        <p:tgtEl>
                                          <p:spTgt spid="14"/>
                                        </p:tgtEl>
                                        <p:attrNameLst>
                                          <p:attrName>ppt_x</p:attrName>
                                        </p:attrNameLst>
                                      </p:cBhvr>
                                      <p:tavLst>
                                        <p:tav tm="0">
                                          <p:val>
                                            <p:strVal val="#ppt_x"/>
                                          </p:val>
                                        </p:tav>
                                        <p:tav tm="100000">
                                          <p:val>
                                            <p:strVal val="#ppt_x"/>
                                          </p:val>
                                        </p:tav>
                                      </p:tavLst>
                                    </p:anim>
                                    <p:anim calcmode="lin" valueType="num">
                                      <p:cBhvr additive="base">
                                        <p:cTn id="1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P spid="11" grpId="0" animBg="1"/>
      <p:bldP spid="12" grpId="0" animBg="1"/>
      <p:bldP spid="13" grpId="0" animBg="1"/>
      <p:bldP spid="14" grpId="0" animBg="1"/>
      <p:bldP spid="33" grpId="0" animBg="1"/>
      <p:bldP spid="9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1">
            <a:extLst>
              <a:ext uri="{28A0092B-C50C-407E-A947-70E740481C1C}">
                <a14:useLocalDpi xmlns:a14="http://schemas.microsoft.com/office/drawing/2010/main" val="0"/>
              </a:ext>
            </a:extLst>
          </a:blip>
          <a:srcRect t="13703" b="93"/>
          <a:stretch>
            <a:fillRect/>
          </a:stretch>
        </p:blipFill>
        <p:spPr>
          <a:xfrm>
            <a:off x="610316" y="14354"/>
            <a:ext cx="9124813" cy="3979399"/>
          </a:xfrm>
          <a:prstGeom prst="rect">
            <a:avLst/>
          </a:prstGeom>
        </p:spPr>
      </p:pic>
      <p:grpSp>
        <p:nvGrpSpPr>
          <p:cNvPr id="7" name="Group 6"/>
          <p:cNvGrpSpPr/>
          <p:nvPr/>
        </p:nvGrpSpPr>
        <p:grpSpPr>
          <a:xfrm>
            <a:off x="2199379" y="3467637"/>
            <a:ext cx="7793242" cy="2677656"/>
            <a:chOff x="1910157" y="3556800"/>
            <a:chExt cx="7793242" cy="2677656"/>
          </a:xfrm>
        </p:grpSpPr>
        <p:sp>
          <p:nvSpPr>
            <p:cNvPr id="15" name="Rectangle 14"/>
            <p:cNvSpPr/>
            <p:nvPr/>
          </p:nvSpPr>
          <p:spPr>
            <a:xfrm>
              <a:off x="2154858" y="3801940"/>
              <a:ext cx="6096001" cy="369332"/>
            </a:xfrm>
            <a:prstGeom prst="rect">
              <a:avLst/>
            </a:prstGeom>
          </p:spPr>
          <p:txBody>
            <a:bodyPr wrap="square">
              <a:spAutoFit/>
            </a:bodyPr>
            <a:lstStyle/>
            <a:p>
              <a:endParaRPr lang="en-US" dirty="0"/>
            </a:p>
          </p:txBody>
        </p:sp>
        <p:sp>
          <p:nvSpPr>
            <p:cNvPr id="18" name="Rectangle 17"/>
            <p:cNvSpPr/>
            <p:nvPr/>
          </p:nvSpPr>
          <p:spPr>
            <a:xfrm>
              <a:off x="2129100" y="4628734"/>
              <a:ext cx="6096001" cy="369332"/>
            </a:xfrm>
            <a:prstGeom prst="rect">
              <a:avLst/>
            </a:prstGeom>
          </p:spPr>
          <p:txBody>
            <a:bodyPr wrap="square">
              <a:spAutoFit/>
            </a:bodyPr>
            <a:lstStyle/>
            <a:p>
              <a:endParaRPr lang="en-US" dirty="0"/>
            </a:p>
          </p:txBody>
        </p:sp>
        <p:sp>
          <p:nvSpPr>
            <p:cNvPr id="20" name="Rectangle 19"/>
            <p:cNvSpPr/>
            <p:nvPr/>
          </p:nvSpPr>
          <p:spPr>
            <a:xfrm>
              <a:off x="2326597" y="3556800"/>
              <a:ext cx="7376802" cy="2677656"/>
            </a:xfrm>
            <a:prstGeom prst="rect">
              <a:avLst/>
            </a:prstGeom>
            <a:solidFill>
              <a:schemeClr val="accent6">
                <a:lumMod val="20000"/>
                <a:lumOff val="80000"/>
              </a:schemeClr>
            </a:solidFill>
          </p:spPr>
          <p:txBody>
            <a:bodyPr wrap="square">
              <a:spAutoFit/>
            </a:bodyPr>
            <a:lstStyle/>
            <a:p>
              <a:r>
                <a:rPr lang="en-IN" sz="2800" b="1" dirty="0"/>
                <a:t>High level of security.</a:t>
              </a:r>
              <a:endParaRPr lang="en-IN" sz="2800" b="1" dirty="0"/>
            </a:p>
            <a:p>
              <a:r>
                <a:rPr lang="en-IN" sz="2800" b="1" dirty="0"/>
                <a:t>Hacking threat reduced.</a:t>
              </a:r>
              <a:endParaRPr lang="en-IN" sz="2800" b="1" dirty="0"/>
            </a:p>
            <a:p>
              <a:r>
                <a:rPr lang="en-IN" sz="2800" b="1" dirty="0"/>
                <a:t>Transparency of transactions   increased.</a:t>
              </a:r>
              <a:endParaRPr lang="en-IN" sz="2800" b="1" dirty="0"/>
            </a:p>
            <a:p>
              <a:r>
                <a:rPr lang="en-IN" sz="2800" b="1" dirty="0"/>
                <a:t>No payment for intermediaries services.</a:t>
              </a:r>
              <a:endParaRPr lang="en-IN" sz="2800" b="1" dirty="0"/>
            </a:p>
            <a:p>
              <a:r>
                <a:rPr lang="en-IN" sz="2800" b="1" dirty="0"/>
                <a:t>Different levels of accessibility.</a:t>
              </a:r>
              <a:endParaRPr lang="en-IN" sz="2800" b="1" dirty="0"/>
            </a:p>
            <a:p>
              <a:r>
                <a:rPr lang="en-IN" sz="2800" b="1" dirty="0"/>
                <a:t>Faster transactions.</a:t>
              </a:r>
              <a:endParaRPr lang="en-IN" sz="2800" b="1" dirty="0"/>
            </a:p>
          </p:txBody>
        </p:sp>
        <p:sp>
          <p:nvSpPr>
            <p:cNvPr id="21" name="Right Arrow 20"/>
            <p:cNvSpPr/>
            <p:nvPr/>
          </p:nvSpPr>
          <p:spPr>
            <a:xfrm>
              <a:off x="1916600" y="3696242"/>
              <a:ext cx="373487" cy="27677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ight Arrow 29"/>
            <p:cNvSpPr/>
            <p:nvPr/>
          </p:nvSpPr>
          <p:spPr>
            <a:xfrm>
              <a:off x="1910159" y="5796105"/>
              <a:ext cx="373487" cy="276774"/>
            </a:xfrm>
            <a:prstGeom prst="rightArrow">
              <a:avLst/>
            </a:prstGeom>
            <a:solidFill>
              <a:srgbClr val="F739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ight Arrow 30"/>
            <p:cNvSpPr/>
            <p:nvPr/>
          </p:nvSpPr>
          <p:spPr>
            <a:xfrm>
              <a:off x="1925830" y="5347594"/>
              <a:ext cx="373487" cy="276774"/>
            </a:xfrm>
            <a:prstGeom prst="rightArrow">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ight Arrow 31"/>
            <p:cNvSpPr/>
            <p:nvPr/>
          </p:nvSpPr>
          <p:spPr>
            <a:xfrm>
              <a:off x="1910157" y="4942295"/>
              <a:ext cx="373487" cy="2767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ight Arrow 32"/>
            <p:cNvSpPr/>
            <p:nvPr/>
          </p:nvSpPr>
          <p:spPr>
            <a:xfrm>
              <a:off x="1938710" y="4506097"/>
              <a:ext cx="373487" cy="27677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ight Arrow 38"/>
            <p:cNvSpPr/>
            <p:nvPr/>
          </p:nvSpPr>
          <p:spPr>
            <a:xfrm>
              <a:off x="1938711" y="4064663"/>
              <a:ext cx="373487" cy="276774"/>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46605" y="111400"/>
            <a:ext cx="9860924" cy="565945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2532845" cy="1143000"/>
          </a:xfrm>
        </p:spPr>
        <p:txBody>
          <a:bodyPr>
            <a:normAutofit/>
          </a:bodyPr>
          <a:lstStyle/>
          <a:p>
            <a:r>
              <a:rPr lang="en-GB" sz="2800" b="1" dirty="0"/>
              <a:t>Summary:</a:t>
            </a:r>
            <a:endParaRPr lang="en-IN" sz="2800" b="1" dirty="0"/>
          </a:p>
        </p:txBody>
      </p:sp>
      <p:sp>
        <p:nvSpPr>
          <p:cNvPr id="3" name="Rectangle 2"/>
          <p:cNvSpPr/>
          <p:nvPr/>
        </p:nvSpPr>
        <p:spPr>
          <a:xfrm>
            <a:off x="609600" y="1661376"/>
            <a:ext cx="6190445" cy="2554545"/>
          </a:xfrm>
          <a:prstGeom prst="rect">
            <a:avLst/>
          </a:prstGeom>
        </p:spPr>
        <p:txBody>
          <a:bodyPr wrap="square">
            <a:spAutoFit/>
          </a:bodyPr>
          <a:lstStyle/>
          <a:p>
            <a:pPr marL="342900" indent="-342900" algn="just">
              <a:buFont typeface="Arial" panose="020B0604020202020204" pitchFamily="34" charset="0"/>
              <a:buChar char="•"/>
            </a:pPr>
            <a:r>
              <a:rPr lang="en-GB" sz="2000" dirty="0" err="1"/>
              <a:t>Blockchain</a:t>
            </a:r>
            <a:r>
              <a:rPr lang="en-GB" sz="2000" dirty="0"/>
              <a:t> is a </a:t>
            </a:r>
            <a:r>
              <a:rPr lang="en-GB" sz="2000" dirty="0" err="1"/>
              <a:t>shared,replicated</a:t>
            </a:r>
            <a:r>
              <a:rPr lang="en-GB" sz="2000" dirty="0"/>
              <a:t> ledger technology.</a:t>
            </a:r>
            <a:endParaRPr lang="en-GB" sz="2000" dirty="0"/>
          </a:p>
          <a:p>
            <a:pPr marL="342900" indent="-342900" algn="just">
              <a:buFont typeface="Arial" panose="020B0604020202020204" pitchFamily="34" charset="0"/>
              <a:buChar char="•"/>
            </a:pPr>
            <a:r>
              <a:rPr lang="en-GB" sz="2000" dirty="0"/>
              <a:t>IBM supports an open </a:t>
            </a:r>
            <a:r>
              <a:rPr lang="en-GB" sz="2000" dirty="0" err="1"/>
              <a:t>standards,open</a:t>
            </a:r>
            <a:r>
              <a:rPr lang="en-GB" sz="2000" dirty="0"/>
              <a:t> source,</a:t>
            </a:r>
            <a:endParaRPr lang="en-GB" sz="2000" dirty="0"/>
          </a:p>
          <a:p>
            <a:pPr algn="just"/>
            <a:r>
              <a:rPr lang="en-GB" sz="2000" dirty="0"/>
              <a:t>      open governance </a:t>
            </a:r>
            <a:r>
              <a:rPr lang="en-GB" sz="2000" dirty="0" err="1"/>
              <a:t>Blockchain</a:t>
            </a:r>
            <a:r>
              <a:rPr lang="en-GB" sz="2000" dirty="0"/>
              <a:t>.</a:t>
            </a:r>
            <a:endParaRPr lang="en-GB" sz="2000" dirty="0"/>
          </a:p>
          <a:p>
            <a:pPr marL="342900" indent="-342900">
              <a:buFont typeface="Arial" panose="020B0604020202020204" pitchFamily="34" charset="0"/>
              <a:buChar char="•"/>
            </a:pPr>
            <a:r>
              <a:rPr lang="en-GB" sz="2000" dirty="0" err="1"/>
              <a:t>Blockchain</a:t>
            </a:r>
            <a:r>
              <a:rPr lang="en-GB" sz="2000" dirty="0"/>
              <a:t> can open up business networks by taking </a:t>
            </a:r>
            <a:endParaRPr lang="en-GB" sz="2000" dirty="0"/>
          </a:p>
          <a:p>
            <a:r>
              <a:rPr lang="en-GB" sz="2000" dirty="0"/>
              <a:t>      </a:t>
            </a:r>
            <a:r>
              <a:rPr lang="en-GB" sz="2000" dirty="0" err="1"/>
              <a:t>out,cost,improving</a:t>
            </a:r>
            <a:r>
              <a:rPr lang="en-GB" sz="2000" dirty="0"/>
              <a:t> </a:t>
            </a:r>
            <a:r>
              <a:rPr lang="en-GB" sz="2000" dirty="0" err="1"/>
              <a:t>efficiencess</a:t>
            </a:r>
            <a:r>
              <a:rPr lang="en-GB" sz="2000" dirty="0"/>
              <a:t> and increase</a:t>
            </a:r>
            <a:endParaRPr lang="en-GB" sz="2000" dirty="0"/>
          </a:p>
          <a:p>
            <a:r>
              <a:rPr lang="en-GB" sz="2000" dirty="0"/>
              <a:t>      accessibility</a:t>
            </a:r>
            <a:endParaRPr lang="en-GB" sz="2000" dirty="0"/>
          </a:p>
          <a:p>
            <a:pPr marL="342900" indent="-342900">
              <a:buFont typeface="Arial" panose="020B0604020202020204" pitchFamily="34" charset="0"/>
              <a:buChar char="•"/>
            </a:pPr>
            <a:r>
              <a:rPr lang="en-GB" sz="2000" dirty="0" err="1"/>
              <a:t>Blockchain</a:t>
            </a:r>
            <a:r>
              <a:rPr lang="en-GB" sz="2000" dirty="0"/>
              <a:t> addresses an exciting and topical set of business  </a:t>
            </a:r>
            <a:r>
              <a:rPr lang="en-GB" sz="2000" dirty="0" err="1"/>
              <a:t>challenges,which</a:t>
            </a:r>
            <a:r>
              <a:rPr lang="en-GB" sz="2000" dirty="0"/>
              <a:t> cross every industry</a:t>
            </a:r>
            <a:endParaRPr lang="en-GB" sz="2000" dirty="0"/>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556788" y="1414648"/>
            <a:ext cx="1772068" cy="2656774"/>
          </a:xfrm>
          <a:prstGeom prst="rect">
            <a:avLst/>
          </a:prstGeom>
        </p:spPr>
      </p:pic>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96637"/>
          </a:xfrm>
          <a:prstGeom prst="rect">
            <a:avLst/>
          </a:prstGeom>
        </p:spPr>
      </p:pic>
      <p:sp>
        <p:nvSpPr>
          <p:cNvPr id="6" name="Rectangle 5"/>
          <p:cNvSpPr/>
          <p:nvPr/>
        </p:nvSpPr>
        <p:spPr>
          <a:xfrm>
            <a:off x="506569" y="2421073"/>
            <a:ext cx="5713927" cy="3785652"/>
          </a:xfrm>
          <a:prstGeom prst="rect">
            <a:avLst/>
          </a:prstGeom>
        </p:spPr>
        <p:txBody>
          <a:bodyPr wrap="square">
            <a:spAutoFit/>
          </a:bodyPr>
          <a:lstStyle/>
          <a:p>
            <a:pPr marL="342900" indent="-342900" algn="just">
              <a:buFont typeface="Arial" panose="020B0604020202020204" pitchFamily="34" charset="0"/>
              <a:buChar char="•"/>
            </a:pPr>
            <a:r>
              <a:rPr lang="en-GB" sz="2400" dirty="0" err="1">
                <a:solidFill>
                  <a:schemeClr val="bg1"/>
                </a:solidFill>
              </a:rPr>
              <a:t>Blockchain</a:t>
            </a:r>
            <a:r>
              <a:rPr lang="en-GB" sz="2400" dirty="0">
                <a:solidFill>
                  <a:schemeClr val="bg1"/>
                </a:solidFill>
              </a:rPr>
              <a:t> is a </a:t>
            </a:r>
            <a:r>
              <a:rPr lang="en-GB" sz="2400" dirty="0" err="1">
                <a:solidFill>
                  <a:schemeClr val="bg1"/>
                </a:solidFill>
              </a:rPr>
              <a:t>shared,replicated</a:t>
            </a:r>
            <a:r>
              <a:rPr lang="en-GB" sz="2400" dirty="0">
                <a:solidFill>
                  <a:schemeClr val="bg1"/>
                </a:solidFill>
              </a:rPr>
              <a:t> ledger technology.</a:t>
            </a:r>
            <a:endParaRPr lang="en-GB" sz="2400" dirty="0">
              <a:solidFill>
                <a:schemeClr val="bg1"/>
              </a:solidFill>
            </a:endParaRPr>
          </a:p>
          <a:p>
            <a:pPr marL="342900" indent="-342900" algn="just">
              <a:buFont typeface="Arial" panose="020B0604020202020204" pitchFamily="34" charset="0"/>
              <a:buChar char="•"/>
            </a:pPr>
            <a:r>
              <a:rPr lang="en-GB" sz="2400" dirty="0">
                <a:solidFill>
                  <a:schemeClr val="bg1"/>
                </a:solidFill>
              </a:rPr>
              <a:t>IBM supports an open standards , open source , open governance  </a:t>
            </a:r>
            <a:r>
              <a:rPr lang="en-GB" sz="2400" dirty="0" err="1">
                <a:solidFill>
                  <a:schemeClr val="bg1"/>
                </a:solidFill>
              </a:rPr>
              <a:t>Blockchain</a:t>
            </a:r>
            <a:r>
              <a:rPr lang="en-GB" sz="2400" dirty="0">
                <a:solidFill>
                  <a:schemeClr val="bg1"/>
                </a:solidFill>
              </a:rPr>
              <a:t> .</a:t>
            </a:r>
            <a:endParaRPr lang="en-GB" sz="2400" dirty="0">
              <a:solidFill>
                <a:schemeClr val="bg1"/>
              </a:solidFill>
            </a:endParaRPr>
          </a:p>
          <a:p>
            <a:pPr marL="342900" indent="-342900">
              <a:buFont typeface="Arial" panose="020B0604020202020204" pitchFamily="34" charset="0"/>
              <a:buChar char="•"/>
            </a:pPr>
            <a:r>
              <a:rPr lang="en-GB" sz="2400" dirty="0" err="1">
                <a:solidFill>
                  <a:schemeClr val="bg1"/>
                </a:solidFill>
              </a:rPr>
              <a:t>Blockchain</a:t>
            </a:r>
            <a:r>
              <a:rPr lang="en-GB" sz="2400" dirty="0">
                <a:solidFill>
                  <a:schemeClr val="bg1"/>
                </a:solidFill>
              </a:rPr>
              <a:t> can open up business networks by taking </a:t>
            </a:r>
            <a:r>
              <a:rPr lang="en-GB" sz="2400" dirty="0" err="1">
                <a:solidFill>
                  <a:schemeClr val="bg1"/>
                </a:solidFill>
              </a:rPr>
              <a:t>out,cost,improving</a:t>
            </a:r>
            <a:r>
              <a:rPr lang="en-GB" sz="2400" dirty="0">
                <a:solidFill>
                  <a:schemeClr val="bg1"/>
                </a:solidFill>
              </a:rPr>
              <a:t> </a:t>
            </a:r>
            <a:r>
              <a:rPr lang="en-GB" sz="2400" dirty="0" err="1">
                <a:solidFill>
                  <a:schemeClr val="bg1"/>
                </a:solidFill>
              </a:rPr>
              <a:t>efficiencess</a:t>
            </a:r>
            <a:r>
              <a:rPr lang="en-GB" sz="2400" dirty="0">
                <a:solidFill>
                  <a:schemeClr val="bg1"/>
                </a:solidFill>
              </a:rPr>
              <a:t> and increase accessibility.</a:t>
            </a:r>
            <a:endParaRPr lang="en-GB" sz="2400" dirty="0">
              <a:solidFill>
                <a:schemeClr val="bg1"/>
              </a:solidFill>
            </a:endParaRPr>
          </a:p>
          <a:p>
            <a:pPr marL="342900" indent="-342900">
              <a:buFont typeface="Arial" panose="020B0604020202020204" pitchFamily="34" charset="0"/>
              <a:buChar char="•"/>
            </a:pPr>
            <a:r>
              <a:rPr lang="en-GB" sz="2400" dirty="0" err="1">
                <a:solidFill>
                  <a:schemeClr val="bg1"/>
                </a:solidFill>
              </a:rPr>
              <a:t>Blockchain</a:t>
            </a:r>
            <a:r>
              <a:rPr lang="en-GB" sz="2400" dirty="0">
                <a:solidFill>
                  <a:schemeClr val="bg1"/>
                </a:solidFill>
              </a:rPr>
              <a:t> addresses an exciting and topical set of business  </a:t>
            </a:r>
            <a:r>
              <a:rPr lang="en-GB" sz="2400" dirty="0" err="1">
                <a:solidFill>
                  <a:schemeClr val="bg1"/>
                </a:solidFill>
              </a:rPr>
              <a:t>challenges,which</a:t>
            </a:r>
            <a:r>
              <a:rPr lang="en-GB" sz="2400" dirty="0">
                <a:solidFill>
                  <a:schemeClr val="bg1"/>
                </a:solidFill>
              </a:rPr>
              <a:t> cross every industry</a:t>
            </a:r>
            <a:endParaRPr lang="en-GB" sz="24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1">
            <a:extLst>
              <a:ext uri="{28A0092B-C50C-407E-A947-70E740481C1C}">
                <a14:useLocalDpi xmlns:a14="http://schemas.microsoft.com/office/drawing/2010/main" val="0"/>
              </a:ext>
            </a:extLst>
          </a:blip>
          <a:srcRect l="15341" r="6251"/>
          <a:stretch>
            <a:fillRect/>
          </a:stretch>
        </p:blipFill>
        <p:spPr>
          <a:xfrm>
            <a:off x="0" y="0"/>
            <a:ext cx="12192000"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3420</Words>
  <Application>WPS Presentation</Application>
  <PresentationFormat>Widescreen</PresentationFormat>
  <Paragraphs>93</Paragraphs>
  <Slides>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Arial</vt:lpstr>
      <vt:lpstr>SimSun</vt:lpstr>
      <vt:lpstr>Wingdings</vt:lpstr>
      <vt:lpstr>Calibri</vt:lpstr>
      <vt:lpstr>Calibri Light</vt:lpstr>
      <vt:lpstr>Calibri</vt:lpstr>
      <vt:lpstr>Comic Sans MS</vt:lpstr>
      <vt:lpstr>Microsoft YaHei</vt:lpstr>
      <vt:lpstr>Arial Unicode MS</vt:lpstr>
      <vt:lpstr>Retrospect</vt:lpstr>
      <vt:lpstr>        BLOCKCHAIN</vt:lpstr>
      <vt:lpstr>HISTORY</vt:lpstr>
      <vt:lpstr>PowerPoint 演示文稿</vt:lpstr>
      <vt:lpstr>PowerPoint 演示文稿</vt:lpstr>
      <vt:lpstr>PowerPoint 演示文稿</vt:lpstr>
      <vt:lpstr>PowerPoint 演示文稿</vt:lpstr>
      <vt:lpstr>PowerPoint 演示文稿</vt:lpstr>
      <vt:lpstr>Summary:</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dc:creator>
  <cp:lastModifiedBy>HPWorld</cp:lastModifiedBy>
  <cp:revision>61</cp:revision>
  <dcterms:created xsi:type="dcterms:W3CDTF">2021-09-10T03:43:00Z</dcterms:created>
  <dcterms:modified xsi:type="dcterms:W3CDTF">2022-01-09T15:40:24Z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10E8675BC9494A09B1A1E55424AD9F27</vt:lpwstr>
  </property>
  <property fmtid="{D5CDD505-2E9C-101B-9397-08002B2CF9AE}" pid="3" name="KSOProductBuildVer">
    <vt:lpwstr>1033-11.2.0.10382</vt:lpwstr>
  </property>
</Properties>
</file>