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858" r:id="rId2"/>
  </p:sldMasterIdLst>
  <p:notesMasterIdLst>
    <p:notesMasterId r:id="rId26"/>
  </p:notesMasterIdLst>
  <p:sldIdLst>
    <p:sldId id="259" r:id="rId3"/>
    <p:sldId id="260" r:id="rId4"/>
    <p:sldId id="261" r:id="rId5"/>
    <p:sldId id="276" r:id="rId6"/>
    <p:sldId id="281" r:id="rId7"/>
    <p:sldId id="285" r:id="rId8"/>
    <p:sldId id="282" r:id="rId9"/>
    <p:sldId id="279" r:id="rId10"/>
    <p:sldId id="296" r:id="rId11"/>
    <p:sldId id="284" r:id="rId12"/>
    <p:sldId id="280" r:id="rId13"/>
    <p:sldId id="287" r:id="rId14"/>
    <p:sldId id="288" r:id="rId15"/>
    <p:sldId id="289" r:id="rId16"/>
    <p:sldId id="290" r:id="rId17"/>
    <p:sldId id="291" r:id="rId18"/>
    <p:sldId id="292" r:id="rId19"/>
    <p:sldId id="293" r:id="rId20"/>
    <p:sldId id="294" r:id="rId21"/>
    <p:sldId id="286" r:id="rId22"/>
    <p:sldId id="295" r:id="rId23"/>
    <p:sldId id="27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480" autoAdjust="0"/>
  </p:normalViewPr>
  <p:slideViewPr>
    <p:cSldViewPr snapToGrid="0">
      <p:cViewPr varScale="1">
        <p:scale>
          <a:sx n="56" d="100"/>
          <a:sy n="56" d="100"/>
        </p:scale>
        <p:origin x="3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C32C8-E177-44A7-A9F7-51296A1C872B}"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EBE39-AB3C-408A-AD65-0E54C7B2B681}" type="slidenum">
              <a:rPr lang="en-US" smtClean="0"/>
              <a:t>‹#›</a:t>
            </a:fld>
            <a:endParaRPr lang="en-US"/>
          </a:p>
        </p:txBody>
      </p:sp>
    </p:spTree>
    <p:extLst>
      <p:ext uri="{BB962C8B-B14F-4D97-AF65-F5344CB8AC3E}">
        <p14:creationId xmlns:p14="http://schemas.microsoft.com/office/powerpoint/2010/main" val="3394110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A5BD6E-D0FC-4BF8-BEA4-4E2B664A9B54}" type="slidenum">
              <a:rPr lang="en-US" smtClean="0"/>
              <a:t>1</a:t>
            </a:fld>
            <a:endParaRPr lang="en-US"/>
          </a:p>
        </p:txBody>
      </p:sp>
    </p:spTree>
    <p:extLst>
      <p:ext uri="{BB962C8B-B14F-4D97-AF65-F5344CB8AC3E}">
        <p14:creationId xmlns:p14="http://schemas.microsoft.com/office/powerpoint/2010/main" val="202485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Gamified</a:t>
            </a:r>
            <a:r>
              <a:rPr lang="en-US" baseline="0" dirty="0"/>
              <a:t> &amp; </a:t>
            </a:r>
            <a:r>
              <a:rPr lang="en-US" baseline="0" dirty="0" err="1"/>
              <a:t>Enganemnt</a:t>
            </a:r>
            <a:endParaRPr lang="en-US" baseline="0" dirty="0"/>
          </a:p>
          <a:p>
            <a:endParaRPr lang="en-US" dirty="0"/>
          </a:p>
        </p:txBody>
      </p:sp>
      <p:sp>
        <p:nvSpPr>
          <p:cNvPr id="4" name="Slide Number Placeholder 3"/>
          <p:cNvSpPr>
            <a:spLocks noGrp="1"/>
          </p:cNvSpPr>
          <p:nvPr>
            <p:ph type="sldNum" sz="quarter" idx="10"/>
          </p:nvPr>
        </p:nvSpPr>
        <p:spPr/>
        <p:txBody>
          <a:bodyPr/>
          <a:lstStyle/>
          <a:p>
            <a:fld id="{73A5BD6E-D0FC-4BF8-BEA4-4E2B664A9B54}" type="slidenum">
              <a:rPr lang="en-US" smtClean="0"/>
              <a:t>3</a:t>
            </a:fld>
            <a:endParaRPr lang="en-US"/>
          </a:p>
        </p:txBody>
      </p:sp>
    </p:spTree>
    <p:extLst>
      <p:ext uri="{BB962C8B-B14F-4D97-AF65-F5344CB8AC3E}">
        <p14:creationId xmlns:p14="http://schemas.microsoft.com/office/powerpoint/2010/main" val="3409898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950" y="2877928"/>
            <a:ext cx="8812099"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3352085" y="3684016"/>
            <a:ext cx="5487829"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1276" y="6053328"/>
            <a:ext cx="2172266" cy="347472"/>
          </a:xfrm>
          <a:prstGeom prst="rect">
            <a:avLst/>
          </a:prstGeom>
        </p:spPr>
      </p:pic>
    </p:spTree>
    <p:extLst>
      <p:ext uri="{BB962C8B-B14F-4D97-AF65-F5344CB8AC3E}">
        <p14:creationId xmlns:p14="http://schemas.microsoft.com/office/powerpoint/2010/main" val="48216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298"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531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71"/>
            <a:ext cx="5221224" cy="1556067"/>
          </a:xfrm>
        </p:spPr>
        <p:txBody>
          <a:bodyPr wrap="square" anchor="t" anchorCtr="0">
            <a:spAutoFit/>
          </a:bodyPr>
          <a:lstStyle>
            <a:lvl1pPr>
              <a:lnSpc>
                <a:spcPct val="110000"/>
              </a:lnSpc>
              <a:defRPr sz="2298"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37461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71"/>
            <a:ext cx="5221224" cy="1556067"/>
          </a:xfrm>
        </p:spPr>
        <p:txBody>
          <a:bodyPr wrap="square" anchor="t" anchorCtr="0">
            <a:spAutoFit/>
          </a:bodyPr>
          <a:lstStyle>
            <a:lvl1pPr>
              <a:lnSpc>
                <a:spcPct val="110000"/>
              </a:lnSpc>
              <a:defRPr sz="2298"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848886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71"/>
            <a:ext cx="5221224" cy="1556067"/>
          </a:xfrm>
        </p:spPr>
        <p:txBody>
          <a:bodyPr wrap="square" anchor="t" anchorCtr="0">
            <a:spAutoFit/>
          </a:bodyPr>
          <a:lstStyle>
            <a:lvl1pPr>
              <a:lnSpc>
                <a:spcPct val="110000"/>
              </a:lnSpc>
              <a:defRPr sz="2298"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349083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298"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2"/>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6926" indent="0" algn="ctr">
              <a:buNone/>
              <a:defRPr>
                <a:solidFill>
                  <a:schemeClr val="tx1">
                    <a:tint val="75000"/>
                  </a:schemeClr>
                </a:solidFill>
              </a:defRPr>
            </a:lvl2pPr>
            <a:lvl3pPr marL="913852" indent="0" algn="ctr">
              <a:buNone/>
              <a:defRPr>
                <a:solidFill>
                  <a:schemeClr val="tx1">
                    <a:tint val="75000"/>
                  </a:schemeClr>
                </a:solidFill>
              </a:defRPr>
            </a:lvl3pPr>
            <a:lvl4pPr marL="1370778" indent="0" algn="ctr">
              <a:buNone/>
              <a:defRPr>
                <a:solidFill>
                  <a:schemeClr val="tx1">
                    <a:tint val="75000"/>
                  </a:schemeClr>
                </a:solidFill>
              </a:defRPr>
            </a:lvl4pPr>
            <a:lvl5pPr marL="1827703" indent="0" algn="ctr">
              <a:buNone/>
              <a:defRPr>
                <a:solidFill>
                  <a:schemeClr val="tx1">
                    <a:tint val="75000"/>
                  </a:schemeClr>
                </a:solidFill>
              </a:defRPr>
            </a:lvl5pPr>
            <a:lvl6pPr marL="2284628" indent="0" algn="ctr">
              <a:buNone/>
              <a:defRPr>
                <a:solidFill>
                  <a:schemeClr val="tx1">
                    <a:tint val="75000"/>
                  </a:schemeClr>
                </a:solidFill>
              </a:defRPr>
            </a:lvl6pPr>
            <a:lvl7pPr marL="2741554" indent="0" algn="ctr">
              <a:buNone/>
              <a:defRPr>
                <a:solidFill>
                  <a:schemeClr val="tx1">
                    <a:tint val="75000"/>
                  </a:schemeClr>
                </a:solidFill>
              </a:defRPr>
            </a:lvl7pPr>
            <a:lvl8pPr marL="3198480" indent="0" algn="ctr">
              <a:buNone/>
              <a:defRPr>
                <a:solidFill>
                  <a:schemeClr val="tx1">
                    <a:tint val="75000"/>
                  </a:schemeClr>
                </a:solidFill>
              </a:defRPr>
            </a:lvl8pPr>
            <a:lvl9pPr marL="3655406"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16156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298"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6"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6"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6926" indent="0" algn="ctr">
              <a:buNone/>
              <a:defRPr>
                <a:solidFill>
                  <a:schemeClr val="tx1">
                    <a:tint val="75000"/>
                  </a:schemeClr>
                </a:solidFill>
              </a:defRPr>
            </a:lvl2pPr>
            <a:lvl3pPr marL="913852" indent="0" algn="ctr">
              <a:buNone/>
              <a:defRPr>
                <a:solidFill>
                  <a:schemeClr val="tx1">
                    <a:tint val="75000"/>
                  </a:schemeClr>
                </a:solidFill>
              </a:defRPr>
            </a:lvl3pPr>
            <a:lvl4pPr marL="1370778" indent="0" algn="ctr">
              <a:buNone/>
              <a:defRPr>
                <a:solidFill>
                  <a:schemeClr val="tx1">
                    <a:tint val="75000"/>
                  </a:schemeClr>
                </a:solidFill>
              </a:defRPr>
            </a:lvl4pPr>
            <a:lvl5pPr marL="1827703" indent="0" algn="ctr">
              <a:buNone/>
              <a:defRPr>
                <a:solidFill>
                  <a:schemeClr val="tx1">
                    <a:tint val="75000"/>
                  </a:schemeClr>
                </a:solidFill>
              </a:defRPr>
            </a:lvl5pPr>
            <a:lvl6pPr marL="2284628" indent="0" algn="ctr">
              <a:buNone/>
              <a:defRPr>
                <a:solidFill>
                  <a:schemeClr val="tx1">
                    <a:tint val="75000"/>
                  </a:schemeClr>
                </a:solidFill>
              </a:defRPr>
            </a:lvl6pPr>
            <a:lvl7pPr marL="2741554" indent="0" algn="ctr">
              <a:buNone/>
              <a:defRPr>
                <a:solidFill>
                  <a:schemeClr val="tx1">
                    <a:tint val="75000"/>
                  </a:schemeClr>
                </a:solidFill>
              </a:defRPr>
            </a:lvl7pPr>
            <a:lvl8pPr marL="3198480" indent="0" algn="ctr">
              <a:buNone/>
              <a:defRPr>
                <a:solidFill>
                  <a:schemeClr val="tx1">
                    <a:tint val="75000"/>
                  </a:schemeClr>
                </a:solidFill>
              </a:defRPr>
            </a:lvl8pPr>
            <a:lvl9pPr marL="3655406"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45832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298"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6806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298"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9469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6926" indent="0" algn="ctr">
              <a:buNone/>
              <a:defRPr>
                <a:solidFill>
                  <a:schemeClr val="tx1">
                    <a:tint val="75000"/>
                  </a:schemeClr>
                </a:solidFill>
              </a:defRPr>
            </a:lvl2pPr>
            <a:lvl3pPr marL="913852" indent="0" algn="ctr">
              <a:buNone/>
              <a:defRPr>
                <a:solidFill>
                  <a:schemeClr val="tx1">
                    <a:tint val="75000"/>
                  </a:schemeClr>
                </a:solidFill>
              </a:defRPr>
            </a:lvl3pPr>
            <a:lvl4pPr marL="1370778" indent="0" algn="ctr">
              <a:buNone/>
              <a:defRPr>
                <a:solidFill>
                  <a:schemeClr val="tx1">
                    <a:tint val="75000"/>
                  </a:schemeClr>
                </a:solidFill>
              </a:defRPr>
            </a:lvl4pPr>
            <a:lvl5pPr marL="1827703" indent="0" algn="ctr">
              <a:buNone/>
              <a:defRPr>
                <a:solidFill>
                  <a:schemeClr val="tx1">
                    <a:tint val="75000"/>
                  </a:schemeClr>
                </a:solidFill>
              </a:defRPr>
            </a:lvl5pPr>
            <a:lvl6pPr marL="2284628" indent="0" algn="ctr">
              <a:buNone/>
              <a:defRPr>
                <a:solidFill>
                  <a:schemeClr val="tx1">
                    <a:tint val="75000"/>
                  </a:schemeClr>
                </a:solidFill>
              </a:defRPr>
            </a:lvl6pPr>
            <a:lvl7pPr marL="2741554" indent="0" algn="ctr">
              <a:buNone/>
              <a:defRPr>
                <a:solidFill>
                  <a:schemeClr val="tx1">
                    <a:tint val="75000"/>
                  </a:schemeClr>
                </a:solidFill>
              </a:defRPr>
            </a:lvl7pPr>
            <a:lvl8pPr marL="3198480" indent="0" algn="ctr">
              <a:buNone/>
              <a:defRPr>
                <a:solidFill>
                  <a:schemeClr val="tx1">
                    <a:tint val="75000"/>
                  </a:schemeClr>
                </a:solidFill>
              </a:defRPr>
            </a:lvl8pPr>
            <a:lvl9pPr marL="3655406"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7182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298"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7681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950" y="2560428"/>
            <a:ext cx="8812099"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a:t>TITLE OF THE PRESENTATION</a:t>
            </a:r>
            <a:br>
              <a:rPr lang="en-US" dirty="0"/>
            </a:br>
            <a:r>
              <a:rPr lang="en-US" dirty="0"/>
              <a:t>TWO LINES MAX AND NO SUBTITLE</a:t>
            </a:r>
          </a:p>
        </p:txBody>
      </p:sp>
      <p:sp>
        <p:nvSpPr>
          <p:cNvPr id="8" name="Text Placeholder 14"/>
          <p:cNvSpPr>
            <a:spLocks noGrp="1"/>
          </p:cNvSpPr>
          <p:nvPr>
            <p:ph type="body" sz="quarter" idx="10" hasCustomPrompt="1"/>
          </p:nvPr>
        </p:nvSpPr>
        <p:spPr>
          <a:xfrm>
            <a:off x="3352085" y="3950716"/>
            <a:ext cx="5487829"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1276" y="6053328"/>
            <a:ext cx="2172266" cy="347472"/>
          </a:xfrm>
          <a:prstGeom prst="rect">
            <a:avLst/>
          </a:prstGeom>
        </p:spPr>
      </p:pic>
    </p:spTree>
    <p:extLst>
      <p:ext uri="{BB962C8B-B14F-4D97-AF65-F5344CB8AC3E}">
        <p14:creationId xmlns:p14="http://schemas.microsoft.com/office/powerpoint/2010/main" val="190110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9816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298"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4" y="6309364"/>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2847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8"/>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4"/>
            <a:ext cx="10820170" cy="1148071"/>
          </a:xfrm>
        </p:spPr>
        <p:txBody>
          <a:bodyPr anchor="t" anchorCtr="0">
            <a:noAutofit/>
          </a:bodyPr>
          <a:lstStyle>
            <a:lvl1pPr marL="0" indent="0" algn="l">
              <a:lnSpc>
                <a:spcPct val="110000"/>
              </a:lnSpc>
              <a:spcBef>
                <a:spcPts val="0"/>
              </a:spcBef>
              <a:spcAft>
                <a:spcPts val="0"/>
              </a:spcAft>
              <a:buNone/>
              <a:defRPr sz="3499" b="0" i="0" baseline="0">
                <a:solidFill>
                  <a:schemeClr val="bg1"/>
                </a:solidFill>
                <a:latin typeface="Futura Next Book" panose="020B05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599"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599"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7"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325098" y="6061713"/>
            <a:ext cx="914400" cy="495300"/>
          </a:xfrm>
          <a:prstGeom prst="rect">
            <a:avLst/>
          </a:prstGeom>
        </p:spPr>
      </p:pic>
    </p:spTree>
    <p:extLst>
      <p:ext uri="{BB962C8B-B14F-4D97-AF65-F5344CB8AC3E}">
        <p14:creationId xmlns:p14="http://schemas.microsoft.com/office/powerpoint/2010/main" val="37800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3" y="2797771"/>
            <a:ext cx="8951976" cy="1262461"/>
          </a:xfrm>
        </p:spPr>
        <p:txBody>
          <a:bodyPr anchor="ctr">
            <a:noAutofit/>
          </a:bodyPr>
          <a:lstStyle>
            <a:lvl1pPr algn="ctr">
              <a:lnSpc>
                <a:spcPct val="110000"/>
              </a:lnSpc>
              <a:defRPr sz="4199"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453735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3" y="6309362"/>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273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906" y="2958207"/>
            <a:ext cx="7317105"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7739808" y="3918327"/>
            <a:ext cx="2012204"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2203" y="2501007"/>
            <a:ext cx="2858244" cy="457200"/>
          </a:xfrm>
          <a:prstGeom prst="rect">
            <a:avLst/>
          </a:prstGeom>
        </p:spPr>
      </p:pic>
    </p:spTree>
    <p:extLst>
      <p:ext uri="{BB962C8B-B14F-4D97-AF65-F5344CB8AC3E}">
        <p14:creationId xmlns:p14="http://schemas.microsoft.com/office/powerpoint/2010/main" val="11167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906" y="2742307"/>
            <a:ext cx="7317105"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br>
              <a:rPr lang="en-US" dirty="0"/>
            </a:br>
            <a:r>
              <a:rPr lang="en-US" dirty="0"/>
              <a:t>Two Lines Max and No Subtitle</a:t>
            </a:r>
          </a:p>
        </p:txBody>
      </p:sp>
      <p:sp>
        <p:nvSpPr>
          <p:cNvPr id="7" name="Text Placeholder 14"/>
          <p:cNvSpPr>
            <a:spLocks noGrp="1"/>
          </p:cNvSpPr>
          <p:nvPr>
            <p:ph type="body" sz="quarter" idx="10" hasCustomPrompt="1"/>
          </p:nvPr>
        </p:nvSpPr>
        <p:spPr>
          <a:xfrm>
            <a:off x="7739808" y="4113907"/>
            <a:ext cx="2012204"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2203" y="2285107"/>
            <a:ext cx="2858244" cy="457200"/>
          </a:xfrm>
          <a:prstGeom prst="rect">
            <a:avLst/>
          </a:prstGeom>
        </p:spPr>
      </p:pic>
    </p:spTree>
    <p:extLst>
      <p:ext uri="{BB962C8B-B14F-4D97-AF65-F5344CB8AC3E}">
        <p14:creationId xmlns:p14="http://schemas.microsoft.com/office/powerpoint/2010/main" val="296292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3" y="6309362"/>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4256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299"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2"/>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2690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8"/>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4"/>
            <a:ext cx="10820170" cy="1148071"/>
          </a:xfrm>
        </p:spPr>
        <p:txBody>
          <a:bodyPr anchor="t" anchorCtr="0">
            <a:noAutofit/>
          </a:bodyPr>
          <a:lstStyle>
            <a:lvl1pPr marL="0" indent="0" algn="l">
              <a:lnSpc>
                <a:spcPct val="110000"/>
              </a:lnSpc>
              <a:spcBef>
                <a:spcPts val="0"/>
              </a:spcBef>
              <a:spcAft>
                <a:spcPts val="0"/>
              </a:spcAft>
              <a:buNone/>
              <a:defRPr sz="3499" b="0" i="0" baseline="0">
                <a:solidFill>
                  <a:schemeClr val="bg1"/>
                </a:solidFill>
                <a:latin typeface="Futura Next Book" panose="020B05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599"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599"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7"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325098" y="6061713"/>
            <a:ext cx="914400" cy="495300"/>
          </a:xfrm>
          <a:prstGeom prst="rect">
            <a:avLst/>
          </a:prstGeom>
        </p:spPr>
      </p:pic>
    </p:spTree>
    <p:extLst>
      <p:ext uri="{BB962C8B-B14F-4D97-AF65-F5344CB8AC3E}">
        <p14:creationId xmlns:p14="http://schemas.microsoft.com/office/powerpoint/2010/main" val="381563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298"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342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298"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7147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600" y="365760"/>
            <a:ext cx="10972801"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5123" name="Text Placeholder 2"/>
          <p:cNvSpPr>
            <a:spLocks noGrp="1"/>
          </p:cNvSpPr>
          <p:nvPr>
            <p:ph type="body" idx="1"/>
          </p:nvPr>
        </p:nvSpPr>
        <p:spPr bwMode="auto">
          <a:xfrm>
            <a:off x="609600" y="1316737"/>
            <a:ext cx="10972801"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600" y="6173789"/>
            <a:ext cx="2844800"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5/16/2022</a:t>
            </a:fld>
            <a:endParaRPr lang="en-US" dirty="0"/>
          </a:p>
        </p:txBody>
      </p:sp>
      <p:sp>
        <p:nvSpPr>
          <p:cNvPr id="11" name="Footer Placeholder 4"/>
          <p:cNvSpPr>
            <a:spLocks noGrp="1"/>
          </p:cNvSpPr>
          <p:nvPr>
            <p:ph type="ftr" sz="quarter" idx="3"/>
          </p:nvPr>
        </p:nvSpPr>
        <p:spPr>
          <a:xfrm>
            <a:off x="4165601" y="6173789"/>
            <a:ext cx="3860800"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7601" y="6173789"/>
            <a:ext cx="2844800"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814" r:id="rId3"/>
    <p:sldLayoutId id="2147483811" r:id="rId4"/>
    <p:sldLayoutId id="2147483828" r:id="rId5"/>
    <p:sldLayoutId id="2147483831" r:id="rId6"/>
    <p:sldLayoutId id="2147483876" r:id="rId7"/>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4" y="6309364"/>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5015008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8" r:id="rId17"/>
  </p:sldLayoutIdLst>
  <p:hf hdr="0" ftr="0" dt="0"/>
  <p:txStyles>
    <p:titleStyle>
      <a:lvl1pPr algn="l" defTabSz="913852" rtl="0" eaLnBrk="1" latinLnBrk="0" hangingPunct="1">
        <a:lnSpc>
          <a:spcPct val="110000"/>
        </a:lnSpc>
        <a:spcBef>
          <a:spcPct val="0"/>
        </a:spcBef>
        <a:buNone/>
        <a:defRPr sz="2298" b="0" i="0" kern="1200">
          <a:solidFill>
            <a:schemeClr val="tx1"/>
          </a:solidFill>
          <a:latin typeface="Futura Next Medium" panose="020B0602020204020303" pitchFamily="34" charset="77"/>
          <a:ea typeface="+mj-ea"/>
          <a:cs typeface="+mj-cs"/>
        </a:defRPr>
      </a:lvl1pPr>
    </p:titleStyle>
    <p:bodyStyle>
      <a:lvl1pPr marL="0" indent="0" algn="l" defTabSz="913852" rtl="0" eaLnBrk="1" latinLnBrk="0" hangingPunct="1">
        <a:lnSpc>
          <a:spcPts val="2198"/>
        </a:lnSpc>
        <a:spcBef>
          <a:spcPts val="0"/>
        </a:spcBef>
        <a:buFontTx/>
        <a:buNone/>
        <a:defRPr sz="1400" kern="1200">
          <a:solidFill>
            <a:schemeClr val="tx1"/>
          </a:solidFill>
          <a:latin typeface="+mn-lt"/>
          <a:ea typeface="+mn-ea"/>
          <a:cs typeface="+mn-cs"/>
        </a:defRPr>
      </a:lvl1pPr>
      <a:lvl2pPr marL="171348" indent="-165000" algn="l" defTabSz="913852" rtl="0" eaLnBrk="1" latinLnBrk="0" hangingPunct="1">
        <a:lnSpc>
          <a:spcPts val="2198"/>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694" indent="-171348" algn="l" defTabSz="913852" rtl="0" eaLnBrk="1" latinLnBrk="0" hangingPunct="1">
        <a:lnSpc>
          <a:spcPts val="2198"/>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042" indent="-171348" algn="l" defTabSz="913852" rtl="0" eaLnBrk="1" latinLnBrk="0" hangingPunct="1">
        <a:lnSpc>
          <a:spcPts val="2198"/>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388" indent="-171348" algn="l" defTabSz="913852" rtl="0" eaLnBrk="1" latinLnBrk="0" hangingPunct="1">
        <a:lnSpc>
          <a:spcPts val="2198"/>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3092"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70017"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6943"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3868"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852" rtl="0" eaLnBrk="1" latinLnBrk="0" hangingPunct="1">
        <a:defRPr sz="1798" kern="1200">
          <a:solidFill>
            <a:schemeClr val="tx1"/>
          </a:solidFill>
          <a:latin typeface="+mn-lt"/>
          <a:ea typeface="+mn-ea"/>
          <a:cs typeface="+mn-cs"/>
        </a:defRPr>
      </a:lvl1pPr>
      <a:lvl2pPr marL="456926" algn="l" defTabSz="913852" rtl="0" eaLnBrk="1" latinLnBrk="0" hangingPunct="1">
        <a:defRPr sz="1798" kern="1200">
          <a:solidFill>
            <a:schemeClr val="tx1"/>
          </a:solidFill>
          <a:latin typeface="+mn-lt"/>
          <a:ea typeface="+mn-ea"/>
          <a:cs typeface="+mn-cs"/>
        </a:defRPr>
      </a:lvl2pPr>
      <a:lvl3pPr marL="913852" algn="l" defTabSz="913852" rtl="0" eaLnBrk="1" latinLnBrk="0" hangingPunct="1">
        <a:defRPr sz="1798" kern="1200">
          <a:solidFill>
            <a:schemeClr val="tx1"/>
          </a:solidFill>
          <a:latin typeface="+mn-lt"/>
          <a:ea typeface="+mn-ea"/>
          <a:cs typeface="+mn-cs"/>
        </a:defRPr>
      </a:lvl3pPr>
      <a:lvl4pPr marL="1370778" algn="l" defTabSz="913852" rtl="0" eaLnBrk="1" latinLnBrk="0" hangingPunct="1">
        <a:defRPr sz="1798" kern="1200">
          <a:solidFill>
            <a:schemeClr val="tx1"/>
          </a:solidFill>
          <a:latin typeface="+mn-lt"/>
          <a:ea typeface="+mn-ea"/>
          <a:cs typeface="+mn-cs"/>
        </a:defRPr>
      </a:lvl4pPr>
      <a:lvl5pPr marL="1827703" algn="l" defTabSz="913852" rtl="0" eaLnBrk="1" latinLnBrk="0" hangingPunct="1">
        <a:defRPr sz="1798" kern="1200">
          <a:solidFill>
            <a:schemeClr val="tx1"/>
          </a:solidFill>
          <a:latin typeface="+mn-lt"/>
          <a:ea typeface="+mn-ea"/>
          <a:cs typeface="+mn-cs"/>
        </a:defRPr>
      </a:lvl5pPr>
      <a:lvl6pPr marL="2284628" algn="l" defTabSz="913852" rtl="0" eaLnBrk="1" latinLnBrk="0" hangingPunct="1">
        <a:defRPr sz="1798" kern="1200">
          <a:solidFill>
            <a:schemeClr val="tx1"/>
          </a:solidFill>
          <a:latin typeface="+mn-lt"/>
          <a:ea typeface="+mn-ea"/>
          <a:cs typeface="+mn-cs"/>
        </a:defRPr>
      </a:lvl6pPr>
      <a:lvl7pPr marL="2741554" algn="l" defTabSz="913852" rtl="0" eaLnBrk="1" latinLnBrk="0" hangingPunct="1">
        <a:defRPr sz="1798" kern="1200">
          <a:solidFill>
            <a:schemeClr val="tx1"/>
          </a:solidFill>
          <a:latin typeface="+mn-lt"/>
          <a:ea typeface="+mn-ea"/>
          <a:cs typeface="+mn-cs"/>
        </a:defRPr>
      </a:lvl7pPr>
      <a:lvl8pPr marL="3198480" algn="l" defTabSz="913852" rtl="0" eaLnBrk="1" latinLnBrk="0" hangingPunct="1">
        <a:defRPr sz="1798" kern="1200">
          <a:solidFill>
            <a:schemeClr val="tx1"/>
          </a:solidFill>
          <a:latin typeface="+mn-lt"/>
          <a:ea typeface="+mn-ea"/>
          <a:cs typeface="+mn-cs"/>
        </a:defRPr>
      </a:lvl8pPr>
      <a:lvl9pPr marL="3655406" algn="l" defTabSz="913852"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50"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5" userDrawn="1">
          <p15:clr>
            <a:srgbClr val="F26B43"/>
          </p15:clr>
        </p15:guide>
        <p15:guide id="9" pos="2185" userDrawn="1">
          <p15:clr>
            <a:srgbClr val="F26B43"/>
          </p15:clr>
        </p15:guide>
        <p15:guide id="10" pos="2545" userDrawn="1">
          <p15:clr>
            <a:srgbClr val="F26B43"/>
          </p15:clr>
        </p15:guide>
        <p15:guide id="11" pos="2785" userDrawn="1">
          <p15:clr>
            <a:srgbClr val="F26B43"/>
          </p15:clr>
        </p15:guide>
        <p15:guide id="12" pos="3121" userDrawn="1">
          <p15:clr>
            <a:srgbClr val="F26B43"/>
          </p15:clr>
        </p15:guide>
        <p15:guide id="13" pos="3361" userDrawn="1">
          <p15:clr>
            <a:srgbClr val="F26B43"/>
          </p15:clr>
        </p15:guide>
        <p15:guide id="14" pos="3721" userDrawn="1">
          <p15:clr>
            <a:srgbClr val="F26B43"/>
          </p15:clr>
        </p15:guide>
        <p15:guide id="15" pos="3961" userDrawn="1">
          <p15:clr>
            <a:srgbClr val="F26B43"/>
          </p15:clr>
        </p15:guide>
        <p15:guide id="16" pos="4321" userDrawn="1">
          <p15:clr>
            <a:srgbClr val="F26B43"/>
          </p15:clr>
        </p15:guide>
        <p15:guide id="17" pos="4561" userDrawn="1">
          <p15:clr>
            <a:srgbClr val="F26B43"/>
          </p15:clr>
        </p15:guide>
        <p15:guide id="18" pos="4897" userDrawn="1">
          <p15:clr>
            <a:srgbClr val="F26B43"/>
          </p15:clr>
        </p15:guide>
        <p15:guide id="19" pos="5137" userDrawn="1">
          <p15:clr>
            <a:srgbClr val="F26B43"/>
          </p15:clr>
        </p15:guide>
        <p15:guide id="20" pos="5497" userDrawn="1">
          <p15:clr>
            <a:srgbClr val="F26B43"/>
          </p15:clr>
        </p15:guide>
        <p15:guide id="21" pos="5737" userDrawn="1">
          <p15:clr>
            <a:srgbClr val="F26B43"/>
          </p15:clr>
        </p15:guide>
        <p15:guide id="22" pos="6074" userDrawn="1">
          <p15:clr>
            <a:srgbClr val="F26B43"/>
          </p15:clr>
        </p15:guide>
        <p15:guide id="23" pos="6314" userDrawn="1">
          <p15:clr>
            <a:srgbClr val="F26B43"/>
          </p15:clr>
        </p15:guide>
        <p15:guide id="24" pos="6674" userDrawn="1">
          <p15:clr>
            <a:srgbClr val="F26B43"/>
          </p15:clr>
        </p15:guide>
        <p15:guide id="25" pos="6914" userDrawn="1">
          <p15:clr>
            <a:srgbClr val="F26B43"/>
          </p15:clr>
        </p15:guide>
        <p15:guide id="2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9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0" marR="0" algn="ctr" defTabSz="914400">
              <a:lnSpc>
                <a:spcPct val="90000"/>
              </a:lnSpc>
              <a:spcAft>
                <a:spcPts val="0"/>
              </a:spcAft>
            </a:pPr>
            <a:r>
              <a:rPr lang="en-US" sz="2600" b="1" kern="1200">
                <a:solidFill>
                  <a:srgbClr val="FFFFFF"/>
                </a:solidFill>
                <a:latin typeface="+mj-lt"/>
                <a:ea typeface="+mj-ea"/>
                <a:cs typeface="+mj-cs"/>
              </a:rPr>
              <a:t>WorkFlow:</a:t>
            </a:r>
            <a:br>
              <a:rPr lang="en-US" sz="2600" kern="1200">
                <a:solidFill>
                  <a:srgbClr val="FFFFFF"/>
                </a:solidFill>
                <a:effectLst/>
                <a:latin typeface="+mj-lt"/>
                <a:ea typeface="+mj-ea"/>
                <a:cs typeface="+mj-cs"/>
              </a:rPr>
            </a:br>
            <a:endParaRPr lang="en-US" sz="2600" kern="1200">
              <a:solidFill>
                <a:srgbClr val="FFFFFF"/>
              </a:solidFill>
              <a:effectLst/>
              <a:latin typeface="+mj-lt"/>
              <a:ea typeface="+mj-ea"/>
              <a:cs typeface="+mj-cs"/>
            </a:endParaRPr>
          </a:p>
        </p:txBody>
      </p:sp>
      <p:graphicFrame>
        <p:nvGraphicFramePr>
          <p:cNvPr id="5" name="Object 4">
            <a:extLst>
              <a:ext uri="{FF2B5EF4-FFF2-40B4-BE49-F238E27FC236}">
                <a16:creationId xmlns:a16="http://schemas.microsoft.com/office/drawing/2014/main" id="{F54B6981-F42A-4082-BF07-F18B4C2FC162}"/>
              </a:ext>
            </a:extLst>
          </p:cNvPr>
          <p:cNvGraphicFramePr>
            <a:graphicFrameLocks noChangeAspect="1"/>
          </p:cNvGraphicFramePr>
          <p:nvPr>
            <p:extLst>
              <p:ext uri="{D42A27DB-BD31-4B8C-83A1-F6EECF244321}">
                <p14:modId xmlns:p14="http://schemas.microsoft.com/office/powerpoint/2010/main" val="1116945622"/>
              </p:ext>
            </p:extLst>
          </p:nvPr>
        </p:nvGraphicFramePr>
        <p:xfrm>
          <a:off x="4546864" y="415130"/>
          <a:ext cx="5444861" cy="5795169"/>
        </p:xfrm>
        <a:graphic>
          <a:graphicData uri="http://schemas.openxmlformats.org/presentationml/2006/ole">
            <mc:AlternateContent xmlns:mc="http://schemas.openxmlformats.org/markup-compatibility/2006">
              <mc:Choice xmlns:v="urn:schemas-microsoft-com:vml" Requires="v">
                <p:oleObj spid="_x0000_s2090" name="Document" r:id="rId3" imgW="6481529" imgH="7147331" progId="Word.Document.12">
                  <p:embed/>
                </p:oleObj>
              </mc:Choice>
              <mc:Fallback>
                <p:oleObj name="Document" r:id="rId3" imgW="6481529" imgH="7147331" progId="Word.Document.12">
                  <p:embed/>
                  <p:pic>
                    <p:nvPicPr>
                      <p:cNvPr id="0" name=""/>
                      <p:cNvPicPr/>
                      <p:nvPr/>
                    </p:nvPicPr>
                    <p:blipFill>
                      <a:blip r:embed="rId4"/>
                      <a:stretch>
                        <a:fillRect/>
                      </a:stretch>
                    </p:blipFill>
                    <p:spPr>
                      <a:xfrm>
                        <a:off x="4546864" y="415130"/>
                        <a:ext cx="5444861" cy="5795169"/>
                      </a:xfrm>
                      <a:prstGeom prst="rect">
                        <a:avLst/>
                      </a:prstGeom>
                    </p:spPr>
                  </p:pic>
                </p:oleObj>
              </mc:Fallback>
            </mc:AlternateContent>
          </a:graphicData>
        </a:graphic>
      </p:graphicFrame>
    </p:spTree>
    <p:extLst>
      <p:ext uri="{BB962C8B-B14F-4D97-AF65-F5344CB8AC3E}">
        <p14:creationId xmlns:p14="http://schemas.microsoft.com/office/powerpoint/2010/main" val="156873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454978"/>
            <a:ext cx="7996750" cy="865505"/>
          </a:xfrm>
        </p:spPr>
        <p:txBody>
          <a:bodyPr vert="horz" lIns="91440" tIns="45720" rIns="91440" bIns="45720" rtlCol="0" anchor="b">
            <a:normAutofit fontScale="90000"/>
          </a:bodyPr>
          <a:lstStyle/>
          <a:p>
            <a:pPr marL="0" marR="0" defTabSz="914400">
              <a:lnSpc>
                <a:spcPct val="90000"/>
              </a:lnSpc>
              <a:spcAft>
                <a:spcPts val="0"/>
              </a:spcAft>
            </a:pPr>
            <a:r>
              <a:rPr lang="en-US" sz="2200" b="1" u="sng" kern="1200" dirty="0">
                <a:solidFill>
                  <a:schemeClr val="tx1"/>
                </a:solidFill>
                <a:effectLst/>
                <a:latin typeface="+mj-lt"/>
                <a:ea typeface="+mj-ea"/>
                <a:cs typeface="+mj-cs"/>
              </a:rPr>
              <a:t>SCREENSHOTS:</a:t>
            </a:r>
            <a:r>
              <a:rPr lang="en-US" sz="2200" kern="1200" dirty="0">
                <a:solidFill>
                  <a:schemeClr val="tx1"/>
                </a:solidFill>
                <a:effectLst/>
                <a:latin typeface="+mj-lt"/>
                <a:ea typeface="+mj-ea"/>
                <a:cs typeface="+mj-cs"/>
              </a:rPr>
              <a:t>  </a:t>
            </a:r>
            <a:r>
              <a:rPr lang="en-US" sz="2200" b="1" kern="1200" dirty="0">
                <a:solidFill>
                  <a:schemeClr val="tx1"/>
                </a:solidFill>
                <a:effectLst/>
                <a:latin typeface="+mj-lt"/>
                <a:ea typeface="+mj-ea"/>
                <a:cs typeface="+mj-cs"/>
              </a:rPr>
              <a:t>1. Customer Module</a:t>
            </a: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r>
              <a:rPr lang="en-US" sz="2200" kern="1200" dirty="0">
                <a:solidFill>
                  <a:schemeClr val="tx1"/>
                </a:solidFill>
                <a:effectLst/>
                <a:latin typeface="+mj-lt"/>
                <a:ea typeface="+mj-ea"/>
                <a:cs typeface="+mj-cs"/>
              </a:rPr>
              <a:t>Login Page</a:t>
            </a:r>
          </a:p>
        </p:txBody>
      </p:sp>
      <p:pic>
        <p:nvPicPr>
          <p:cNvPr id="3" name="Picture 2" descr="Graphical user interface, application&#10;&#10;Description automatically generated">
            <a:extLst>
              <a:ext uri="{FF2B5EF4-FFF2-40B4-BE49-F238E27FC236}">
                <a16:creationId xmlns:a16="http://schemas.microsoft.com/office/drawing/2014/main" id="{F4D1B78A-4FD6-46E2-80E7-E321A3105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773" y="1775460"/>
            <a:ext cx="8341360" cy="4838700"/>
          </a:xfrm>
          <a:prstGeom prst="rect">
            <a:avLst/>
          </a:prstGeom>
        </p:spPr>
      </p:pic>
    </p:spTree>
    <p:extLst>
      <p:ext uri="{BB962C8B-B14F-4D97-AF65-F5344CB8AC3E}">
        <p14:creationId xmlns:p14="http://schemas.microsoft.com/office/powerpoint/2010/main" val="186990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503768"/>
            <a:ext cx="7996750" cy="534457"/>
          </a:xfrm>
        </p:spPr>
        <p:txBody>
          <a:bodyPr vert="horz" lIns="91440" tIns="45720" rIns="91440" bIns="45720" rtlCol="0" anchor="b">
            <a:normAutofit/>
          </a:bodyPr>
          <a:lstStyle/>
          <a:p>
            <a:pPr marL="0" marR="0" defTabSz="914400">
              <a:lnSpc>
                <a:spcPct val="90000"/>
              </a:lnSpc>
              <a:spcAft>
                <a:spcPts val="0"/>
              </a:spcAft>
            </a:pPr>
            <a:r>
              <a:rPr lang="en-US" sz="2200" kern="1200" dirty="0">
                <a:solidFill>
                  <a:schemeClr val="tx1"/>
                </a:solidFill>
                <a:effectLst/>
                <a:latin typeface="+mj-lt"/>
                <a:ea typeface="+mj-ea"/>
                <a:cs typeface="+mj-cs"/>
              </a:rPr>
              <a:t>SCREENSHOTS:  1.</a:t>
            </a:r>
            <a:r>
              <a:rPr lang="en-US" sz="2200" dirty="0">
                <a:latin typeface="+mj-lt"/>
              </a:rPr>
              <a:t> </a:t>
            </a:r>
            <a:r>
              <a:rPr lang="en-US" sz="2200" dirty="0" err="1">
                <a:latin typeface="+mj-lt"/>
              </a:rPr>
              <a:t>SignUp</a:t>
            </a:r>
            <a:r>
              <a:rPr lang="en-US" sz="2200" kern="1200" dirty="0">
                <a:solidFill>
                  <a:schemeClr val="tx1"/>
                </a:solidFill>
                <a:effectLst/>
                <a:latin typeface="+mj-lt"/>
                <a:ea typeface="+mj-ea"/>
                <a:cs typeface="+mj-cs"/>
              </a:rPr>
              <a:t> Page</a:t>
            </a:r>
          </a:p>
        </p:txBody>
      </p:sp>
      <p:pic>
        <p:nvPicPr>
          <p:cNvPr id="5" name="Picture 4" descr="Graphical user interface, application&#10;&#10;Description automatically generated">
            <a:extLst>
              <a:ext uri="{FF2B5EF4-FFF2-40B4-BE49-F238E27FC236}">
                <a16:creationId xmlns:a16="http://schemas.microsoft.com/office/drawing/2014/main" id="{69E70499-45D6-483A-B46D-47C004ABF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078" y="1432560"/>
            <a:ext cx="8791122" cy="4998720"/>
          </a:xfrm>
          <a:prstGeom prst="rect">
            <a:avLst/>
          </a:prstGeom>
        </p:spPr>
      </p:pic>
    </p:spTree>
    <p:extLst>
      <p:ext uri="{BB962C8B-B14F-4D97-AF65-F5344CB8AC3E}">
        <p14:creationId xmlns:p14="http://schemas.microsoft.com/office/powerpoint/2010/main" val="1278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503768"/>
            <a:ext cx="7996750" cy="534457"/>
          </a:xfrm>
        </p:spPr>
        <p:txBody>
          <a:bodyPr vert="horz" lIns="91440" tIns="45720" rIns="91440" bIns="45720" rtlCol="0" anchor="b">
            <a:normAutofit/>
          </a:bodyPr>
          <a:lstStyle/>
          <a:p>
            <a:pPr marL="0" marR="0" defTabSz="914400">
              <a:lnSpc>
                <a:spcPct val="90000"/>
              </a:lnSpc>
              <a:spcAft>
                <a:spcPts val="0"/>
              </a:spcAft>
            </a:pPr>
            <a:r>
              <a:rPr lang="en-US" sz="2200" kern="1200" dirty="0">
                <a:solidFill>
                  <a:schemeClr val="tx1"/>
                </a:solidFill>
                <a:effectLst/>
                <a:latin typeface="+mj-lt"/>
                <a:ea typeface="+mj-ea"/>
                <a:cs typeface="+mj-cs"/>
              </a:rPr>
              <a:t>SCREENSHOTS:  1.</a:t>
            </a:r>
            <a:r>
              <a:rPr lang="en-US" sz="2200" dirty="0">
                <a:latin typeface="+mj-lt"/>
              </a:rPr>
              <a:t> Home Screen</a:t>
            </a:r>
            <a:endParaRPr lang="en-US" sz="2200" kern="1200" dirty="0">
              <a:solidFill>
                <a:schemeClr val="tx1"/>
              </a:solidFill>
              <a:effectLst/>
              <a:latin typeface="+mj-lt"/>
              <a:ea typeface="+mj-ea"/>
              <a:cs typeface="+mj-cs"/>
            </a:endParaRPr>
          </a:p>
        </p:txBody>
      </p:sp>
      <p:pic>
        <p:nvPicPr>
          <p:cNvPr id="3" name="Picture 2" descr="A picture containing timeline&#10;&#10;Description automatically generated">
            <a:extLst>
              <a:ext uri="{FF2B5EF4-FFF2-40B4-BE49-F238E27FC236}">
                <a16:creationId xmlns:a16="http://schemas.microsoft.com/office/drawing/2014/main" id="{DE32D781-4C9E-4FC7-9C8A-C4ABEC007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078" y="1597838"/>
            <a:ext cx="9014137" cy="4756394"/>
          </a:xfrm>
          <a:prstGeom prst="rect">
            <a:avLst/>
          </a:prstGeom>
        </p:spPr>
      </p:pic>
    </p:spTree>
    <p:extLst>
      <p:ext uri="{BB962C8B-B14F-4D97-AF65-F5344CB8AC3E}">
        <p14:creationId xmlns:p14="http://schemas.microsoft.com/office/powerpoint/2010/main" val="285777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503768"/>
            <a:ext cx="7996750" cy="534457"/>
          </a:xfrm>
        </p:spPr>
        <p:txBody>
          <a:bodyPr vert="horz" lIns="91440" tIns="45720" rIns="91440" bIns="45720" rtlCol="0" anchor="b">
            <a:normAutofit/>
          </a:bodyPr>
          <a:lstStyle/>
          <a:p>
            <a:pPr marL="0" marR="0" defTabSz="914400">
              <a:lnSpc>
                <a:spcPct val="90000"/>
              </a:lnSpc>
              <a:spcAft>
                <a:spcPts val="0"/>
              </a:spcAft>
            </a:pPr>
            <a:r>
              <a:rPr lang="en-US" sz="2200" kern="1200" dirty="0">
                <a:solidFill>
                  <a:schemeClr val="tx1"/>
                </a:solidFill>
                <a:effectLst/>
                <a:latin typeface="+mj-lt"/>
                <a:ea typeface="+mj-ea"/>
                <a:cs typeface="+mj-cs"/>
              </a:rPr>
              <a:t>SCREENSHOTS:  1.</a:t>
            </a:r>
            <a:r>
              <a:rPr lang="en-US" sz="2200" dirty="0">
                <a:latin typeface="+mj-lt"/>
              </a:rPr>
              <a:t> Add to Cart Screen</a:t>
            </a:r>
            <a:endParaRPr lang="en-US" sz="2200" kern="1200" dirty="0">
              <a:solidFill>
                <a:schemeClr val="tx1"/>
              </a:solidFill>
              <a:effectLst/>
              <a:latin typeface="+mj-lt"/>
              <a:ea typeface="+mj-ea"/>
              <a:cs typeface="+mj-cs"/>
            </a:endParaRPr>
          </a:p>
        </p:txBody>
      </p:sp>
      <p:pic>
        <p:nvPicPr>
          <p:cNvPr id="5" name="Picture 4" descr="Graphical user interface, application&#10;&#10;Description automatically generated">
            <a:extLst>
              <a:ext uri="{FF2B5EF4-FFF2-40B4-BE49-F238E27FC236}">
                <a16:creationId xmlns:a16="http://schemas.microsoft.com/office/drawing/2014/main" id="{3FBAAB3B-730E-4CE5-8E67-D8CA4CC6F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152" y="1541993"/>
            <a:ext cx="7360407" cy="4442247"/>
          </a:xfrm>
          <a:prstGeom prst="rect">
            <a:avLst/>
          </a:prstGeom>
        </p:spPr>
      </p:pic>
    </p:spTree>
    <p:extLst>
      <p:ext uri="{BB962C8B-B14F-4D97-AF65-F5344CB8AC3E}">
        <p14:creationId xmlns:p14="http://schemas.microsoft.com/office/powerpoint/2010/main" val="246185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503768"/>
            <a:ext cx="7996750" cy="534457"/>
          </a:xfrm>
        </p:spPr>
        <p:txBody>
          <a:bodyPr vert="horz" lIns="91440" tIns="45720" rIns="91440" bIns="45720" rtlCol="0" anchor="b">
            <a:normAutofit/>
          </a:bodyPr>
          <a:lstStyle/>
          <a:p>
            <a:pPr marL="0" marR="0" defTabSz="914400">
              <a:lnSpc>
                <a:spcPct val="90000"/>
              </a:lnSpc>
              <a:spcAft>
                <a:spcPts val="0"/>
              </a:spcAft>
            </a:pPr>
            <a:r>
              <a:rPr lang="en-US" sz="2200" kern="1200" dirty="0">
                <a:solidFill>
                  <a:schemeClr val="tx1"/>
                </a:solidFill>
                <a:effectLst/>
                <a:latin typeface="+mj-lt"/>
                <a:ea typeface="+mj-ea"/>
                <a:cs typeface="+mj-cs"/>
              </a:rPr>
              <a:t>SCREENSHOTS:  1.</a:t>
            </a:r>
            <a:r>
              <a:rPr lang="en-US" sz="2200" dirty="0">
                <a:latin typeface="+mj-lt"/>
              </a:rPr>
              <a:t> Product Description Screen</a:t>
            </a:r>
            <a:endParaRPr lang="en-US" sz="2200" kern="1200" dirty="0">
              <a:solidFill>
                <a:schemeClr val="tx1"/>
              </a:solidFill>
              <a:effectLst/>
              <a:latin typeface="+mj-lt"/>
              <a:ea typeface="+mj-ea"/>
              <a:cs typeface="+mj-cs"/>
            </a:endParaRPr>
          </a:p>
        </p:txBody>
      </p:sp>
      <p:pic>
        <p:nvPicPr>
          <p:cNvPr id="3" name="Picture 2" descr="Chart&#10;&#10;Description automatically generated">
            <a:extLst>
              <a:ext uri="{FF2B5EF4-FFF2-40B4-BE49-F238E27FC236}">
                <a16:creationId xmlns:a16="http://schemas.microsoft.com/office/drawing/2014/main" id="{5CCC2A3A-6402-4A72-8422-5555F984C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879" y="1720762"/>
            <a:ext cx="8524241" cy="4633470"/>
          </a:xfrm>
          <a:prstGeom prst="rect">
            <a:avLst/>
          </a:prstGeom>
        </p:spPr>
      </p:pic>
    </p:spTree>
    <p:extLst>
      <p:ext uri="{BB962C8B-B14F-4D97-AF65-F5344CB8AC3E}">
        <p14:creationId xmlns:p14="http://schemas.microsoft.com/office/powerpoint/2010/main" val="136040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285751"/>
            <a:ext cx="7996750" cy="1143000"/>
          </a:xfrm>
        </p:spPr>
        <p:txBody>
          <a:bodyPr vert="horz" lIns="91440" tIns="45720" rIns="91440" bIns="45720" rtlCol="0" anchor="b">
            <a:normAutofit/>
          </a:bodyPr>
          <a:lstStyle/>
          <a:p>
            <a:pPr marL="0" marR="0" defTabSz="914400">
              <a:lnSpc>
                <a:spcPct val="90000"/>
              </a:lnSpc>
              <a:spcAft>
                <a:spcPts val="0"/>
              </a:spcAft>
            </a:pPr>
            <a:r>
              <a:rPr lang="en-US" sz="2200" b="1" u="sng" kern="1200" dirty="0">
                <a:solidFill>
                  <a:schemeClr val="tx1"/>
                </a:solidFill>
                <a:effectLst/>
                <a:latin typeface="+mj-lt"/>
                <a:ea typeface="+mj-ea"/>
                <a:cs typeface="+mj-cs"/>
              </a:rPr>
              <a:t>SCREENSHOTS:</a:t>
            </a:r>
            <a:r>
              <a:rPr lang="en-US" sz="2200" kern="1200" dirty="0">
                <a:solidFill>
                  <a:schemeClr val="tx1"/>
                </a:solidFill>
                <a:effectLst/>
                <a:latin typeface="+mj-lt"/>
                <a:ea typeface="+mj-ea"/>
                <a:cs typeface="+mj-cs"/>
              </a:rPr>
              <a:t>  </a:t>
            </a:r>
            <a:r>
              <a:rPr lang="en-US" sz="2200" b="1" kern="1200" dirty="0">
                <a:solidFill>
                  <a:schemeClr val="tx1"/>
                </a:solidFill>
                <a:effectLst/>
                <a:latin typeface="+mj-lt"/>
                <a:ea typeface="+mj-ea"/>
                <a:cs typeface="+mj-cs"/>
              </a:rPr>
              <a:t>1. </a:t>
            </a:r>
            <a:r>
              <a:rPr lang="en-US" sz="2200" b="1" dirty="0">
                <a:latin typeface="+mj-lt"/>
              </a:rPr>
              <a:t>Merchant</a:t>
            </a:r>
            <a:r>
              <a:rPr lang="en-US" sz="2200" b="1" kern="1200" dirty="0">
                <a:solidFill>
                  <a:schemeClr val="tx1"/>
                </a:solidFill>
                <a:effectLst/>
                <a:latin typeface="+mj-lt"/>
                <a:ea typeface="+mj-ea"/>
                <a:cs typeface="+mj-cs"/>
              </a:rPr>
              <a:t> Module</a:t>
            </a: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r>
              <a:rPr lang="en-US" sz="2200" kern="1200" dirty="0">
                <a:solidFill>
                  <a:schemeClr val="tx1"/>
                </a:solidFill>
                <a:effectLst/>
                <a:latin typeface="+mj-lt"/>
                <a:ea typeface="+mj-ea"/>
                <a:cs typeface="+mj-cs"/>
              </a:rPr>
              <a:t>Home Screen</a:t>
            </a:r>
          </a:p>
        </p:txBody>
      </p:sp>
      <p:pic>
        <p:nvPicPr>
          <p:cNvPr id="3074" name="Picture 2">
            <a:extLst>
              <a:ext uri="{FF2B5EF4-FFF2-40B4-BE49-F238E27FC236}">
                <a16:creationId xmlns:a16="http://schemas.microsoft.com/office/drawing/2014/main" id="{41079DBF-D90C-4F0F-99D6-91C93307B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078" y="1933575"/>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07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503768"/>
            <a:ext cx="7996750" cy="534457"/>
          </a:xfrm>
        </p:spPr>
        <p:txBody>
          <a:bodyPr vert="horz" lIns="91440" tIns="45720" rIns="91440" bIns="45720" rtlCol="0" anchor="b">
            <a:normAutofit/>
          </a:bodyPr>
          <a:lstStyle/>
          <a:p>
            <a:pPr marL="0" marR="0" defTabSz="914400">
              <a:lnSpc>
                <a:spcPct val="90000"/>
              </a:lnSpc>
              <a:spcAft>
                <a:spcPts val="0"/>
              </a:spcAft>
            </a:pPr>
            <a:r>
              <a:rPr lang="en-US" sz="2200" kern="1200" dirty="0">
                <a:solidFill>
                  <a:schemeClr val="tx1"/>
                </a:solidFill>
                <a:effectLst/>
                <a:latin typeface="+mj-lt"/>
                <a:ea typeface="+mj-ea"/>
                <a:cs typeface="+mj-cs"/>
              </a:rPr>
              <a:t>SCREENSHOTS:  1.</a:t>
            </a:r>
            <a:r>
              <a:rPr lang="en-US" sz="2200" dirty="0">
                <a:latin typeface="+mj-lt"/>
              </a:rPr>
              <a:t> Add New Product Screen</a:t>
            </a:r>
            <a:endParaRPr lang="en-US" sz="2200" kern="1200" dirty="0">
              <a:solidFill>
                <a:schemeClr val="tx1"/>
              </a:solidFill>
              <a:effectLst/>
              <a:latin typeface="+mj-lt"/>
              <a:ea typeface="+mj-ea"/>
              <a:cs typeface="+mj-cs"/>
            </a:endParaRPr>
          </a:p>
        </p:txBody>
      </p:sp>
      <p:pic>
        <p:nvPicPr>
          <p:cNvPr id="4098" name="Picture 2">
            <a:extLst>
              <a:ext uri="{FF2B5EF4-FFF2-40B4-BE49-F238E27FC236}">
                <a16:creationId xmlns:a16="http://schemas.microsoft.com/office/drawing/2014/main" id="{F08B292A-91FF-46E3-9C46-C491511D9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453" y="1804987"/>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2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503768"/>
            <a:ext cx="7996750" cy="534457"/>
          </a:xfrm>
        </p:spPr>
        <p:txBody>
          <a:bodyPr vert="horz" lIns="91440" tIns="45720" rIns="91440" bIns="45720" rtlCol="0" anchor="b">
            <a:normAutofit/>
          </a:bodyPr>
          <a:lstStyle/>
          <a:p>
            <a:pPr marL="0" marR="0" defTabSz="914400">
              <a:lnSpc>
                <a:spcPct val="90000"/>
              </a:lnSpc>
              <a:spcAft>
                <a:spcPts val="0"/>
              </a:spcAft>
            </a:pPr>
            <a:r>
              <a:rPr lang="en-US" sz="2200" kern="1200" dirty="0">
                <a:solidFill>
                  <a:schemeClr val="tx1"/>
                </a:solidFill>
                <a:effectLst/>
                <a:latin typeface="+mj-lt"/>
                <a:ea typeface="+mj-ea"/>
                <a:cs typeface="+mj-cs"/>
              </a:rPr>
              <a:t>SCREENSHOTS:  1.</a:t>
            </a:r>
            <a:r>
              <a:rPr lang="en-US" sz="2200" dirty="0">
                <a:latin typeface="+mj-lt"/>
              </a:rPr>
              <a:t> Edit Product Screen</a:t>
            </a:r>
            <a:endParaRPr lang="en-US" sz="2200" kern="1200" dirty="0">
              <a:solidFill>
                <a:schemeClr val="tx1"/>
              </a:solidFill>
              <a:effectLst/>
              <a:latin typeface="+mj-lt"/>
              <a:ea typeface="+mj-ea"/>
              <a:cs typeface="+mj-cs"/>
            </a:endParaRPr>
          </a:p>
        </p:txBody>
      </p:sp>
      <p:pic>
        <p:nvPicPr>
          <p:cNvPr id="5122" name="Picture 2">
            <a:extLst>
              <a:ext uri="{FF2B5EF4-FFF2-40B4-BE49-F238E27FC236}">
                <a16:creationId xmlns:a16="http://schemas.microsoft.com/office/drawing/2014/main" id="{61768AF2-BB7E-4318-887E-75645F7D4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82115"/>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73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88078" y="503768"/>
            <a:ext cx="7996750" cy="534457"/>
          </a:xfrm>
        </p:spPr>
        <p:txBody>
          <a:bodyPr vert="horz" lIns="91440" tIns="45720" rIns="91440" bIns="45720" rtlCol="0" anchor="b">
            <a:normAutofit/>
          </a:bodyPr>
          <a:lstStyle/>
          <a:p>
            <a:pPr marL="0" marR="0" defTabSz="914400">
              <a:lnSpc>
                <a:spcPct val="90000"/>
              </a:lnSpc>
              <a:spcAft>
                <a:spcPts val="0"/>
              </a:spcAft>
            </a:pPr>
            <a:r>
              <a:rPr lang="en-US" sz="2200" kern="1200" dirty="0">
                <a:solidFill>
                  <a:schemeClr val="tx1"/>
                </a:solidFill>
                <a:effectLst/>
                <a:latin typeface="+mj-lt"/>
                <a:ea typeface="+mj-ea"/>
                <a:cs typeface="+mj-cs"/>
              </a:rPr>
              <a:t>SCREENSHOTS:  1.</a:t>
            </a:r>
            <a:r>
              <a:rPr lang="en-US" sz="2200" dirty="0">
                <a:latin typeface="+mj-lt"/>
              </a:rPr>
              <a:t> Search Product Screen</a:t>
            </a:r>
            <a:endParaRPr lang="en-US" sz="2200" kern="1200" dirty="0">
              <a:solidFill>
                <a:schemeClr val="tx1"/>
              </a:solidFill>
              <a:effectLst/>
              <a:latin typeface="+mj-lt"/>
              <a:ea typeface="+mj-ea"/>
              <a:cs typeface="+mj-cs"/>
            </a:endParaRPr>
          </a:p>
        </p:txBody>
      </p:sp>
      <p:pic>
        <p:nvPicPr>
          <p:cNvPr id="6146" name="Picture 2">
            <a:extLst>
              <a:ext uri="{FF2B5EF4-FFF2-40B4-BE49-F238E27FC236}">
                <a16:creationId xmlns:a16="http://schemas.microsoft.com/office/drawing/2014/main" id="{C6EED303-EA06-4D3B-A207-33C17B3D4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987" y="1905635"/>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40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191789" y="-762001"/>
            <a:ext cx="11311365" cy="4353823"/>
          </a:xfrm>
        </p:spPr>
        <p:txBody>
          <a:bodyPr>
            <a:noAutofit/>
          </a:bodyPr>
          <a:lstStyle/>
          <a:p>
            <a:pPr algn="ctr"/>
            <a:endParaRPr lang="en-US" sz="8800" b="1" u="sng" spc="-5" dirty="0">
              <a:solidFill>
                <a:schemeClr val="bg2"/>
              </a:solidFill>
              <a:latin typeface="+mj-lt"/>
            </a:endParaRPr>
          </a:p>
          <a:p>
            <a:pPr algn="ctr"/>
            <a:endParaRPr lang="en-US" sz="8800" b="1" spc="-5" dirty="0">
              <a:solidFill>
                <a:schemeClr val="bg2"/>
              </a:solidFill>
              <a:latin typeface="+mj-lt"/>
            </a:endParaRPr>
          </a:p>
          <a:p>
            <a:pPr algn="ctr"/>
            <a:r>
              <a:rPr lang="en-US" sz="8800" b="1" spc="-5" dirty="0">
                <a:solidFill>
                  <a:schemeClr val="bg2"/>
                </a:solidFill>
                <a:latin typeface="+mj-lt"/>
              </a:rPr>
              <a:t>Scale-Up</a:t>
            </a:r>
          </a:p>
        </p:txBody>
      </p:sp>
      <p:sp>
        <p:nvSpPr>
          <p:cNvPr id="2" name="Slide Number Placeholder 1"/>
          <p:cNvSpPr>
            <a:spLocks noGrp="1"/>
          </p:cNvSpPr>
          <p:nvPr>
            <p:ph type="sldNum" sz="quarter" idx="10"/>
          </p:nvPr>
        </p:nvSpPr>
        <p:spPr/>
        <p:txBody>
          <a:bodyPr/>
          <a:lstStyle/>
          <a:p>
            <a:fld id="{58B792A5-9BAE-6942-BFE1-9FCDB51EA51E}" type="slidenum">
              <a:rPr lang="en-US" smtClean="0"/>
              <a:pPr/>
              <a:t>2</a:t>
            </a:fld>
            <a:endParaRPr lang="en-US" dirty="0"/>
          </a:p>
        </p:txBody>
      </p:sp>
      <p:sp>
        <p:nvSpPr>
          <p:cNvPr id="4" name="TextBox 3">
            <a:extLst>
              <a:ext uri="{FF2B5EF4-FFF2-40B4-BE49-F238E27FC236}">
                <a16:creationId xmlns:a16="http://schemas.microsoft.com/office/drawing/2014/main" id="{7A08BE87-DF62-440D-9324-1DE9BFBCA412}"/>
              </a:ext>
            </a:extLst>
          </p:cNvPr>
          <p:cNvSpPr txBox="1"/>
          <p:nvPr/>
        </p:nvSpPr>
        <p:spPr>
          <a:xfrm flipH="1">
            <a:off x="7082902" y="5049839"/>
            <a:ext cx="3464562" cy="1200329"/>
          </a:xfrm>
          <a:prstGeom prst="rect">
            <a:avLst/>
          </a:prstGeom>
          <a:noFill/>
        </p:spPr>
        <p:txBody>
          <a:bodyPr wrap="square" rtlCol="0">
            <a:spAutoFit/>
          </a:bodyPr>
          <a:lstStyle/>
          <a:p>
            <a:r>
              <a:rPr lang="en-US" dirty="0">
                <a:solidFill>
                  <a:schemeClr val="bg1"/>
                </a:solidFill>
              </a:rPr>
              <a:t>Presented BY:</a:t>
            </a:r>
          </a:p>
          <a:p>
            <a:r>
              <a:rPr lang="en-US" dirty="0">
                <a:solidFill>
                  <a:schemeClr val="bg1"/>
                </a:solidFill>
              </a:rPr>
              <a:t>     Pankaj </a:t>
            </a:r>
            <a:r>
              <a:rPr lang="en-US" dirty="0" err="1">
                <a:solidFill>
                  <a:schemeClr val="bg1"/>
                </a:solidFill>
              </a:rPr>
              <a:t>Savantre</a:t>
            </a:r>
            <a:endParaRPr lang="en-US" dirty="0">
              <a:solidFill>
                <a:schemeClr val="bg1"/>
              </a:solidFill>
            </a:endParaRPr>
          </a:p>
          <a:p>
            <a:r>
              <a:rPr lang="en-US" dirty="0">
                <a:solidFill>
                  <a:schemeClr val="bg1"/>
                </a:solidFill>
              </a:rPr>
              <a:t>     Tamanna </a:t>
            </a:r>
            <a:r>
              <a:rPr lang="en-US" dirty="0" err="1">
                <a:solidFill>
                  <a:schemeClr val="bg1"/>
                </a:solidFill>
              </a:rPr>
              <a:t>Soni</a:t>
            </a:r>
            <a:endParaRPr lang="en-US" dirty="0">
              <a:solidFill>
                <a:schemeClr val="bg1"/>
              </a:solidFill>
            </a:endParaRPr>
          </a:p>
          <a:p>
            <a:r>
              <a:rPr lang="en-US" dirty="0">
                <a:solidFill>
                  <a:schemeClr val="bg1"/>
                </a:solidFill>
              </a:rPr>
              <a:t>     Shreedevi S Shahapur</a:t>
            </a:r>
          </a:p>
        </p:txBody>
      </p:sp>
    </p:spTree>
    <p:extLst>
      <p:ext uri="{BB962C8B-B14F-4D97-AF65-F5344CB8AC3E}">
        <p14:creationId xmlns:p14="http://schemas.microsoft.com/office/powerpoint/2010/main" val="1366329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950028" y="1456268"/>
            <a:ext cx="7996750" cy="4242858"/>
          </a:xfrm>
        </p:spPr>
        <p:txBody>
          <a:bodyPr vert="horz" lIns="91440" tIns="45720" rIns="91440" bIns="45720" rtlCol="0" anchor="b">
            <a:normAutofit fontScale="90000"/>
          </a:bodyPr>
          <a:lstStyle/>
          <a:p>
            <a:pPr marL="0" marR="0" defTabSz="914400">
              <a:lnSpc>
                <a:spcPct val="90000"/>
              </a:lnSpc>
              <a:spcAft>
                <a:spcPts val="0"/>
              </a:spcAft>
            </a:pPr>
            <a:r>
              <a:rPr lang="en-US" sz="2200" b="1" kern="1200" dirty="0">
                <a:solidFill>
                  <a:schemeClr val="tx1"/>
                </a:solidFill>
                <a:effectLst/>
                <a:latin typeface="+mj-lt"/>
                <a:ea typeface="+mj-ea"/>
                <a:cs typeface="+mj-cs"/>
              </a:rPr>
              <a:t>Conclusion:  </a:t>
            </a:r>
            <a:br>
              <a:rPr lang="en-US" sz="2200" b="1"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r>
              <a:rPr lang="en-US" sz="2200" kern="1200" dirty="0">
                <a:solidFill>
                  <a:schemeClr val="tx1"/>
                </a:solidFill>
                <a:effectLst/>
                <a:latin typeface="+mj-lt"/>
                <a:ea typeface="+mj-ea"/>
                <a:cs typeface="+mj-cs"/>
              </a:rPr>
              <a:t>In this pandemic situation this website is very helpful to local merchant to sell there goods online and customer can get things without going out from home .</a:t>
            </a: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r>
              <a:rPr lang="en-US" sz="2200" kern="1200" dirty="0">
                <a:solidFill>
                  <a:schemeClr val="tx1"/>
                </a:solidFill>
                <a:effectLst/>
                <a:latin typeface="+mj-lt"/>
                <a:ea typeface="+mj-ea"/>
                <a:cs typeface="+mj-cs"/>
              </a:rPr>
              <a:t> This website provides a online platform to merchants to do their business without maintaining and marketing any website which will benefit them to scale-up their business .</a:t>
            </a: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r>
              <a:rPr lang="en-US" sz="2200" kern="1200" dirty="0">
                <a:solidFill>
                  <a:schemeClr val="tx1"/>
                </a:solidFill>
                <a:effectLst/>
                <a:latin typeface="+mj-lt"/>
                <a:ea typeface="+mj-ea"/>
                <a:cs typeface="+mj-cs"/>
              </a:rPr>
              <a:t> It has a facility </a:t>
            </a:r>
            <a:r>
              <a:rPr lang="en-US" sz="2200" kern="1200">
                <a:solidFill>
                  <a:schemeClr val="tx1"/>
                </a:solidFill>
                <a:effectLst/>
                <a:latin typeface="+mj-lt"/>
                <a:ea typeface="+mj-ea"/>
                <a:cs typeface="+mj-cs"/>
              </a:rPr>
              <a:t>of Merchant </a:t>
            </a:r>
            <a:r>
              <a:rPr lang="en-US" sz="2200" kern="1200" dirty="0">
                <a:solidFill>
                  <a:schemeClr val="tx1"/>
                </a:solidFill>
                <a:effectLst/>
                <a:latin typeface="+mj-lt"/>
                <a:ea typeface="+mj-ea"/>
                <a:cs typeface="+mj-cs"/>
              </a:rPr>
              <a:t>portal and  customer portal. </a:t>
            </a: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endParaRPr lang="en-US" sz="2200" kern="1200" dirty="0">
              <a:solidFill>
                <a:schemeClr val="tx1"/>
              </a:solidFill>
              <a:effectLst/>
              <a:latin typeface="+mj-lt"/>
              <a:ea typeface="+mj-ea"/>
              <a:cs typeface="+mj-cs"/>
            </a:endParaRPr>
          </a:p>
        </p:txBody>
      </p:sp>
    </p:spTree>
    <p:extLst>
      <p:ext uri="{BB962C8B-B14F-4D97-AF65-F5344CB8AC3E}">
        <p14:creationId xmlns:p14="http://schemas.microsoft.com/office/powerpoint/2010/main" val="4181664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2578553" y="1770593"/>
            <a:ext cx="7996750" cy="4242858"/>
          </a:xfrm>
        </p:spPr>
        <p:txBody>
          <a:bodyPr vert="horz" lIns="91440" tIns="45720" rIns="91440" bIns="45720" rtlCol="0" anchor="b">
            <a:normAutofit/>
          </a:bodyPr>
          <a:lstStyle/>
          <a:p>
            <a:pPr marL="0" marR="0" algn="ctr" defTabSz="914400">
              <a:lnSpc>
                <a:spcPct val="90000"/>
              </a:lnSpc>
              <a:spcAft>
                <a:spcPts val="0"/>
              </a:spcAft>
            </a:pPr>
            <a:r>
              <a:rPr lang="en-US" sz="8800" b="1" kern="1200" dirty="0">
                <a:solidFill>
                  <a:schemeClr val="tx1"/>
                </a:solidFill>
                <a:effectLst/>
                <a:latin typeface="+mj-lt"/>
                <a:ea typeface="+mj-ea"/>
                <a:cs typeface="+mj-cs"/>
              </a:rPr>
              <a:t>DEMO</a:t>
            </a: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br>
              <a:rPr lang="en-US" sz="2200" kern="1200" dirty="0">
                <a:solidFill>
                  <a:schemeClr val="tx1"/>
                </a:solidFill>
                <a:effectLst/>
                <a:latin typeface="+mj-lt"/>
                <a:ea typeface="+mj-ea"/>
                <a:cs typeface="+mj-cs"/>
              </a:rPr>
            </a:br>
            <a:endParaRPr lang="en-US" sz="2200" kern="1200" dirty="0">
              <a:solidFill>
                <a:schemeClr val="tx1"/>
              </a:solidFill>
              <a:effectLst/>
              <a:latin typeface="+mj-lt"/>
              <a:ea typeface="+mj-ea"/>
              <a:cs typeface="+mj-cs"/>
            </a:endParaRPr>
          </a:p>
        </p:txBody>
      </p:sp>
    </p:spTree>
    <p:extLst>
      <p:ext uri="{BB962C8B-B14F-4D97-AF65-F5344CB8AC3E}">
        <p14:creationId xmlns:p14="http://schemas.microsoft.com/office/powerpoint/2010/main" val="46935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3846799" y="2977396"/>
            <a:ext cx="3411539" cy="585900"/>
          </a:xfrm>
        </p:spPr>
        <p:txBody>
          <a:bodyPr>
            <a:noAutofit/>
          </a:bodyPr>
          <a:lstStyle/>
          <a:p>
            <a:pPr algn="ctr"/>
            <a:r>
              <a:rPr lang="en-US" sz="6000" b="1" spc="-5" dirty="0">
                <a:solidFill>
                  <a:schemeClr val="bg2"/>
                </a:solidFill>
                <a:latin typeface="+mj-lt"/>
              </a:rPr>
              <a:t>Q &amp; A</a:t>
            </a:r>
          </a:p>
        </p:txBody>
      </p:sp>
      <p:sp>
        <p:nvSpPr>
          <p:cNvPr id="2" name="Slide Number Placeholder 1"/>
          <p:cNvSpPr>
            <a:spLocks noGrp="1"/>
          </p:cNvSpPr>
          <p:nvPr>
            <p:ph type="sldNum" sz="quarter" idx="10"/>
          </p:nvPr>
        </p:nvSpPr>
        <p:spPr/>
        <p:txBody>
          <a:bodyPr/>
          <a:lstStyle/>
          <a:p>
            <a:fld id="{58B792A5-9BAE-6942-BFE1-9FCDB51EA51E}" type="slidenum">
              <a:rPr lang="en-US" smtClean="0"/>
              <a:pPr/>
              <a:t>22</a:t>
            </a:fld>
            <a:endParaRPr lang="en-US" dirty="0"/>
          </a:p>
        </p:txBody>
      </p:sp>
    </p:spTree>
    <p:extLst>
      <p:ext uri="{BB962C8B-B14F-4D97-AF65-F5344CB8AC3E}">
        <p14:creationId xmlns:p14="http://schemas.microsoft.com/office/powerpoint/2010/main" val="83019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3846799" y="2977396"/>
            <a:ext cx="3411539" cy="585900"/>
          </a:xfrm>
        </p:spPr>
        <p:txBody>
          <a:bodyPr>
            <a:noAutofit/>
          </a:bodyPr>
          <a:lstStyle/>
          <a:p>
            <a:pPr algn="ctr"/>
            <a:r>
              <a:rPr lang="en-US" sz="4400" b="1" spc="-5" dirty="0">
                <a:solidFill>
                  <a:schemeClr val="bg2"/>
                </a:solidFill>
                <a:latin typeface="+mj-lt"/>
              </a:rPr>
              <a:t>Thank You</a:t>
            </a:r>
          </a:p>
        </p:txBody>
      </p:sp>
      <p:sp>
        <p:nvSpPr>
          <p:cNvPr id="2" name="Slide Number Placeholder 1"/>
          <p:cNvSpPr>
            <a:spLocks noGrp="1"/>
          </p:cNvSpPr>
          <p:nvPr>
            <p:ph type="sldNum" sz="quarter" idx="10"/>
          </p:nvPr>
        </p:nvSpPr>
        <p:spPr/>
        <p:txBody>
          <a:bodyPr/>
          <a:lstStyle/>
          <a:p>
            <a:fld id="{58B792A5-9BAE-6942-BFE1-9FCDB51EA51E}" type="slidenum">
              <a:rPr lang="en-US" smtClean="0"/>
              <a:pPr/>
              <a:t>23</a:t>
            </a:fld>
            <a:endParaRPr lang="en-US" dirty="0"/>
          </a:p>
        </p:txBody>
      </p:sp>
    </p:spTree>
    <p:extLst>
      <p:ext uri="{BB962C8B-B14F-4D97-AF65-F5344CB8AC3E}">
        <p14:creationId xmlns:p14="http://schemas.microsoft.com/office/powerpoint/2010/main" val="127370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952868-F6CF-F042-A863-7B6540A63D7F}"/>
              </a:ext>
            </a:extLst>
          </p:cNvPr>
          <p:cNvSpPr>
            <a:spLocks noGrp="1"/>
          </p:cNvSpPr>
          <p:nvPr>
            <p:ph type="title"/>
          </p:nvPr>
        </p:nvSpPr>
        <p:spPr>
          <a:xfrm>
            <a:off x="762001" y="803325"/>
            <a:ext cx="5314536" cy="1325563"/>
          </a:xfrm>
        </p:spPr>
        <p:txBody>
          <a:bodyPr vert="horz" lIns="91440" tIns="45720" rIns="91440" bIns="45720" rtlCol="0" anchor="ctr" anchorCtr="0">
            <a:normAutofit/>
          </a:bodyPr>
          <a:lstStyle/>
          <a:p>
            <a:pPr defTabSz="914400">
              <a:lnSpc>
                <a:spcPct val="90000"/>
              </a:lnSpc>
            </a:pPr>
            <a:r>
              <a:rPr lang="en-US" sz="4100" b="1" u="sng" kern="1200" spc="50" dirty="0">
                <a:solidFill>
                  <a:schemeClr val="tx1"/>
                </a:solidFill>
                <a:latin typeface="+mj-lt"/>
                <a:ea typeface="+mj-ea"/>
                <a:cs typeface="+mj-cs"/>
              </a:rPr>
              <a:t>TABLE OF CONTENT</a:t>
            </a:r>
            <a:br>
              <a:rPr lang="en-US" sz="4100" b="1" u="sng" kern="1200" spc="50" dirty="0">
                <a:solidFill>
                  <a:schemeClr val="tx1"/>
                </a:solidFill>
                <a:latin typeface="+mj-lt"/>
                <a:ea typeface="+mj-ea"/>
                <a:cs typeface="+mj-cs"/>
              </a:rPr>
            </a:br>
            <a:endParaRPr lang="en-US" sz="4100" b="1" u="sng" kern="1200" dirty="0">
              <a:solidFill>
                <a:schemeClr val="tx1"/>
              </a:solidFill>
              <a:latin typeface="+mj-lt"/>
              <a:ea typeface="+mj-ea"/>
              <a:cs typeface="+mj-cs"/>
            </a:endParaRPr>
          </a:p>
        </p:txBody>
      </p:sp>
      <p:sp>
        <p:nvSpPr>
          <p:cNvPr id="8" name="Rectangle 7"/>
          <p:cNvSpPr/>
          <p:nvPr/>
        </p:nvSpPr>
        <p:spPr>
          <a:xfrm>
            <a:off x="511153" y="2238378"/>
            <a:ext cx="6085840" cy="3888102"/>
          </a:xfrm>
          <a:prstGeom prst="rect">
            <a:avLst/>
          </a:prstGeom>
        </p:spPr>
        <p:txBody>
          <a:bodyPr vert="horz" lIns="91440" tIns="45720" rIns="91440" bIns="45720" rtlCol="0" anchor="t">
            <a:normAutofit/>
          </a:bodyPr>
          <a:ls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marL="114300" defTabSz="914400">
              <a:lnSpc>
                <a:spcPct val="90000"/>
              </a:lnSpc>
              <a:spcAft>
                <a:spcPts val="600"/>
              </a:spcAft>
            </a:pPr>
            <a:endParaRPr lang="en-US" sz="2000" b="1" dirty="0">
              <a:latin typeface="+mn-lt"/>
              <a:ea typeface="+mn-ea"/>
              <a:cs typeface="+mn-cs"/>
            </a:endParaRPr>
          </a:p>
          <a:p>
            <a:pPr marL="342900" indent="-228600" defTabSz="914400">
              <a:lnSpc>
                <a:spcPct val="90000"/>
              </a:lnSpc>
              <a:spcAft>
                <a:spcPts val="600"/>
              </a:spcAft>
              <a:buFont typeface="Arial" panose="020B0604020202020204" pitchFamily="34" charset="0"/>
              <a:buChar char="•"/>
            </a:pPr>
            <a:r>
              <a:rPr lang="en-US" sz="2000" b="1" dirty="0">
                <a:latin typeface="+mn-lt"/>
                <a:ea typeface="+mn-ea"/>
                <a:cs typeface="+mn-cs"/>
              </a:rPr>
              <a:t>Problem Statement</a:t>
            </a:r>
          </a:p>
          <a:p>
            <a:pPr marL="342900" indent="-228600" defTabSz="914400">
              <a:lnSpc>
                <a:spcPct val="90000"/>
              </a:lnSpc>
              <a:spcAft>
                <a:spcPts val="600"/>
              </a:spcAft>
              <a:buFont typeface="Arial" panose="020B0604020202020204" pitchFamily="34" charset="0"/>
              <a:buChar char="•"/>
            </a:pPr>
            <a:r>
              <a:rPr lang="en-US" sz="2000" b="1" dirty="0">
                <a:latin typeface="+mn-lt"/>
                <a:ea typeface="+mn-ea"/>
                <a:cs typeface="+mn-cs"/>
              </a:rPr>
              <a:t>Tools used</a:t>
            </a:r>
          </a:p>
          <a:p>
            <a:pPr marL="342900" indent="-228600" defTabSz="914400">
              <a:lnSpc>
                <a:spcPct val="90000"/>
              </a:lnSpc>
              <a:spcAft>
                <a:spcPts val="600"/>
              </a:spcAft>
              <a:buFont typeface="Arial" panose="020B0604020202020204" pitchFamily="34" charset="0"/>
              <a:buChar char="•"/>
            </a:pPr>
            <a:r>
              <a:rPr lang="en-US" sz="2000" b="1" dirty="0">
                <a:latin typeface="+mn-lt"/>
                <a:ea typeface="+mn-ea"/>
                <a:cs typeface="+mn-cs"/>
              </a:rPr>
              <a:t>Architecture of application</a:t>
            </a:r>
          </a:p>
          <a:p>
            <a:pPr marL="342900" indent="-228600" defTabSz="914400">
              <a:lnSpc>
                <a:spcPct val="90000"/>
              </a:lnSpc>
              <a:spcAft>
                <a:spcPts val="600"/>
              </a:spcAft>
              <a:buFont typeface="Arial" panose="020B0604020202020204" pitchFamily="34" charset="0"/>
              <a:buChar char="•"/>
            </a:pPr>
            <a:r>
              <a:rPr lang="en-US" sz="2000" b="1" dirty="0">
                <a:latin typeface="+mn-lt"/>
                <a:ea typeface="+mn-ea"/>
                <a:cs typeface="+mn-cs"/>
              </a:rPr>
              <a:t>ER Diagram</a:t>
            </a:r>
          </a:p>
          <a:p>
            <a:pPr marL="342900" indent="-228600" defTabSz="914400">
              <a:lnSpc>
                <a:spcPct val="90000"/>
              </a:lnSpc>
              <a:spcAft>
                <a:spcPts val="600"/>
              </a:spcAft>
              <a:buFont typeface="Arial" panose="020B0604020202020204" pitchFamily="34" charset="0"/>
              <a:buChar char="•"/>
            </a:pPr>
            <a:r>
              <a:rPr lang="en-US" sz="2000" b="1" dirty="0">
                <a:latin typeface="+mn-lt"/>
                <a:ea typeface="+mn-ea"/>
                <a:cs typeface="+mn-cs"/>
              </a:rPr>
              <a:t>Workflow</a:t>
            </a:r>
          </a:p>
          <a:p>
            <a:pPr marL="342900" indent="-228600" defTabSz="914400">
              <a:lnSpc>
                <a:spcPct val="90000"/>
              </a:lnSpc>
              <a:spcAft>
                <a:spcPts val="600"/>
              </a:spcAft>
              <a:buFont typeface="Arial" panose="020B0604020202020204" pitchFamily="34" charset="0"/>
              <a:buChar char="•"/>
            </a:pPr>
            <a:r>
              <a:rPr lang="en-US" sz="2000" b="1" dirty="0">
                <a:latin typeface="+mn-lt"/>
                <a:ea typeface="+mn-ea"/>
                <a:cs typeface="+mn-cs"/>
              </a:rPr>
              <a:t>Features Used</a:t>
            </a:r>
          </a:p>
          <a:p>
            <a:pPr marL="342900" indent="-228600" defTabSz="914400">
              <a:lnSpc>
                <a:spcPct val="90000"/>
              </a:lnSpc>
              <a:spcAft>
                <a:spcPts val="600"/>
              </a:spcAft>
              <a:buFont typeface="Arial" panose="020B0604020202020204" pitchFamily="34" charset="0"/>
              <a:buChar char="•"/>
            </a:pPr>
            <a:r>
              <a:rPr lang="en-US" sz="2000" b="1" dirty="0">
                <a:latin typeface="+mn-lt"/>
                <a:ea typeface="+mn-ea"/>
                <a:cs typeface="+mn-cs"/>
              </a:rPr>
              <a:t>Demo</a:t>
            </a:r>
          </a:p>
          <a:p>
            <a:pPr defTabSz="914400">
              <a:lnSpc>
                <a:spcPct val="90000"/>
              </a:lnSpc>
              <a:spcAft>
                <a:spcPts val="600"/>
              </a:spcAft>
            </a:pPr>
            <a:endParaRPr lang="en-US" sz="2000" b="1" dirty="0">
              <a:latin typeface="+mn-lt"/>
              <a:ea typeface="+mn-ea"/>
              <a:cs typeface="+mn-cs"/>
            </a:endParaRPr>
          </a:p>
          <a:p>
            <a:pPr indent="-228600" defTabSz="914400">
              <a:lnSpc>
                <a:spcPct val="90000"/>
              </a:lnSpc>
              <a:spcAft>
                <a:spcPts val="600"/>
              </a:spcAft>
              <a:buFont typeface="Arial" panose="020B0604020202020204" pitchFamily="34" charset="0"/>
              <a:buChar char="•"/>
            </a:pPr>
            <a:endParaRPr lang="en-US" sz="2000" dirty="0">
              <a:latin typeface="+mn-lt"/>
              <a:ea typeface="+mn-ea"/>
              <a:cs typeface="+mn-cs"/>
            </a:endParaRPr>
          </a:p>
          <a:p>
            <a:pPr marL="342900" indent="-228600" defTabSz="914400">
              <a:lnSpc>
                <a:spcPct val="90000"/>
              </a:lnSpc>
              <a:spcAft>
                <a:spcPts val="600"/>
              </a:spcAft>
              <a:buFont typeface="Arial" panose="020B0604020202020204" pitchFamily="34" charset="0"/>
              <a:buChar char="•"/>
            </a:pPr>
            <a:endParaRPr lang="en-US" sz="2000" dirty="0">
              <a:latin typeface="+mn-lt"/>
              <a:ea typeface="+mn-ea"/>
              <a:cs typeface="+mn-cs"/>
            </a:endParaRPr>
          </a:p>
        </p:txBody>
      </p:sp>
      <p:sp>
        <p:nvSpPr>
          <p:cNvPr id="32" name="Freeform: Shape 2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2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20" descr="List">
            <a:extLst>
              <a:ext uri="{FF2B5EF4-FFF2-40B4-BE49-F238E27FC236}">
                <a16:creationId xmlns:a16="http://schemas.microsoft.com/office/drawing/2014/main" id="{F74F11CD-6A81-3009-2245-DF055D1BF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8714516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77">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79">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81">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1366160" y="1647825"/>
            <a:ext cx="9623404" cy="4314825"/>
          </a:xfrm>
        </p:spPr>
        <p:txBody>
          <a:bodyPr vert="horz" lIns="91440" tIns="45720" rIns="91440" bIns="45720" rtlCol="0" anchor="b">
            <a:normAutofit fontScale="90000"/>
          </a:bodyPr>
          <a:lstStyle/>
          <a:p>
            <a:pPr defTabSz="914400">
              <a:lnSpc>
                <a:spcPct val="90000"/>
              </a:lnSpc>
            </a:pPr>
            <a:br>
              <a:rPr lang="en-US" sz="2200" b="0" i="0" kern="1200" dirty="0">
                <a:solidFill>
                  <a:schemeClr val="tx1"/>
                </a:solidFill>
                <a:effectLst/>
                <a:latin typeface="+mj-lt"/>
                <a:ea typeface="+mj-ea"/>
                <a:cs typeface="+mj-cs"/>
              </a:rPr>
            </a:br>
            <a:r>
              <a:rPr lang="en-US" sz="2200" b="1" i="0" kern="1200" dirty="0">
                <a:solidFill>
                  <a:schemeClr val="tx1"/>
                </a:solidFill>
                <a:effectLst/>
                <a:latin typeface="+mj-lt"/>
                <a:ea typeface="+mj-ea"/>
                <a:cs typeface="+mj-cs"/>
              </a:rPr>
              <a:t>PROBLEM STATEMENT:</a:t>
            </a:r>
            <a:br>
              <a:rPr lang="en-US" sz="2200" b="1" i="0" kern="1200" dirty="0">
                <a:solidFill>
                  <a:schemeClr val="tx1"/>
                </a:solidFill>
                <a:effectLst/>
                <a:latin typeface="+mj-lt"/>
                <a:ea typeface="+mj-ea"/>
                <a:cs typeface="+mj-cs"/>
              </a:rPr>
            </a:br>
            <a:br>
              <a:rPr lang="en-US" sz="2200" b="0" i="0" kern="1200" dirty="0">
                <a:solidFill>
                  <a:schemeClr val="tx1"/>
                </a:solidFill>
                <a:effectLst/>
                <a:latin typeface="+mj-lt"/>
                <a:ea typeface="+mj-ea"/>
                <a:cs typeface="+mj-cs"/>
              </a:rPr>
            </a:br>
            <a:r>
              <a:rPr lang="en-US" sz="2200" b="0" i="0" kern="1200" dirty="0">
                <a:solidFill>
                  <a:schemeClr val="tx1"/>
                </a:solidFill>
                <a:effectLst/>
                <a:latin typeface="+mj-lt"/>
                <a:ea typeface="+mj-ea"/>
                <a:cs typeface="+mj-cs"/>
              </a:rPr>
              <a:t>Scale Up System would be able to deliver daily needs as grocery items , dairy products, </a:t>
            </a:r>
            <a:r>
              <a:rPr lang="en-US" sz="2200" b="0" i="0" kern="1200" dirty="0" err="1">
                <a:solidFill>
                  <a:schemeClr val="tx1"/>
                </a:solidFill>
                <a:effectLst/>
                <a:latin typeface="+mj-lt"/>
                <a:ea typeface="+mj-ea"/>
                <a:cs typeface="+mj-cs"/>
              </a:rPr>
              <a:t>etc</a:t>
            </a:r>
            <a:r>
              <a:rPr lang="en-US" sz="2200" b="0" i="0" kern="1200" dirty="0">
                <a:solidFill>
                  <a:schemeClr val="tx1"/>
                </a:solidFill>
                <a:effectLst/>
                <a:latin typeface="+mj-lt"/>
                <a:ea typeface="+mj-ea"/>
                <a:cs typeface="+mj-cs"/>
              </a:rPr>
              <a:t> taking from local merchants and delivering them to the customers.</a:t>
            </a:r>
            <a:br>
              <a:rPr lang="en-US" sz="2400" b="1" dirty="0">
                <a:effectLst/>
                <a:latin typeface="Bookman Old Style" panose="02050604050505020204" pitchFamily="18" charset="0"/>
                <a:ea typeface="Bookman Old Style" panose="02050604050505020204" pitchFamily="18" charset="0"/>
                <a:cs typeface="Bookman Old Style" panose="02050604050505020204" pitchFamily="18" charset="0"/>
              </a:rPr>
            </a:br>
            <a:r>
              <a:rPr lang="en-US" sz="2400" dirty="0">
                <a:effectLst/>
                <a:latin typeface="Bookman Old Style" panose="02050604050505020204" pitchFamily="18" charset="0"/>
                <a:ea typeface="Bookman Old Style" panose="02050604050505020204" pitchFamily="18" charset="0"/>
                <a:cs typeface="Bookman Old Style" panose="02050604050505020204" pitchFamily="18" charset="0"/>
              </a:rPr>
              <a:t> Although the basic needs of customer will be fulfilled  by local merchants by delivering the products at doorsteps : </a:t>
            </a:r>
            <a:br>
              <a:rPr lang="en-US" sz="2400" dirty="0">
                <a:effectLst/>
                <a:latin typeface="Arial" panose="020B0604020202020204" pitchFamily="34" charset="0"/>
                <a:ea typeface="Arial" panose="020B0604020202020204" pitchFamily="34" charset="0"/>
              </a:rPr>
            </a:br>
            <a:r>
              <a:rPr lang="en-US" sz="2400" dirty="0">
                <a:effectLst/>
                <a:latin typeface="Arial" panose="020B0604020202020204" pitchFamily="34" charset="0"/>
                <a:ea typeface="Arial" panose="020B0604020202020204" pitchFamily="34" charset="0"/>
              </a:rPr>
              <a:t>	1.</a:t>
            </a:r>
            <a:r>
              <a:rPr lang="en-US" sz="2400" u="none" strike="noStrike" dirty="0">
                <a:effectLst/>
                <a:latin typeface="Bookman Old Style" panose="02050604050505020204" pitchFamily="18" charset="0"/>
                <a:ea typeface="Bookman Old Style" panose="02050604050505020204" pitchFamily="18" charset="0"/>
                <a:cs typeface="Bookman Old Style" panose="02050604050505020204" pitchFamily="18" charset="0"/>
              </a:rPr>
              <a:t>Registering Local Merchants and customers on Scale-Up.</a:t>
            </a:r>
            <a:br>
              <a:rPr lang="en-US" sz="2400" u="none" strike="noStrike" dirty="0">
                <a:effectLst/>
                <a:latin typeface="Arial" panose="020B0604020202020204" pitchFamily="34" charset="0"/>
                <a:ea typeface="Arial" panose="020B0604020202020204" pitchFamily="34" charset="0"/>
              </a:rPr>
            </a:br>
            <a:r>
              <a:rPr lang="en-US" sz="2400" dirty="0">
                <a:latin typeface="Arial" panose="020B0604020202020204" pitchFamily="34" charset="0"/>
                <a:ea typeface="Arial" panose="020B0604020202020204" pitchFamily="34" charset="0"/>
              </a:rPr>
              <a:t>	2.</a:t>
            </a:r>
            <a:r>
              <a:rPr lang="en-US" sz="2400" u="none" strike="noStrike" dirty="0">
                <a:effectLst/>
                <a:latin typeface="Bookman Old Style" panose="02050604050505020204" pitchFamily="18" charset="0"/>
                <a:ea typeface="Bookman Old Style" panose="02050604050505020204" pitchFamily="18" charset="0"/>
                <a:cs typeface="Bookman Old Style" panose="02050604050505020204" pitchFamily="18" charset="0"/>
              </a:rPr>
              <a:t>Taking the order from customers.</a:t>
            </a:r>
            <a:br>
              <a:rPr lang="en-US" sz="2400" u="none" strike="noStrike" dirty="0">
                <a:effectLst/>
                <a:latin typeface="Arial" panose="020B0604020202020204" pitchFamily="34" charset="0"/>
                <a:ea typeface="Arial" panose="020B0604020202020204" pitchFamily="34" charset="0"/>
              </a:rPr>
            </a:br>
            <a:r>
              <a:rPr lang="en-US" sz="2400" u="none" strike="noStrike" dirty="0">
                <a:effectLst/>
                <a:latin typeface="Arial" panose="020B0604020202020204" pitchFamily="34" charset="0"/>
                <a:ea typeface="Arial" panose="020B0604020202020204" pitchFamily="34" charset="0"/>
              </a:rPr>
              <a:t>	3.</a:t>
            </a:r>
            <a:r>
              <a:rPr lang="en-US" sz="2400" u="none" strike="noStrike" dirty="0">
                <a:effectLst/>
                <a:latin typeface="Bookman Old Style" panose="02050604050505020204" pitchFamily="18" charset="0"/>
                <a:ea typeface="Bookman Old Style" panose="02050604050505020204" pitchFamily="18" charset="0"/>
                <a:cs typeface="Bookman Old Style" panose="02050604050505020204" pitchFamily="18" charset="0"/>
              </a:rPr>
              <a:t>Showing available </a:t>
            </a:r>
            <a:r>
              <a:rPr lang="en-US" sz="2400" dirty="0">
                <a:latin typeface="Bookman Old Style" panose="02050604050505020204" pitchFamily="18" charset="0"/>
                <a:ea typeface="Bookman Old Style" panose="02050604050505020204" pitchFamily="18" charset="0"/>
                <a:cs typeface="Bookman Old Style" panose="02050604050505020204" pitchFamily="18" charset="0"/>
              </a:rPr>
              <a:t>Products.</a:t>
            </a:r>
            <a:br>
              <a:rPr lang="en-US" sz="2400" u="none" strike="noStrike" dirty="0">
                <a:effectLst/>
                <a:latin typeface="Arial" panose="020B0604020202020204" pitchFamily="34" charset="0"/>
                <a:ea typeface="Arial" panose="020B0604020202020204" pitchFamily="34" charset="0"/>
              </a:rPr>
            </a:br>
            <a:r>
              <a:rPr lang="en-US" sz="2400" u="none" strike="noStrike" dirty="0">
                <a:effectLst/>
                <a:latin typeface="Arial" panose="020B0604020202020204" pitchFamily="34" charset="0"/>
                <a:ea typeface="Arial" panose="020B0604020202020204" pitchFamily="34" charset="0"/>
              </a:rPr>
              <a:t>	4.</a:t>
            </a:r>
            <a:r>
              <a:rPr lang="en-US" sz="2400" u="none" strike="noStrike" dirty="0">
                <a:effectLst/>
                <a:latin typeface="Bookman Old Style" panose="02050604050505020204" pitchFamily="18" charset="0"/>
                <a:ea typeface="Bookman Old Style" panose="02050604050505020204" pitchFamily="18" charset="0"/>
                <a:cs typeface="Bookman Old Style" panose="02050604050505020204" pitchFamily="18" charset="0"/>
              </a:rPr>
              <a:t>Adding items to cart .</a:t>
            </a:r>
            <a:br>
              <a:rPr lang="en-US" sz="2400" u="none" strike="noStrike" dirty="0">
                <a:effectLst/>
                <a:latin typeface="Arial" panose="020B0604020202020204" pitchFamily="34" charset="0"/>
                <a:ea typeface="Arial" panose="020B0604020202020204" pitchFamily="34" charset="0"/>
              </a:rPr>
            </a:br>
            <a:r>
              <a:rPr lang="en-US" sz="2400" u="none" strike="noStrike" dirty="0">
                <a:effectLst/>
                <a:latin typeface="Arial" panose="020B0604020202020204" pitchFamily="34" charset="0"/>
                <a:ea typeface="Arial" panose="020B0604020202020204" pitchFamily="34" charset="0"/>
              </a:rPr>
              <a:t>	5.</a:t>
            </a:r>
            <a:r>
              <a:rPr lang="en-US" sz="2400" u="none" strike="noStrike" dirty="0">
                <a:effectLst/>
                <a:latin typeface="Bookman Old Style" panose="02050604050505020204" pitchFamily="18" charset="0"/>
                <a:ea typeface="Bookman Old Style" panose="02050604050505020204" pitchFamily="18" charset="0"/>
                <a:cs typeface="Bookman Old Style" panose="02050604050505020204" pitchFamily="18" charset="0"/>
              </a:rPr>
              <a:t>Confirming orders.</a:t>
            </a:r>
            <a:br>
              <a:rPr lang="en-US" sz="2200" b="0" i="0" kern="1200" dirty="0">
                <a:solidFill>
                  <a:schemeClr val="tx1"/>
                </a:solidFill>
                <a:effectLst/>
                <a:latin typeface="+mj-lt"/>
                <a:ea typeface="+mj-ea"/>
                <a:cs typeface="+mj-cs"/>
              </a:rPr>
            </a:br>
            <a:endParaRPr lang="en-US" sz="2200" kern="1200" dirty="0">
              <a:solidFill>
                <a:schemeClr val="tx1"/>
              </a:solidFill>
              <a:latin typeface="+mj-lt"/>
              <a:ea typeface="+mj-ea"/>
              <a:cs typeface="+mj-cs"/>
            </a:endParaRPr>
          </a:p>
        </p:txBody>
      </p:sp>
    </p:spTree>
    <p:extLst>
      <p:ext uri="{BB962C8B-B14F-4D97-AF65-F5344CB8AC3E}">
        <p14:creationId xmlns:p14="http://schemas.microsoft.com/office/powerpoint/2010/main" val="119869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3" name="Freeform: Shape 11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Shape 11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36222B6C-2D14-4116-8815-1D945A8FA08C}"/>
              </a:ext>
            </a:extLst>
          </p:cNvPr>
          <p:cNvSpPr/>
          <p:nvPr/>
        </p:nvSpPr>
        <p:spPr>
          <a:xfrm>
            <a:off x="4540929" y="1781175"/>
            <a:ext cx="3613741" cy="3785652"/>
          </a:xfrm>
          <a:prstGeom prst="rect">
            <a:avLst/>
          </a:prstGeom>
        </p:spPr>
        <p:txBody>
          <a:bodyPr wrap="square" lIns="91440" tIns="45720" rIns="91440" bIns="45720" anchor="t">
            <a:spAutoFit/>
          </a:bodyPr>
          <a:ls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marL="457200" indent="-457200">
              <a:buFont typeface="Wingdings" panose="05000000000000000000" pitchFamily="2" charset="2"/>
              <a:buChar char="ü"/>
            </a:pPr>
            <a:endParaRPr lang="en-US" sz="2000" dirty="0">
              <a:solidFill>
                <a:schemeClr val="bg1"/>
              </a:solidFill>
              <a:latin typeface="Futura Next Light" panose="020B0402020204020303" pitchFamily="34" charset="0"/>
            </a:endParaRPr>
          </a:p>
          <a:p>
            <a:pPr marL="457200" indent="-457200">
              <a:lnSpc>
                <a:spcPct val="150000"/>
              </a:lnSpc>
              <a:buFont typeface="Wingdings" panose="05000000000000000000" pitchFamily="2" charset="2"/>
              <a:buChar char="ü"/>
            </a:pPr>
            <a:r>
              <a:rPr lang="en-US" sz="2000" dirty="0">
                <a:solidFill>
                  <a:schemeClr val="bg1"/>
                </a:solidFill>
                <a:latin typeface="Futura Next Light" panose="020B0402020204020303" pitchFamily="34" charset="0"/>
              </a:rPr>
              <a:t>Java </a:t>
            </a:r>
          </a:p>
          <a:p>
            <a:pPr marL="457200" indent="-457200">
              <a:lnSpc>
                <a:spcPct val="150000"/>
              </a:lnSpc>
              <a:buFont typeface="Wingdings" panose="05000000000000000000" pitchFamily="2" charset="2"/>
              <a:buChar char="ü"/>
            </a:pPr>
            <a:r>
              <a:rPr lang="en-US" sz="2000" dirty="0">
                <a:solidFill>
                  <a:schemeClr val="bg1"/>
                </a:solidFill>
                <a:latin typeface="Futura Next Light" panose="020B0402020204020303" pitchFamily="34" charset="0"/>
              </a:rPr>
              <a:t>MySQL</a:t>
            </a:r>
          </a:p>
          <a:p>
            <a:pPr marL="457200" indent="-457200">
              <a:lnSpc>
                <a:spcPct val="150000"/>
              </a:lnSpc>
              <a:buFont typeface="Wingdings" panose="05000000000000000000" pitchFamily="2" charset="2"/>
              <a:buChar char="ü"/>
            </a:pPr>
            <a:r>
              <a:rPr lang="en-US" sz="2000" dirty="0">
                <a:solidFill>
                  <a:schemeClr val="bg1"/>
                </a:solidFill>
                <a:latin typeface="Futura Next Light" panose="020B0402020204020303" pitchFamily="34" charset="0"/>
              </a:rPr>
              <a:t>Tomcat Server</a:t>
            </a:r>
          </a:p>
          <a:p>
            <a:pPr marL="457200" indent="-457200">
              <a:lnSpc>
                <a:spcPct val="150000"/>
              </a:lnSpc>
              <a:buFont typeface="Wingdings" panose="05000000000000000000" pitchFamily="2" charset="2"/>
              <a:buChar char="ü"/>
            </a:pPr>
            <a:r>
              <a:rPr lang="en-US" sz="2000">
                <a:solidFill>
                  <a:schemeClr val="bg1"/>
                </a:solidFill>
                <a:latin typeface="Futura Next Light" panose="020B0402020204020303" pitchFamily="34" charset="0"/>
              </a:rPr>
              <a:t>Eclipse</a:t>
            </a:r>
            <a:endParaRPr lang="en-US" sz="2000" dirty="0">
              <a:solidFill>
                <a:schemeClr val="bg1"/>
              </a:solidFill>
              <a:latin typeface="Futura Next Light" panose="020B0402020204020303" pitchFamily="34" charset="0"/>
            </a:endParaRPr>
          </a:p>
          <a:p>
            <a:pPr marL="457200" indent="-457200">
              <a:lnSpc>
                <a:spcPct val="150000"/>
              </a:lnSpc>
              <a:buFont typeface="Wingdings" panose="05000000000000000000" pitchFamily="2" charset="2"/>
              <a:buChar char="ü"/>
            </a:pPr>
            <a:r>
              <a:rPr lang="en-US" sz="2000" dirty="0">
                <a:solidFill>
                  <a:schemeClr val="bg1"/>
                </a:solidFill>
                <a:latin typeface="Futura Next Light" panose="020B0402020204020303" pitchFamily="34" charset="0"/>
              </a:rPr>
              <a:t>Spring tool suite</a:t>
            </a:r>
          </a:p>
          <a:p>
            <a:endParaRPr lang="en-US" sz="2000" dirty="0">
              <a:solidFill>
                <a:schemeClr val="bg1"/>
              </a:solidFill>
              <a:latin typeface="Futura Next Light" panose="020B0402020204020303" pitchFamily="34" charset="0"/>
            </a:endParaRPr>
          </a:p>
          <a:p>
            <a:pPr marL="457200" indent="-457200">
              <a:buFont typeface="Wingdings" panose="05000000000000000000" pitchFamily="2" charset="2"/>
              <a:buChar char="ü"/>
            </a:pPr>
            <a:endParaRPr lang="en-US" sz="3200" dirty="0">
              <a:solidFill>
                <a:schemeClr val="bg1"/>
              </a:solidFill>
              <a:latin typeface="Futura Next Light" panose="020B0402020204020303" pitchFamily="34" charset="0"/>
            </a:endParaRPr>
          </a:p>
          <a:p>
            <a:pPr marL="457200" indent="-457200">
              <a:buFont typeface="Arial" panose="020B0604020202020204" pitchFamily="34" charset="0"/>
              <a:buChar char="•"/>
            </a:pPr>
            <a:endParaRPr lang="en-US" dirty="0">
              <a:solidFill>
                <a:schemeClr val="bg1"/>
              </a:solidFill>
              <a:latin typeface="Futura Next Medium" panose="020B0602020204020303"/>
            </a:endParaRPr>
          </a:p>
        </p:txBody>
      </p:sp>
      <p:sp>
        <p:nvSpPr>
          <p:cNvPr id="10" name="Title 5">
            <a:extLst>
              <a:ext uri="{FF2B5EF4-FFF2-40B4-BE49-F238E27FC236}">
                <a16:creationId xmlns:a16="http://schemas.microsoft.com/office/drawing/2014/main" id="{7A9311CE-DB57-438E-BA53-C2B1CD8ED7D5}"/>
              </a:ext>
            </a:extLst>
          </p:cNvPr>
          <p:cNvSpPr>
            <a:spLocks noGrp="1"/>
          </p:cNvSpPr>
          <p:nvPr>
            <p:ph type="title"/>
          </p:nvPr>
        </p:nvSpPr>
        <p:spPr>
          <a:xfrm>
            <a:off x="3533595" y="1222831"/>
            <a:ext cx="10814535" cy="381000"/>
          </a:xfrm>
        </p:spPr>
        <p:txBody>
          <a:bodyPr vert="horz" lIns="0" tIns="0" rIns="0" bIns="0" rtlCol="0" anchor="t" anchorCtr="0">
            <a:noAutofit/>
          </a:bodyPr>
          <a:lstStyle/>
          <a:p>
            <a:pPr defTabSz="914400">
              <a:lnSpc>
                <a:spcPct val="110000"/>
              </a:lnSpc>
            </a:pPr>
            <a:r>
              <a:rPr lang="en-US" sz="2800" spc="50" dirty="0">
                <a:solidFill>
                  <a:srgbClr val="FF0000"/>
                </a:solidFill>
                <a:latin typeface="Futura Next Medium" panose="020B0602020204020303"/>
                <a:ea typeface="ＭＳ Ｐゴシック"/>
                <a:cs typeface="ＭＳ Ｐゴシック" charset="0"/>
              </a:rPr>
              <a:t>Tools Used</a:t>
            </a:r>
            <a:br>
              <a:rPr lang="en-US" sz="2800" spc="50" dirty="0">
                <a:solidFill>
                  <a:srgbClr val="FF0000"/>
                </a:solidFill>
                <a:latin typeface="Futura Next Medium" panose="020B0602020204020303"/>
                <a:ea typeface="ＭＳ Ｐゴシック"/>
                <a:cs typeface="ＭＳ Ｐゴシック" charset="0"/>
              </a:rPr>
            </a:br>
            <a:endParaRPr lang="en-US" sz="4000" dirty="0">
              <a:solidFill>
                <a:srgbClr val="FF0000"/>
              </a:solidFill>
              <a:latin typeface="Futura Next Light" panose="020B0402020204020303" pitchFamily="34" charset="0"/>
              <a:cs typeface="ＭＳ Ｐゴシック" charset="0"/>
            </a:endParaRPr>
          </a:p>
        </p:txBody>
      </p:sp>
    </p:spTree>
    <p:extLst>
      <p:ext uri="{BB962C8B-B14F-4D97-AF65-F5344CB8AC3E}">
        <p14:creationId xmlns:p14="http://schemas.microsoft.com/office/powerpoint/2010/main" val="2052322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5" name="Rectangle 114">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17" name="Freeform: Shape 116">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3">
            <a:extLst>
              <a:ext uri="{FF2B5EF4-FFF2-40B4-BE49-F238E27FC236}">
                <a16:creationId xmlns:a16="http://schemas.microsoft.com/office/drawing/2014/main" id="{1ABA6ECF-0ED8-4B5B-B313-E90D49D6344B}"/>
              </a:ext>
            </a:extLst>
          </p:cNvPr>
          <p:cNvSpPr txBox="1">
            <a:spLocks/>
          </p:cNvSpPr>
          <p:nvPr/>
        </p:nvSpPr>
        <p:spPr>
          <a:xfrm>
            <a:off x="2514599" y="1295400"/>
            <a:ext cx="7686675" cy="5076824"/>
          </a:xfrm>
          <a:prstGeom prst="rect">
            <a:avLst/>
          </a:prstGeom>
        </p:spPr>
        <p:txBody>
          <a:bodyPr vert="horz" lIns="0" tIns="0" rIns="0" bIns="0" rtlCol="0" anchor="t" anchorCtr="0">
            <a:noAutofit/>
          </a:bodyPr>
          <a:lstStyle>
            <a:lvl1pPr algn="l" defTabSz="913852" rtl="0" eaLnBrk="1" latinLnBrk="0" hangingPunct="1">
              <a:lnSpc>
                <a:spcPct val="110000"/>
              </a:lnSpc>
              <a:spcBef>
                <a:spcPct val="0"/>
              </a:spcBef>
              <a:buNone/>
              <a:defRPr sz="2298" b="0" i="0" kern="1200">
                <a:solidFill>
                  <a:schemeClr val="tx1"/>
                </a:solidFill>
                <a:latin typeface="Futura Next Medium" panose="020B0602020204020303" pitchFamily="34" charset="77"/>
                <a:ea typeface="+mj-ea"/>
                <a:cs typeface="+mj-cs"/>
              </a:defRPr>
            </a:lvl1pPr>
          </a:lstStyle>
          <a:p>
            <a:pPr fontAlgn="base">
              <a:lnSpc>
                <a:spcPct val="150000"/>
              </a:lnSpc>
            </a:pPr>
            <a:r>
              <a:rPr lang="en-US" dirty="0">
                <a:solidFill>
                  <a:srgbClr val="292929"/>
                </a:solidFill>
                <a:latin typeface="Times New Roman" panose="02020603050405020304" pitchFamily="18" charset="0"/>
              </a:rPr>
              <a:t>Core Java​</a:t>
            </a:r>
            <a:br>
              <a:rPr lang="en-US" dirty="0">
                <a:solidFill>
                  <a:srgbClr val="292929"/>
                </a:solidFill>
                <a:latin typeface="Arial" panose="020B0604020202020204" pitchFamily="34" charset="0"/>
              </a:rPr>
            </a:br>
            <a:r>
              <a:rPr lang="en-US" dirty="0">
                <a:solidFill>
                  <a:srgbClr val="292929"/>
                </a:solidFill>
                <a:latin typeface="Times New Roman" panose="02020603050405020304" pitchFamily="18" charset="0"/>
              </a:rPr>
              <a:t>Exceptions​ Handling</a:t>
            </a:r>
            <a:br>
              <a:rPr lang="en-US" dirty="0">
                <a:solidFill>
                  <a:srgbClr val="292929"/>
                </a:solidFill>
                <a:latin typeface="Arial" panose="020B0604020202020204" pitchFamily="34" charset="0"/>
              </a:rPr>
            </a:br>
            <a:r>
              <a:rPr lang="en-US" dirty="0">
                <a:solidFill>
                  <a:srgbClr val="292929"/>
                </a:solidFill>
                <a:latin typeface="Times New Roman" panose="02020603050405020304" pitchFamily="18" charset="0"/>
              </a:rPr>
              <a:t>JSP​</a:t>
            </a:r>
            <a:br>
              <a:rPr lang="en-US" dirty="0">
                <a:solidFill>
                  <a:srgbClr val="292929"/>
                </a:solidFill>
                <a:latin typeface="Arial" panose="020B0604020202020204" pitchFamily="34" charset="0"/>
              </a:rPr>
            </a:br>
            <a:r>
              <a:rPr lang="en-US" dirty="0">
                <a:solidFill>
                  <a:srgbClr val="292929"/>
                </a:solidFill>
                <a:latin typeface="Times New Roman" panose="02020603050405020304" pitchFamily="18" charset="0"/>
              </a:rPr>
              <a:t>CSS</a:t>
            </a:r>
            <a:br>
              <a:rPr lang="en-US" dirty="0">
                <a:solidFill>
                  <a:srgbClr val="292929"/>
                </a:solidFill>
                <a:latin typeface="Times New Roman" panose="02020603050405020304" pitchFamily="18" charset="0"/>
              </a:rPr>
            </a:br>
            <a:r>
              <a:rPr lang="en-US" dirty="0">
                <a:solidFill>
                  <a:srgbClr val="292929"/>
                </a:solidFill>
                <a:latin typeface="Times New Roman" panose="02020603050405020304" pitchFamily="18" charset="0"/>
              </a:rPr>
              <a:t>HTML</a:t>
            </a:r>
            <a:br>
              <a:rPr lang="en-US" dirty="0">
                <a:solidFill>
                  <a:srgbClr val="292929"/>
                </a:solidFill>
                <a:latin typeface="Times New Roman" panose="02020603050405020304" pitchFamily="18" charset="0"/>
              </a:rPr>
            </a:br>
            <a:r>
              <a:rPr lang="en-US" dirty="0">
                <a:solidFill>
                  <a:srgbClr val="292929"/>
                </a:solidFill>
                <a:latin typeface="Times New Roman" panose="02020603050405020304" pitchFamily="18" charset="0"/>
              </a:rPr>
              <a:t>Bootstrap</a:t>
            </a:r>
            <a:br>
              <a:rPr lang="en-US" dirty="0">
                <a:solidFill>
                  <a:srgbClr val="292929"/>
                </a:solidFill>
                <a:latin typeface="Times New Roman" panose="02020603050405020304" pitchFamily="18" charset="0"/>
              </a:rPr>
            </a:br>
            <a:r>
              <a:rPr lang="en-US" dirty="0">
                <a:solidFill>
                  <a:srgbClr val="292929"/>
                </a:solidFill>
                <a:latin typeface="Times New Roman" panose="02020603050405020304" pitchFamily="18" charset="0"/>
              </a:rPr>
              <a:t>Spring boot</a:t>
            </a:r>
            <a:br>
              <a:rPr lang="en-US" dirty="0">
                <a:solidFill>
                  <a:srgbClr val="292929"/>
                </a:solidFill>
                <a:latin typeface="Times New Roman" panose="02020603050405020304" pitchFamily="18" charset="0"/>
              </a:rPr>
            </a:br>
            <a:br>
              <a:rPr lang="en-US" dirty="0">
                <a:solidFill>
                  <a:srgbClr val="292929"/>
                </a:solidFill>
                <a:latin typeface="Times New Roman" panose="02020603050405020304" pitchFamily="18" charset="0"/>
              </a:rPr>
            </a:br>
            <a:br>
              <a:rPr lang="en-US" dirty="0">
                <a:solidFill>
                  <a:srgbClr val="292929"/>
                </a:solidFill>
                <a:latin typeface="Times New Roman" panose="02020603050405020304" pitchFamily="18" charset="0"/>
              </a:rPr>
            </a:br>
            <a:r>
              <a:rPr lang="en-US" dirty="0">
                <a:solidFill>
                  <a:srgbClr val="292929"/>
                </a:solidFill>
                <a:latin typeface="Times New Roman" panose="02020603050405020304" pitchFamily="18" charset="0"/>
              </a:rPr>
              <a:t>​</a:t>
            </a:r>
            <a:br>
              <a:rPr lang="en-US" dirty="0">
                <a:solidFill>
                  <a:srgbClr val="292929"/>
                </a:solidFill>
                <a:latin typeface="Arial" panose="020B0604020202020204" pitchFamily="34" charset="0"/>
              </a:rPr>
            </a:br>
            <a:br>
              <a:rPr lang="en-US" dirty="0">
                <a:solidFill>
                  <a:srgbClr val="292929"/>
                </a:solidFill>
                <a:latin typeface="Arial" panose="020B0604020202020204" pitchFamily="34" charset="0"/>
              </a:rPr>
            </a:br>
            <a:br>
              <a:rPr lang="en-US" dirty="0">
                <a:solidFill>
                  <a:srgbClr val="252423"/>
                </a:solidFill>
                <a:latin typeface="Calibri" panose="020F0502020204030204" pitchFamily="34" charset="0"/>
                <a:cs typeface="Calibri" panose="020F0502020204030204" pitchFamily="34" charset="0"/>
              </a:rPr>
            </a:br>
            <a:br>
              <a:rPr lang="en-US" dirty="0"/>
            </a:br>
            <a:br>
              <a:rPr lang="en-US" dirty="0"/>
            </a:br>
            <a:br>
              <a:rPr lang="en-US" dirty="0"/>
            </a:br>
            <a:br>
              <a:rPr lang="en-US" dirty="0"/>
            </a:br>
            <a:br>
              <a:rPr lang="en-US" dirty="0"/>
            </a:br>
            <a:endParaRPr lang="en-US" dirty="0"/>
          </a:p>
        </p:txBody>
      </p:sp>
      <p:sp>
        <p:nvSpPr>
          <p:cNvPr id="9" name="TextBox 8">
            <a:extLst>
              <a:ext uri="{FF2B5EF4-FFF2-40B4-BE49-F238E27FC236}">
                <a16:creationId xmlns:a16="http://schemas.microsoft.com/office/drawing/2014/main" id="{4D23E8B6-3CF8-44B7-AEE6-63295CB93F37}"/>
              </a:ext>
            </a:extLst>
          </p:cNvPr>
          <p:cNvSpPr txBox="1"/>
          <p:nvPr/>
        </p:nvSpPr>
        <p:spPr>
          <a:xfrm>
            <a:off x="2300286" y="619780"/>
            <a:ext cx="7591425" cy="523220"/>
          </a:xfrm>
          <a:prstGeom prst="rect">
            <a:avLst/>
          </a:prstGeom>
          <a:noFill/>
        </p:spPr>
        <p:txBody>
          <a:bodyPr wrap="square">
            <a:spAutoFit/>
          </a:bodyPr>
          <a:lstStyle/>
          <a:p>
            <a:r>
              <a:rPr lang="en-US" sz="2800" b="0" i="0" spc="50" dirty="0">
                <a:solidFill>
                  <a:srgbClr val="FF0000"/>
                </a:solidFill>
                <a:effectLst/>
                <a:latin typeface="Futura Next Medium" panose="020B0602020204020303"/>
                <a:ea typeface="ＭＳ Ｐゴシック"/>
              </a:rPr>
              <a:t>Features Used:</a:t>
            </a:r>
            <a:endParaRPr lang="en-US" sz="2800"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282060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marL="0" marR="0" algn="ctr" defTabSz="914400">
              <a:lnSpc>
                <a:spcPct val="90000"/>
              </a:lnSpc>
              <a:spcAft>
                <a:spcPts val="0"/>
              </a:spcAft>
            </a:pPr>
            <a:r>
              <a:rPr lang="en-US" sz="3100" b="1" kern="1200">
                <a:solidFill>
                  <a:srgbClr val="FFFFFF"/>
                </a:solidFill>
                <a:latin typeface="+mj-lt"/>
                <a:ea typeface="+mj-ea"/>
                <a:cs typeface="+mj-cs"/>
              </a:rPr>
              <a:t>Architecture of Application:</a:t>
            </a:r>
            <a:br>
              <a:rPr lang="en-US" sz="3100" kern="1200">
                <a:solidFill>
                  <a:srgbClr val="FFFFFF"/>
                </a:solidFill>
                <a:effectLst/>
                <a:latin typeface="+mj-lt"/>
                <a:ea typeface="+mj-ea"/>
                <a:cs typeface="+mj-cs"/>
              </a:rPr>
            </a:br>
            <a:endParaRPr lang="en-US" sz="3100" kern="1200">
              <a:solidFill>
                <a:srgbClr val="FFFFFF"/>
              </a:solidFill>
              <a:effectLst/>
              <a:latin typeface="+mj-lt"/>
              <a:ea typeface="+mj-ea"/>
              <a:cs typeface="+mj-cs"/>
            </a:endParaRPr>
          </a:p>
        </p:txBody>
      </p:sp>
      <p:pic>
        <p:nvPicPr>
          <p:cNvPr id="1026" name="Picture 2" descr="The Spring MVC architecture as depicted in [16]. | Download Scientific  Diagram">
            <a:extLst>
              <a:ext uri="{FF2B5EF4-FFF2-40B4-BE49-F238E27FC236}">
                <a16:creationId xmlns:a16="http://schemas.microsoft.com/office/drawing/2014/main" id="{E0FE8772-2C29-4D65-87C7-BAFF2BBBDD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50080" y="1076960"/>
            <a:ext cx="7107936" cy="48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3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5" name="Freeform: Shape 112">
            <a:extLst>
              <a:ext uri="{FF2B5EF4-FFF2-40B4-BE49-F238E27FC236}">
                <a16:creationId xmlns:a16="http://schemas.microsoft.com/office/drawing/2014/main" id="{6DB7ADBC-26DA-450D-A8BF-E1ACCB466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234"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Shape 114">
            <a:extLst>
              <a:ext uri="{FF2B5EF4-FFF2-40B4-BE49-F238E27FC236}">
                <a16:creationId xmlns:a16="http://schemas.microsoft.com/office/drawing/2014/main" id="{5692FB99-428A-4151-9665-80E56EF03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870" y="1"/>
            <a:ext cx="6069184" cy="2839783"/>
          </a:xfrm>
          <a:custGeom>
            <a:avLst/>
            <a:gdLst>
              <a:gd name="connsiteX0" fmla="*/ 0 w 6069184"/>
              <a:gd name="connsiteY0" fmla="*/ 0 h 2839783"/>
              <a:gd name="connsiteX1" fmla="*/ 6069184 w 6069184"/>
              <a:gd name="connsiteY1" fmla="*/ 0 h 2839783"/>
              <a:gd name="connsiteX2" fmla="*/ 6063824 w 6069184"/>
              <a:gd name="connsiteY2" fmla="*/ 106160 h 2839783"/>
              <a:gd name="connsiteX3" fmla="*/ 3034592 w 6069184"/>
              <a:gd name="connsiteY3" fmla="*/ 2839783 h 2839783"/>
              <a:gd name="connsiteX4" fmla="*/ 5361 w 6069184"/>
              <a:gd name="connsiteY4" fmla="*/ 106160 h 283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a:solidFill>
            <a:srgbClr val="E3411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Shape 116">
            <a:extLst>
              <a:ext uri="{FF2B5EF4-FFF2-40B4-BE49-F238E27FC236}">
                <a16:creationId xmlns:a16="http://schemas.microsoft.com/office/drawing/2014/main" id="{5E3C0EDB-60D3-4CEF-8B80-C6D01E08D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Shape 118">
            <a:extLst>
              <a:ext uri="{FF2B5EF4-FFF2-40B4-BE49-F238E27FC236}">
                <a16:creationId xmlns:a16="http://schemas.microsoft.com/office/drawing/2014/main" id="{4B306978-A26E-4AC4-9EAA-BD29BD476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24786"/>
            <a:ext cx="5001415" cy="3733214"/>
          </a:xfrm>
          <a:custGeom>
            <a:avLst/>
            <a:gdLst>
              <a:gd name="connsiteX0" fmla="*/ 1956463 w 5001415"/>
              <a:gd name="connsiteY0" fmla="*/ 0 h 3733214"/>
              <a:gd name="connsiteX1" fmla="*/ 5001415 w 5001415"/>
              <a:gd name="connsiteY1" fmla="*/ 3044952 h 3733214"/>
              <a:gd name="connsiteX2" fmla="*/ 4939553 w 5001415"/>
              <a:gd name="connsiteY2" fmla="*/ 3658617 h 3733214"/>
              <a:gd name="connsiteX3" fmla="*/ 4920372 w 5001415"/>
              <a:gd name="connsiteY3" fmla="*/ 3733214 h 3733214"/>
              <a:gd name="connsiteX4" fmla="*/ 0 w 5001415"/>
              <a:gd name="connsiteY4" fmla="*/ 3733214 h 3733214"/>
              <a:gd name="connsiteX5" fmla="*/ 0 w 5001415"/>
              <a:gd name="connsiteY5" fmla="*/ 713124 h 3733214"/>
              <a:gd name="connsiteX6" fmla="*/ 19591 w 5001415"/>
              <a:gd name="connsiteY6" fmla="*/ 695319 h 3733214"/>
              <a:gd name="connsiteX7" fmla="*/ 1956463 w 5001415"/>
              <a:gd name="connsiteY7" fmla="*/ 0 h 373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Shape 120">
            <a:extLst>
              <a:ext uri="{FF2B5EF4-FFF2-40B4-BE49-F238E27FC236}">
                <a16:creationId xmlns:a16="http://schemas.microsoft.com/office/drawing/2014/main" id="{40C269CE-FB56-4D68-8CFB-1CFD5F350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837" y="500244"/>
            <a:ext cx="6428625" cy="6357756"/>
          </a:xfrm>
          <a:custGeom>
            <a:avLst/>
            <a:gdLst>
              <a:gd name="connsiteX0" fmla="*/ 4279392 w 6428625"/>
              <a:gd name="connsiteY0" fmla="*/ 0 h 6357756"/>
              <a:gd name="connsiteX1" fmla="*/ 6319204 w 6428625"/>
              <a:gd name="connsiteY1" fmla="*/ 516500 h 6357756"/>
              <a:gd name="connsiteX2" fmla="*/ 6428625 w 6428625"/>
              <a:gd name="connsiteY2" fmla="*/ 579415 h 6357756"/>
              <a:gd name="connsiteX3" fmla="*/ 6428625 w 6428625"/>
              <a:gd name="connsiteY3" fmla="*/ 6357756 h 6357756"/>
              <a:gd name="connsiteX4" fmla="*/ 539921 w 6428625"/>
              <a:gd name="connsiteY4" fmla="*/ 6357756 h 6357756"/>
              <a:gd name="connsiteX5" fmla="*/ 516500 w 6428625"/>
              <a:gd name="connsiteY5" fmla="*/ 6319205 h 6357756"/>
              <a:gd name="connsiteX6" fmla="*/ 0 w 6428625"/>
              <a:gd name="connsiteY6" fmla="*/ 4279392 h 6357756"/>
              <a:gd name="connsiteX7" fmla="*/ 4279392 w 6428625"/>
              <a:gd name="connsiteY7" fmla="*/ 0 h 635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Shape 122">
            <a:extLst>
              <a:ext uri="{FF2B5EF4-FFF2-40B4-BE49-F238E27FC236}">
                <a16:creationId xmlns:a16="http://schemas.microsoft.com/office/drawing/2014/main" id="{A6ED7E7F-75F7-4581-A930-C4DEBC2A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4429" y="664836"/>
            <a:ext cx="6264033" cy="6193164"/>
          </a:xfrm>
          <a:custGeom>
            <a:avLst/>
            <a:gdLst>
              <a:gd name="connsiteX0" fmla="*/ 4114800 w 6264033"/>
              <a:gd name="connsiteY0" fmla="*/ 0 h 6193164"/>
              <a:gd name="connsiteX1" fmla="*/ 6248473 w 6264033"/>
              <a:gd name="connsiteY1" fmla="*/ 595714 h 6193164"/>
              <a:gd name="connsiteX2" fmla="*/ 6264033 w 6264033"/>
              <a:gd name="connsiteY2" fmla="*/ 605689 h 6193164"/>
              <a:gd name="connsiteX3" fmla="*/ 6264033 w 6264033"/>
              <a:gd name="connsiteY3" fmla="*/ 6193164 h 6193164"/>
              <a:gd name="connsiteX4" fmla="*/ 567718 w 6264033"/>
              <a:gd name="connsiteY4" fmla="*/ 6193164 h 6193164"/>
              <a:gd name="connsiteX5" fmla="*/ 496635 w 6264033"/>
              <a:gd name="connsiteY5" fmla="*/ 6076158 h 6193164"/>
              <a:gd name="connsiteX6" fmla="*/ 0 w 6264033"/>
              <a:gd name="connsiteY6" fmla="*/ 4114800 h 6193164"/>
              <a:gd name="connsiteX7" fmla="*/ 4114800 w 6264033"/>
              <a:gd name="connsiteY7" fmla="*/ 0 h 6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7049054" y="4569530"/>
            <a:ext cx="4996329" cy="1936752"/>
          </a:xfrm>
        </p:spPr>
        <p:txBody>
          <a:bodyPr vert="horz" lIns="91440" tIns="45720" rIns="91440" bIns="45720" rtlCol="0" anchor="b">
            <a:noAutofit/>
          </a:bodyPr>
          <a:lstStyle/>
          <a:p>
            <a:pPr defTabSz="914400">
              <a:lnSpc>
                <a:spcPct val="90000"/>
              </a:lnSpc>
            </a:pPr>
            <a:r>
              <a:rPr lang="en-US" sz="1800" b="1" u="none" strike="noStrike" kern="1200" dirty="0">
                <a:solidFill>
                  <a:srgbClr val="FFFFFF"/>
                </a:solidFill>
                <a:latin typeface="+mj-lt"/>
                <a:ea typeface="+mj-ea"/>
                <a:cs typeface="+mj-cs"/>
              </a:rPr>
              <a:t>1</a:t>
            </a:r>
            <a:r>
              <a:rPr lang="en-US" sz="1800" b="1" kern="1200" dirty="0">
                <a:solidFill>
                  <a:srgbClr val="FFFFFF"/>
                </a:solidFill>
                <a:effectLst/>
                <a:latin typeface="+mj-lt"/>
                <a:ea typeface="+mj-ea"/>
                <a:cs typeface="+mj-cs"/>
              </a:rPr>
              <a:t>.Merchant</a:t>
            </a:r>
            <a:r>
              <a:rPr lang="en-US" sz="1800" kern="1200" dirty="0">
                <a:solidFill>
                  <a:srgbClr val="FFFFFF"/>
                </a:solidFill>
                <a:effectLst/>
                <a:latin typeface="+mj-lt"/>
                <a:ea typeface="+mj-ea"/>
                <a:cs typeface="+mj-cs"/>
              </a:rPr>
              <a:t>:</a:t>
            </a:r>
            <a:br>
              <a:rPr lang="en-US" sz="1800" kern="1200" dirty="0">
                <a:solidFill>
                  <a:srgbClr val="FFFFFF"/>
                </a:solidFill>
                <a:effectLst/>
                <a:latin typeface="+mj-lt"/>
                <a:ea typeface="+mj-ea"/>
                <a:cs typeface="+mj-cs"/>
              </a:rPr>
            </a:br>
            <a:br>
              <a:rPr lang="en-US" sz="1800" u="none" strike="noStrike" kern="1200" dirty="0">
                <a:solidFill>
                  <a:srgbClr val="FFFFFF"/>
                </a:solidFill>
                <a:effectLst/>
                <a:latin typeface="+mj-lt"/>
                <a:ea typeface="+mj-ea"/>
                <a:cs typeface="+mj-cs"/>
              </a:rPr>
            </a:br>
            <a:r>
              <a:rPr lang="en-US" sz="1800" u="none" strike="noStrike" kern="1200" dirty="0">
                <a:solidFill>
                  <a:srgbClr val="FFFFFF"/>
                </a:solidFill>
                <a:effectLst/>
                <a:latin typeface="+mj-lt"/>
                <a:ea typeface="+mj-ea"/>
                <a:cs typeface="+mj-cs"/>
              </a:rPr>
              <a:t>They can add their products .</a:t>
            </a:r>
            <a:br>
              <a:rPr lang="en-US" sz="1800" u="none" strike="noStrike" kern="1200" dirty="0">
                <a:solidFill>
                  <a:srgbClr val="FFFFFF"/>
                </a:solidFill>
                <a:effectLst/>
                <a:latin typeface="+mj-lt"/>
                <a:ea typeface="+mj-ea"/>
                <a:cs typeface="+mj-cs"/>
              </a:rPr>
            </a:br>
            <a:br>
              <a:rPr lang="en-US" sz="1800" u="none" strike="noStrike" kern="1200" dirty="0">
                <a:solidFill>
                  <a:srgbClr val="FFFFFF"/>
                </a:solidFill>
                <a:effectLst/>
                <a:latin typeface="+mj-lt"/>
                <a:ea typeface="+mj-ea"/>
                <a:cs typeface="+mj-cs"/>
              </a:rPr>
            </a:br>
            <a:r>
              <a:rPr lang="en-US" sz="1800" u="none" strike="noStrike" kern="1200" dirty="0">
                <a:solidFill>
                  <a:srgbClr val="FFFFFF"/>
                </a:solidFill>
                <a:effectLst/>
                <a:latin typeface="+mj-lt"/>
                <a:ea typeface="+mj-ea"/>
                <a:cs typeface="+mj-cs"/>
              </a:rPr>
              <a:t>They can </a:t>
            </a:r>
            <a:r>
              <a:rPr lang="en-US" sz="1800" dirty="0">
                <a:solidFill>
                  <a:srgbClr val="FFFFFF"/>
                </a:solidFill>
                <a:latin typeface="+mj-lt"/>
              </a:rPr>
              <a:t>Edit, Search and delete product </a:t>
            </a:r>
            <a:br>
              <a:rPr lang="en-US" sz="1800" u="none" strike="noStrike" kern="1200" dirty="0">
                <a:solidFill>
                  <a:srgbClr val="FFFFFF"/>
                </a:solidFill>
                <a:effectLst/>
                <a:latin typeface="+mj-lt"/>
                <a:ea typeface="+mj-ea"/>
                <a:cs typeface="+mj-cs"/>
              </a:rPr>
            </a:br>
            <a:br>
              <a:rPr lang="en-US" sz="1800" u="none" strike="noStrike" kern="1200" dirty="0">
                <a:solidFill>
                  <a:srgbClr val="FFFFFF"/>
                </a:solidFill>
                <a:effectLst/>
                <a:latin typeface="+mj-lt"/>
                <a:ea typeface="+mj-ea"/>
                <a:cs typeface="+mj-cs"/>
              </a:rPr>
            </a:br>
            <a:r>
              <a:rPr lang="en-US" sz="1800" u="none" strike="noStrike" kern="1200" dirty="0">
                <a:solidFill>
                  <a:srgbClr val="FFFFFF"/>
                </a:solidFill>
                <a:effectLst/>
                <a:latin typeface="+mj-lt"/>
                <a:ea typeface="+mj-ea"/>
                <a:cs typeface="+mj-cs"/>
              </a:rPr>
              <a:t> </a:t>
            </a:r>
            <a:br>
              <a:rPr lang="en-US" sz="1800" u="none" strike="noStrike" kern="1200" dirty="0">
                <a:solidFill>
                  <a:srgbClr val="FFFFFF"/>
                </a:solidFill>
                <a:effectLst/>
                <a:latin typeface="+mj-lt"/>
                <a:ea typeface="+mj-ea"/>
                <a:cs typeface="+mj-cs"/>
              </a:rPr>
            </a:br>
            <a:br>
              <a:rPr lang="en-US" sz="1800" u="none" strike="noStrike" kern="1200" dirty="0">
                <a:solidFill>
                  <a:srgbClr val="FFFFFF"/>
                </a:solidFill>
                <a:effectLst/>
                <a:latin typeface="+mj-lt"/>
                <a:ea typeface="+mj-ea"/>
                <a:cs typeface="+mj-cs"/>
              </a:rPr>
            </a:br>
            <a:br>
              <a:rPr lang="en-US" sz="1800" u="none" strike="noStrike" kern="1200" dirty="0">
                <a:solidFill>
                  <a:srgbClr val="FFFFFF"/>
                </a:solidFill>
                <a:effectLst/>
                <a:latin typeface="+mj-lt"/>
                <a:ea typeface="+mj-ea"/>
                <a:cs typeface="+mj-cs"/>
              </a:rPr>
            </a:br>
            <a:endParaRPr lang="en-US" sz="1800" u="none" strike="noStrike" kern="1200" dirty="0">
              <a:solidFill>
                <a:srgbClr val="FFFFFF"/>
              </a:solidFill>
              <a:effectLst/>
              <a:latin typeface="+mj-lt"/>
              <a:ea typeface="+mj-ea"/>
              <a:cs typeface="+mj-cs"/>
            </a:endParaRPr>
          </a:p>
        </p:txBody>
      </p:sp>
      <p:sp>
        <p:nvSpPr>
          <p:cNvPr id="3" name="TextBox 2">
            <a:extLst>
              <a:ext uri="{FF2B5EF4-FFF2-40B4-BE49-F238E27FC236}">
                <a16:creationId xmlns:a16="http://schemas.microsoft.com/office/drawing/2014/main" id="{542EC853-F234-420F-A846-CE97A8E32B32}"/>
              </a:ext>
            </a:extLst>
          </p:cNvPr>
          <p:cNvSpPr txBox="1"/>
          <p:nvPr/>
        </p:nvSpPr>
        <p:spPr>
          <a:xfrm>
            <a:off x="1838325" y="717342"/>
            <a:ext cx="4581525" cy="523220"/>
          </a:xfrm>
          <a:prstGeom prst="rect">
            <a:avLst/>
          </a:prstGeom>
          <a:noFill/>
        </p:spPr>
        <p:txBody>
          <a:bodyPr wrap="square" rtlCol="0">
            <a:spAutoFit/>
          </a:bodyPr>
          <a:lstStyle/>
          <a:p>
            <a:r>
              <a:rPr lang="en-US" sz="2800" b="1" kern="1200" dirty="0">
                <a:solidFill>
                  <a:srgbClr val="FFFFFF"/>
                </a:solidFill>
                <a:effectLst/>
                <a:latin typeface="+mj-lt"/>
                <a:ea typeface="+mj-ea"/>
                <a:cs typeface="+mj-cs"/>
              </a:rPr>
              <a:t>Overview of Scale –Up</a:t>
            </a:r>
            <a:endParaRPr lang="en-US" sz="2800" dirty="0"/>
          </a:p>
        </p:txBody>
      </p:sp>
      <p:sp>
        <p:nvSpPr>
          <p:cNvPr id="5" name="TextBox 4">
            <a:extLst>
              <a:ext uri="{FF2B5EF4-FFF2-40B4-BE49-F238E27FC236}">
                <a16:creationId xmlns:a16="http://schemas.microsoft.com/office/drawing/2014/main" id="{DE9E1624-66A2-4682-8A24-838367FD3B27}"/>
              </a:ext>
            </a:extLst>
          </p:cNvPr>
          <p:cNvSpPr txBox="1"/>
          <p:nvPr/>
        </p:nvSpPr>
        <p:spPr>
          <a:xfrm>
            <a:off x="538557" y="3837231"/>
            <a:ext cx="3924300" cy="2862322"/>
          </a:xfrm>
          <a:prstGeom prst="rect">
            <a:avLst/>
          </a:prstGeom>
          <a:noFill/>
        </p:spPr>
        <p:txBody>
          <a:bodyPr wrap="square" rtlCol="0">
            <a:spAutoFit/>
          </a:bodyPr>
          <a:lstStyle/>
          <a:p>
            <a:r>
              <a:rPr lang="en-US" sz="1800" b="1" u="none" strike="noStrike" kern="1200" dirty="0">
                <a:solidFill>
                  <a:srgbClr val="FFFFFF"/>
                </a:solidFill>
                <a:latin typeface="+mj-lt"/>
                <a:ea typeface="+mj-ea"/>
                <a:cs typeface="+mj-cs"/>
              </a:rPr>
              <a:t>2</a:t>
            </a:r>
            <a:r>
              <a:rPr lang="en-US" sz="1800" b="1" kern="1200" dirty="0">
                <a:solidFill>
                  <a:srgbClr val="FFFFFF"/>
                </a:solidFill>
                <a:effectLst/>
                <a:latin typeface="+mj-lt"/>
                <a:ea typeface="+mj-ea"/>
                <a:cs typeface="+mj-cs"/>
              </a:rPr>
              <a:t>.Customer</a:t>
            </a:r>
            <a:r>
              <a:rPr lang="en-US" sz="1800" kern="1200" dirty="0">
                <a:solidFill>
                  <a:srgbClr val="FFFFFF"/>
                </a:solidFill>
                <a:effectLst/>
                <a:latin typeface="+mj-lt"/>
                <a:ea typeface="+mj-ea"/>
                <a:cs typeface="+mj-cs"/>
              </a:rPr>
              <a:t>:</a:t>
            </a:r>
            <a:br>
              <a:rPr lang="en-US" sz="1800" kern="1200" dirty="0">
                <a:solidFill>
                  <a:srgbClr val="FFFFFF"/>
                </a:solidFill>
                <a:effectLst/>
                <a:latin typeface="+mj-lt"/>
                <a:ea typeface="+mj-ea"/>
                <a:cs typeface="+mj-cs"/>
              </a:rPr>
            </a:br>
            <a:br>
              <a:rPr lang="en-US" sz="1800" u="none" strike="noStrike" kern="1200" dirty="0">
                <a:solidFill>
                  <a:srgbClr val="FFFFFF"/>
                </a:solidFill>
                <a:effectLst/>
                <a:latin typeface="+mj-lt"/>
                <a:ea typeface="+mj-ea"/>
                <a:cs typeface="+mj-cs"/>
              </a:rPr>
            </a:br>
            <a:r>
              <a:rPr lang="en-US" sz="1800" u="none" strike="noStrike" kern="1200" dirty="0">
                <a:solidFill>
                  <a:srgbClr val="FFFFFF"/>
                </a:solidFill>
                <a:effectLst/>
                <a:latin typeface="+mj-lt"/>
                <a:ea typeface="+mj-ea"/>
                <a:cs typeface="+mj-cs"/>
              </a:rPr>
              <a:t>Customers can view the products available.</a:t>
            </a:r>
          </a:p>
          <a:p>
            <a:endParaRPr lang="en-US" dirty="0">
              <a:solidFill>
                <a:srgbClr val="FFFFFF"/>
              </a:solidFill>
              <a:latin typeface="+mj-lt"/>
              <a:ea typeface="+mj-ea"/>
              <a:cs typeface="+mj-cs"/>
            </a:endParaRPr>
          </a:p>
          <a:p>
            <a:r>
              <a:rPr lang="en-US" sz="1800" u="none" strike="noStrike" kern="1200" dirty="0">
                <a:solidFill>
                  <a:srgbClr val="FFFFFF"/>
                </a:solidFill>
                <a:effectLst/>
                <a:latin typeface="+mj-lt"/>
                <a:ea typeface="+mj-ea"/>
                <a:cs typeface="+mj-cs"/>
              </a:rPr>
              <a:t>They can view the description of Product</a:t>
            </a:r>
          </a:p>
          <a:p>
            <a:endParaRPr lang="en-US" sz="1800" u="none" strike="noStrike" kern="1200" dirty="0">
              <a:solidFill>
                <a:srgbClr val="FFFFFF"/>
              </a:solidFill>
              <a:effectLst/>
              <a:latin typeface="+mj-lt"/>
              <a:ea typeface="+mj-ea"/>
              <a:cs typeface="+mj-cs"/>
            </a:endParaRPr>
          </a:p>
          <a:p>
            <a:r>
              <a:rPr lang="en-US" dirty="0">
                <a:solidFill>
                  <a:srgbClr val="FFFFFF"/>
                </a:solidFill>
                <a:latin typeface="+mj-lt"/>
                <a:ea typeface="+mj-ea"/>
                <a:cs typeface="+mj-cs"/>
              </a:rPr>
              <a:t>They can add product to cart</a:t>
            </a:r>
            <a:br>
              <a:rPr lang="en-US" sz="1800" u="none" strike="noStrike" kern="1200" dirty="0">
                <a:solidFill>
                  <a:srgbClr val="FFFFFF"/>
                </a:solidFill>
                <a:effectLst/>
                <a:latin typeface="+mj-lt"/>
                <a:ea typeface="+mj-ea"/>
                <a:cs typeface="+mj-cs"/>
              </a:rPr>
            </a:br>
            <a:endParaRPr lang="en-US" dirty="0"/>
          </a:p>
        </p:txBody>
      </p:sp>
    </p:spTree>
    <p:extLst>
      <p:ext uri="{BB962C8B-B14F-4D97-AF65-F5344CB8AC3E}">
        <p14:creationId xmlns:p14="http://schemas.microsoft.com/office/powerpoint/2010/main" val="6939107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F9076F-8D6F-4F65-9898-79238345E4FD}"/>
              </a:ext>
            </a:extLst>
          </p:cNvPr>
          <p:cNvSpPr>
            <a:spLocks noGrp="1"/>
          </p:cNvSpPr>
          <p:nvPr>
            <p:ph type="title"/>
          </p:nvPr>
        </p:nvSpPr>
        <p:spPr>
          <a:xfrm>
            <a:off x="1028700" y="1967266"/>
            <a:ext cx="2286000" cy="2547257"/>
          </a:xfrm>
          <a:noFill/>
        </p:spPr>
        <p:txBody>
          <a:bodyPr vert="horz" lIns="91440" tIns="45720" rIns="91440" bIns="45720" rtlCol="0" anchor="ctr">
            <a:normAutofit/>
          </a:bodyPr>
          <a:lstStyle/>
          <a:p>
            <a:pPr marL="0" marR="0" algn="ctr" defTabSz="914400">
              <a:lnSpc>
                <a:spcPct val="90000"/>
              </a:lnSpc>
              <a:spcAft>
                <a:spcPts val="0"/>
              </a:spcAft>
            </a:pPr>
            <a:r>
              <a:rPr lang="en-US" sz="3600" b="1" kern="1200">
                <a:solidFill>
                  <a:srgbClr val="FFFFFF"/>
                </a:solidFill>
                <a:latin typeface="+mj-lt"/>
                <a:ea typeface="+mj-ea"/>
                <a:cs typeface="+mj-cs"/>
              </a:rPr>
              <a:t>ER-Diagram:</a:t>
            </a:r>
            <a:br>
              <a:rPr lang="en-US" sz="3600" kern="1200">
                <a:solidFill>
                  <a:srgbClr val="FFFFFF"/>
                </a:solidFill>
                <a:effectLst/>
                <a:latin typeface="+mj-lt"/>
                <a:ea typeface="+mj-ea"/>
                <a:cs typeface="+mj-cs"/>
              </a:rPr>
            </a:br>
            <a:endParaRPr lang="en-US" sz="3600" kern="1200">
              <a:solidFill>
                <a:srgbClr val="FFFFFF"/>
              </a:solidFill>
              <a:effectLst/>
              <a:latin typeface="+mj-lt"/>
              <a:ea typeface="+mj-ea"/>
              <a:cs typeface="+mj-cs"/>
            </a:endParaRPr>
          </a:p>
        </p:txBody>
      </p:sp>
      <p:pic>
        <p:nvPicPr>
          <p:cNvPr id="6" name="Picture 5" descr="Chart, diagram&#10;&#10;Description automatically generated">
            <a:extLst>
              <a:ext uri="{FF2B5EF4-FFF2-40B4-BE49-F238E27FC236}">
                <a16:creationId xmlns:a16="http://schemas.microsoft.com/office/drawing/2014/main" id="{1015DADF-9DFD-424F-AA0A-17622BD3F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070" y="91440"/>
            <a:ext cx="8092440" cy="6663690"/>
          </a:xfrm>
          <a:prstGeom prst="rect">
            <a:avLst/>
          </a:prstGeom>
        </p:spPr>
      </p:pic>
    </p:spTree>
    <p:extLst>
      <p:ext uri="{BB962C8B-B14F-4D97-AF65-F5344CB8AC3E}">
        <p14:creationId xmlns:p14="http://schemas.microsoft.com/office/powerpoint/2010/main" val="1497992779"/>
      </p:ext>
    </p:extLst>
  </p:cSld>
  <p:clrMapOvr>
    <a:masterClrMapping/>
  </p:clrMapOvr>
</p:sld>
</file>

<file path=ppt/theme/theme1.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2864</TotalTime>
  <Words>420</Words>
  <Application>Microsoft Office PowerPoint</Application>
  <PresentationFormat>Widescreen</PresentationFormat>
  <Paragraphs>57</Paragraphs>
  <Slides>23</Slides>
  <Notes>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8" baseType="lpstr">
      <vt:lpstr>Arial</vt:lpstr>
      <vt:lpstr>Bookman Old Style</vt:lpstr>
      <vt:lpstr>Calibri</vt:lpstr>
      <vt:lpstr>Futura Next Book</vt:lpstr>
      <vt:lpstr>Futura Next DemiBold</vt:lpstr>
      <vt:lpstr>Futura Next Light</vt:lpstr>
      <vt:lpstr>Futura Next Medium</vt:lpstr>
      <vt:lpstr>Georgia</vt:lpstr>
      <vt:lpstr>SapientCentroSlab-Light</vt:lpstr>
      <vt:lpstr>Segoe UI</vt:lpstr>
      <vt:lpstr>Times New Roman</vt:lpstr>
      <vt:lpstr>Wingdings</vt:lpstr>
      <vt:lpstr>Cover</vt:lpstr>
      <vt:lpstr>2_Content</vt:lpstr>
      <vt:lpstr>Document</vt:lpstr>
      <vt:lpstr>PowerPoint Presentation</vt:lpstr>
      <vt:lpstr>PowerPoint Presentation</vt:lpstr>
      <vt:lpstr>TABLE OF CONTENT </vt:lpstr>
      <vt:lpstr> PROBLEM STATEMENT:  Scale Up System would be able to deliver daily needs as grocery items , dairy products, etc taking from local merchants and delivering them to the customers.  Although the basic needs of customer will be fulfilled  by local merchants by delivering the products at doorsteps :   1.Registering Local Merchants and customers on Scale-Up.  2.Taking the order from customers.  3.Showing available Products.  4.Adding items to cart .  5.Confirming orders. </vt:lpstr>
      <vt:lpstr>Tools Used </vt:lpstr>
      <vt:lpstr>PowerPoint Presentation</vt:lpstr>
      <vt:lpstr>Architecture of Application: </vt:lpstr>
      <vt:lpstr>1.Merchant:  They can add their products .  They can Edit, Search and delete product       </vt:lpstr>
      <vt:lpstr>ER-Diagram: </vt:lpstr>
      <vt:lpstr>WorkFlow: </vt:lpstr>
      <vt:lpstr>SCREENSHOTS:  1. Customer Module  Login Page</vt:lpstr>
      <vt:lpstr>SCREENSHOTS:  1. SignUp Page</vt:lpstr>
      <vt:lpstr>SCREENSHOTS:  1. Home Screen</vt:lpstr>
      <vt:lpstr>SCREENSHOTS:  1. Add to Cart Screen</vt:lpstr>
      <vt:lpstr>SCREENSHOTS:  1. Product Description Screen</vt:lpstr>
      <vt:lpstr>SCREENSHOTS:  1. Merchant Module  Home Screen</vt:lpstr>
      <vt:lpstr>SCREENSHOTS:  1. Add New Product Screen</vt:lpstr>
      <vt:lpstr>SCREENSHOTS:  1. Edit Product Screen</vt:lpstr>
      <vt:lpstr>SCREENSHOTS:  1. Search Product Screen</vt:lpstr>
      <vt:lpstr>Conclusion:    In this pandemic situation this website is very helpful to local merchant to sell there goods online and customer can get things without going out from home .   This website provides a online platform to merchants to do their business without maintaining and marketing any website which will benefit them to scale-up their business .   It has a facility of Merchant portal and  customer portal.     </vt:lpstr>
      <vt:lpstr>DEMO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benefits to organizations</dc:title>
  <dc:creator>Shreedevi Shahapur</dc:creator>
  <cp:lastModifiedBy>Shreedevi Shahapur</cp:lastModifiedBy>
  <cp:revision>128</cp:revision>
  <dcterms:created xsi:type="dcterms:W3CDTF">2022-04-12T15:18:42Z</dcterms:created>
  <dcterms:modified xsi:type="dcterms:W3CDTF">2022-05-16T06:38:29Z</dcterms:modified>
</cp:coreProperties>
</file>