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9"/>
  </p:notesMasterIdLst>
  <p:sldIdLst>
    <p:sldId id="256" r:id="rId2"/>
    <p:sldId id="286" r:id="rId3"/>
    <p:sldId id="291" r:id="rId4"/>
    <p:sldId id="287" r:id="rId5"/>
    <p:sldId id="288" r:id="rId6"/>
    <p:sldId id="289" r:id="rId7"/>
    <p:sldId id="2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D67E6-E0D6-4881-93C1-3FEA078914FC}" type="datetimeFigureOut">
              <a:rPr lang="en-IN" smtClean="0"/>
              <a:t>28-02-2016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340DD-6B7E-440D-B193-912CBEB44430}" type="slidenum">
              <a:rPr lang="en-IN" smtClean="0"/>
              <a:t>‹#›</a:t>
            </a:fld>
            <a:endParaRPr lang="en-IN"/>
          </a:p>
        </p:txBody>
      </p:sp>
    </p:spTree>
    <p:extLst>
      <p:ext uri="{BB962C8B-B14F-4D97-AF65-F5344CB8AC3E}">
        <p14:creationId xmlns:p14="http://schemas.microsoft.com/office/powerpoint/2010/main" val="376688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28-02-2016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1283401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28-02-2016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5765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28-02-2016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2566265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28-02-2016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38756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0D0E37-233A-43D1-B01D-256CAE3C454B}" type="datetimeFigureOut">
              <a:rPr lang="en-IN" smtClean="0"/>
              <a:t>28-02-2016</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9232266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0D0E37-233A-43D1-B01D-256CAE3C454B}" type="datetimeFigureOut">
              <a:rPr lang="en-IN" smtClean="0"/>
              <a:t>28-02-2016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65759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0D0E37-233A-43D1-B01D-256CAE3C454B}" type="datetimeFigureOut">
              <a:rPr lang="en-IN" smtClean="0"/>
              <a:t>28-02-2016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12335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0D0E37-233A-43D1-B01D-256CAE3C454B}" type="datetimeFigureOut">
              <a:rPr lang="en-IN" smtClean="0"/>
              <a:t>28-02-2016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5357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D0E37-233A-43D1-B01D-256CAE3C454B}" type="datetimeFigureOut">
              <a:rPr lang="en-IN" smtClean="0"/>
              <a:t>28-02-2016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3165941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28-02-2016</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13427570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28-02-2016</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40575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20D0E37-233A-43D1-B01D-256CAE3C454B}" type="datetimeFigureOut">
              <a:rPr lang="en-IN" smtClean="0"/>
              <a:t>28-02-2016</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218E0D9-123E-4C86-9A97-657B0FD8A129}" type="slidenum">
              <a:rPr lang="en-IN" smtClean="0"/>
              <a:t>‹#›</a:t>
            </a:fld>
            <a:endParaRPr lang="en-IN"/>
          </a:p>
        </p:txBody>
      </p:sp>
    </p:spTree>
    <p:extLst>
      <p:ext uri="{BB962C8B-B14F-4D97-AF65-F5344CB8AC3E}">
        <p14:creationId xmlns:p14="http://schemas.microsoft.com/office/powerpoint/2010/main" val="559535420"/>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Session 5.1 – </a:t>
            </a:r>
            <a:br>
              <a:rPr lang="en-IN" dirty="0" smtClean="0"/>
            </a:br>
            <a:r>
              <a:rPr lang="en-IN" dirty="0" smtClean="0"/>
              <a:t>Class </a:t>
            </a:r>
            <a:r>
              <a:rPr lang="en-IN" dirty="0" err="1" smtClean="0"/>
              <a:t>iNHERITANCE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43180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39937"/>
          </a:xfrm>
        </p:spPr>
        <p:txBody>
          <a:bodyPr>
            <a:normAutofit fontScale="90000"/>
          </a:bodyPr>
          <a:lstStyle/>
          <a:p>
            <a:r>
              <a:rPr lang="en-US" altLang="en-US" dirty="0"/>
              <a:t>Inheritance</a:t>
            </a:r>
            <a:endParaRPr lang="en-IN" dirty="0"/>
          </a:p>
        </p:txBody>
      </p:sp>
      <p:sp>
        <p:nvSpPr>
          <p:cNvPr id="3" name="Content Placeholder 2"/>
          <p:cNvSpPr>
            <a:spLocks noGrp="1"/>
          </p:cNvSpPr>
          <p:nvPr>
            <p:ph idx="1"/>
          </p:nvPr>
        </p:nvSpPr>
        <p:spPr>
          <a:xfrm>
            <a:off x="1069848" y="1178805"/>
            <a:ext cx="10058400" cy="4993395"/>
          </a:xfrm>
        </p:spPr>
        <p:txBody>
          <a:bodyPr/>
          <a:lstStyle/>
          <a:p>
            <a:r>
              <a:rPr lang="en-IN" dirty="0" smtClean="0"/>
              <a:t> class inheritance mechanism allows multiple base classes, a derived class can override any methods of its base class or classes</a:t>
            </a:r>
          </a:p>
          <a:p>
            <a:pPr>
              <a:lnSpc>
                <a:spcPct val="80000"/>
              </a:lnSpc>
              <a:buFontTx/>
              <a:buNone/>
            </a:pPr>
            <a:r>
              <a:rPr lang="en-US" altLang="en-US" dirty="0">
                <a:latin typeface="Courier New" panose="02070309020205020404" pitchFamily="49" charset="0"/>
              </a:rPr>
              <a:t>class </a:t>
            </a:r>
            <a:r>
              <a:rPr lang="en-US" altLang="en-US" dirty="0" err="1">
                <a:latin typeface="Courier New" panose="02070309020205020404" pitchFamily="49" charset="0"/>
              </a:rPr>
              <a:t>DerivedClassName</a:t>
            </a:r>
            <a:r>
              <a:rPr lang="en-US" altLang="en-US" dirty="0">
                <a:latin typeface="Courier New" panose="02070309020205020404" pitchFamily="49" charset="0"/>
              </a:rPr>
              <a:t>(</a:t>
            </a:r>
            <a:r>
              <a:rPr lang="en-US" altLang="en-US" dirty="0" err="1">
                <a:latin typeface="Courier New" panose="02070309020205020404" pitchFamily="49" charset="0"/>
              </a:rPr>
              <a:t>BaseClassName</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&lt;statement-1&gt;</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&lt;statement-N</a:t>
            </a:r>
            <a:r>
              <a:rPr lang="en-US" altLang="en-US" dirty="0" smtClean="0">
                <a:latin typeface="Courier New" panose="02070309020205020404" pitchFamily="49" charset="0"/>
              </a:rPr>
              <a:t>&gt;</a:t>
            </a:r>
          </a:p>
          <a:p>
            <a:pPr algn="just">
              <a:lnSpc>
                <a:spcPct val="80000"/>
              </a:lnSpc>
              <a:buNone/>
            </a:pPr>
            <a:r>
              <a:rPr lang="en-IN" dirty="0" smtClean="0"/>
              <a:t>When </a:t>
            </a:r>
            <a:r>
              <a:rPr lang="en-IN" dirty="0"/>
              <a:t>the class object is constructed, the base class is remembered. This is used for resolving attribute references: if a requested attribute is not found in the class, the search proceeds to look in the base class. This rule is applied recursively if the base class itself is derived from some other class.</a:t>
            </a:r>
            <a:endParaRPr lang="en-US" altLang="en-US" dirty="0">
              <a:latin typeface="Courier New" panose="02070309020205020404" pitchFamily="49" charset="0"/>
            </a:endParaRPr>
          </a:p>
          <a:p>
            <a:pPr>
              <a:lnSpc>
                <a:spcPct val="80000"/>
              </a:lnSpc>
              <a:buFontTx/>
              <a:buNone/>
            </a:pPr>
            <a:endParaRPr lang="en-US" altLang="en-US" dirty="0">
              <a:latin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3309897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learning-python.com/class/Workbook/x-exercises_files/image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869" y="1012902"/>
            <a:ext cx="61722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18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098" y="297456"/>
            <a:ext cx="8596668" cy="5794871"/>
          </a:xfrm>
        </p:spPr>
        <p:txBody>
          <a:bodyPr>
            <a:normAutofit/>
          </a:bodyPr>
          <a:lstStyle/>
          <a:p>
            <a:pPr>
              <a:lnSpc>
                <a:spcPct val="80000"/>
              </a:lnSpc>
              <a:buFontTx/>
              <a:buNone/>
            </a:pPr>
            <a:endParaRPr lang="en-US" altLang="en-US" dirty="0" smtClean="0">
              <a:latin typeface="Courier New" panose="02070309020205020404" pitchFamily="49" charset="0"/>
            </a:endParaRPr>
          </a:p>
          <a:p>
            <a:pPr>
              <a:lnSpc>
                <a:spcPct val="80000"/>
              </a:lnSpc>
              <a:buFontTx/>
              <a:buNone/>
            </a:pPr>
            <a:r>
              <a:rPr lang="en-US" altLang="en-US" dirty="0" smtClean="0">
                <a:latin typeface="Courier New" panose="02070309020205020404" pitchFamily="49" charset="0"/>
              </a:rPr>
              <a:t>class </a:t>
            </a:r>
            <a:r>
              <a:rPr lang="en-US" altLang="en-US" b="1" dirty="0"/>
              <a:t>name</a:t>
            </a:r>
            <a:r>
              <a:rPr lang="en-US" altLang="en-US" dirty="0">
                <a:latin typeface="Courier New" panose="02070309020205020404" pitchFamily="49" charset="0"/>
              </a:rPr>
              <a:t>(</a:t>
            </a:r>
            <a:r>
              <a:rPr lang="en-US" altLang="en-US" b="1" dirty="0"/>
              <a:t>superclass</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b="1" dirty="0"/>
              <a:t>statements</a:t>
            </a:r>
            <a:endParaRPr lang="en-US" altLang="en-US" dirty="0">
              <a:latin typeface="Courier New" panose="02070309020205020404" pitchFamily="49" charset="0"/>
            </a:endParaRPr>
          </a:p>
          <a:p>
            <a:pPr lvl="1">
              <a:lnSpc>
                <a:spcPct val="80000"/>
              </a:lnSpc>
            </a:pPr>
            <a:endParaRPr lang="en-US" altLang="en-US" dirty="0">
              <a:latin typeface="Courier New" panose="02070309020205020404" pitchFamily="49" charset="0"/>
            </a:endParaRPr>
          </a:p>
          <a:p>
            <a:pPr lvl="1">
              <a:lnSpc>
                <a:spcPct val="80000"/>
              </a:lnSpc>
            </a:pPr>
            <a:r>
              <a:rPr lang="en-US" altLang="en-US" dirty="0"/>
              <a:t>Example:</a:t>
            </a:r>
          </a:p>
          <a:p>
            <a:pPr lvl="1">
              <a:lnSpc>
                <a:spcPct val="80000"/>
              </a:lnSpc>
              <a:buFontTx/>
              <a:buNone/>
            </a:pPr>
            <a:r>
              <a:rPr lang="en-US" altLang="en-US" sz="2100" dirty="0"/>
              <a:t>	</a:t>
            </a:r>
            <a:r>
              <a:rPr lang="en-US" altLang="en-US" sz="2100" dirty="0">
                <a:latin typeface="Courier New" panose="02070309020205020404" pitchFamily="49" charset="0"/>
              </a:rPr>
              <a:t>class Point3D(</a:t>
            </a:r>
            <a:r>
              <a:rPr lang="en-US" altLang="en-US" sz="2100" b="1" dirty="0">
                <a:latin typeface="Courier New" panose="02070309020205020404" pitchFamily="49" charset="0"/>
              </a:rPr>
              <a:t>Point</a:t>
            </a:r>
            <a:r>
              <a:rPr lang="en-US" altLang="en-US" sz="2100" dirty="0">
                <a:latin typeface="Courier New" panose="02070309020205020404" pitchFamily="49" charset="0"/>
              </a:rPr>
              <a:t>):   </a:t>
            </a:r>
            <a:r>
              <a:rPr lang="en-US" altLang="en-US" sz="2100" b="1" dirty="0">
                <a:solidFill>
                  <a:srgbClr val="008000"/>
                </a:solidFill>
                <a:latin typeface="Courier New" panose="02070309020205020404" pitchFamily="49" charset="0"/>
              </a:rPr>
              <a:t># Point3D extends Point</a:t>
            </a:r>
          </a:p>
          <a:p>
            <a:pPr lvl="1">
              <a:lnSpc>
                <a:spcPct val="80000"/>
              </a:lnSpc>
              <a:buFontTx/>
              <a:buNone/>
            </a:pPr>
            <a:r>
              <a:rPr lang="en-US" altLang="en-US" sz="2100" dirty="0">
                <a:latin typeface="Courier New" panose="02070309020205020404" pitchFamily="49" charset="0"/>
              </a:rPr>
              <a:t>	    z = 0</a:t>
            </a:r>
          </a:p>
          <a:p>
            <a:pPr marL="0" indent="0">
              <a:buNone/>
            </a:pPr>
            <a:endParaRPr lang="en-US" altLang="en-US" dirty="0" smtClean="0">
              <a:solidFill>
                <a:schemeClr val="accent2"/>
              </a:solidFill>
              <a:latin typeface="Lucida Console" panose="020B0609040504020204" pitchFamily="49" charset="0"/>
            </a:endParaRPr>
          </a:p>
          <a:p>
            <a:pPr>
              <a:lnSpc>
                <a:spcPct val="80000"/>
              </a:lnSpc>
            </a:pPr>
            <a:r>
              <a:rPr lang="en-US" altLang="en-US" dirty="0"/>
              <a:t>Python also supports </a:t>
            </a:r>
            <a:r>
              <a:rPr lang="en-US" altLang="en-US" i="1" dirty="0"/>
              <a:t>multiple inheritance</a:t>
            </a:r>
            <a:endParaRPr lang="en-US" altLang="en-US" dirty="0"/>
          </a:p>
          <a:p>
            <a:pPr>
              <a:lnSpc>
                <a:spcPct val="80000"/>
              </a:lnSpc>
              <a:buFontTx/>
              <a:buNone/>
            </a:pPr>
            <a:r>
              <a:rPr lang="en-US" altLang="en-US" sz="800"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class </a:t>
            </a:r>
            <a:r>
              <a:rPr lang="en-US" altLang="en-US" b="1" dirty="0"/>
              <a:t>name</a:t>
            </a:r>
            <a:r>
              <a:rPr lang="en-US" altLang="en-US" dirty="0">
                <a:latin typeface="Courier New" panose="02070309020205020404" pitchFamily="49" charset="0"/>
              </a:rPr>
              <a:t>(</a:t>
            </a:r>
            <a:r>
              <a:rPr lang="en-US" altLang="en-US" b="1" dirty="0"/>
              <a:t>superclass</a:t>
            </a:r>
            <a:r>
              <a:rPr lang="en-US" altLang="en-US" b="1" dirty="0">
                <a:latin typeface="Courier New" panose="02070309020205020404" pitchFamily="49" charset="0"/>
              </a:rPr>
              <a:t>, </a:t>
            </a:r>
            <a:r>
              <a:rPr lang="en-US" altLang="en-US" b="1" dirty="0"/>
              <a:t>...</a:t>
            </a:r>
            <a:r>
              <a:rPr lang="en-US" altLang="en-US" b="1" dirty="0">
                <a:latin typeface="Courier New" panose="02070309020205020404" pitchFamily="49" charset="0"/>
              </a:rPr>
              <a:t>, </a:t>
            </a:r>
            <a:r>
              <a:rPr lang="en-US" altLang="en-US" b="1" dirty="0"/>
              <a:t>superclass</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b="1" dirty="0"/>
              <a:t>statements</a:t>
            </a:r>
          </a:p>
          <a:p>
            <a:pPr lvl="1">
              <a:lnSpc>
                <a:spcPct val="80000"/>
              </a:lnSpc>
              <a:buFontTx/>
              <a:buNone/>
            </a:pPr>
            <a:endParaRPr lang="en-US" altLang="en-US" b="1" dirty="0" smtClean="0"/>
          </a:p>
          <a:p>
            <a:pPr lvl="1">
              <a:lnSpc>
                <a:spcPct val="80000"/>
              </a:lnSpc>
              <a:buFontTx/>
              <a:buNone/>
            </a:pPr>
            <a:r>
              <a:rPr lang="en-US" altLang="en-US" sz="1400" i="1" dirty="0" smtClean="0">
                <a:solidFill>
                  <a:srgbClr val="FF0000"/>
                </a:solidFill>
              </a:rPr>
              <a:t>(</a:t>
            </a:r>
            <a:r>
              <a:rPr lang="en-US" altLang="en-US" sz="1400" i="1" dirty="0">
                <a:solidFill>
                  <a:srgbClr val="FF0000"/>
                </a:solidFill>
              </a:rPr>
              <a:t>if &gt; 1 superclass has the same field/method, conflicts are resolved in left-to-right order)</a:t>
            </a:r>
          </a:p>
          <a:p>
            <a:pPr marL="0" indent="0">
              <a:buNone/>
            </a:pPr>
            <a:endParaRPr lang="en-US" altLang="en-US" dirty="0"/>
          </a:p>
          <a:p>
            <a:endParaRPr lang="en-IN" dirty="0"/>
          </a:p>
        </p:txBody>
      </p:sp>
    </p:spTree>
    <p:extLst>
      <p:ext uri="{BB962C8B-B14F-4D97-AF65-F5344CB8AC3E}">
        <p14:creationId xmlns:p14="http://schemas.microsoft.com/office/powerpoint/2010/main" val="2943883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777" y="673307"/>
            <a:ext cx="5029404" cy="4417763"/>
          </a:xfrm>
        </p:spPr>
        <p:txBody>
          <a:bodyPr>
            <a:noAutofit/>
          </a:bodyPr>
          <a:lstStyle/>
          <a:p>
            <a:pPr marL="0" indent="0">
              <a:buNone/>
            </a:pPr>
            <a:endParaRPr lang="en-IN" sz="1200" dirty="0" smtClean="0">
              <a:solidFill>
                <a:schemeClr val="accent2">
                  <a:lumMod val="75000"/>
                </a:schemeClr>
              </a:solidFill>
              <a:latin typeface="Lucida Console" panose="020B0609040504020204" pitchFamily="49" charset="0"/>
            </a:endParaRPr>
          </a:p>
          <a:p>
            <a:pPr marL="0" indent="0">
              <a:buNone/>
            </a:pPr>
            <a:r>
              <a:rPr lang="en-IN" sz="1600" b="1" dirty="0" smtClean="0">
                <a:solidFill>
                  <a:schemeClr val="tx1">
                    <a:lumMod val="95000"/>
                    <a:lumOff val="5000"/>
                  </a:schemeClr>
                </a:solidFill>
                <a:latin typeface="Lucida Console" panose="020B0609040504020204" pitchFamily="49" charset="0"/>
              </a:rPr>
              <a:t>Parent class</a:t>
            </a:r>
            <a:endParaRPr lang="en-IN" sz="1600" b="1" dirty="0">
              <a:solidFill>
                <a:schemeClr val="tx1">
                  <a:lumMod val="95000"/>
                  <a:lumOff val="5000"/>
                </a:schemeClr>
              </a:solidFill>
              <a:latin typeface="Lucida Console" panose="020B0609040504020204" pitchFamily="49" charset="0"/>
            </a:endParaRPr>
          </a:p>
          <a:p>
            <a:pPr marL="0" indent="0">
              <a:buNone/>
            </a:pPr>
            <a:r>
              <a:rPr lang="en-IN" sz="1400" dirty="0">
                <a:solidFill>
                  <a:srgbClr val="002060"/>
                </a:solidFill>
                <a:latin typeface="Century Gothic" panose="020B0502020202020204" pitchFamily="34" charset="0"/>
              </a:rPr>
              <a:t>class Parent:        # define parent class</a:t>
            </a:r>
          </a:p>
          <a:p>
            <a:pPr marL="0" indent="0">
              <a:buNone/>
            </a:pPr>
            <a:r>
              <a:rPr lang="en-IN" sz="1400" dirty="0">
                <a:solidFill>
                  <a:srgbClr val="002060"/>
                </a:solidFill>
                <a:latin typeface="Century Gothic" panose="020B0502020202020204" pitchFamily="34" charset="0"/>
              </a:rPr>
              <a:t>   </a:t>
            </a:r>
            <a:r>
              <a:rPr lang="en-IN" sz="1400" dirty="0" err="1">
                <a:solidFill>
                  <a:srgbClr val="002060"/>
                </a:solidFill>
                <a:latin typeface="Century Gothic" panose="020B0502020202020204" pitchFamily="34" charset="0"/>
              </a:rPr>
              <a:t>parentAttr</a:t>
            </a:r>
            <a:r>
              <a:rPr lang="en-IN" sz="1400" dirty="0">
                <a:solidFill>
                  <a:srgbClr val="002060"/>
                </a:solidFill>
                <a:latin typeface="Century Gothic" panose="020B0502020202020204" pitchFamily="34" charset="0"/>
              </a:rPr>
              <a:t> = 100</a:t>
            </a:r>
          </a:p>
          <a:p>
            <a:pPr marL="0" indent="0">
              <a:buNone/>
            </a:pPr>
            <a:r>
              <a:rPr lang="en-IN" sz="1400" dirty="0">
                <a:solidFill>
                  <a:srgbClr val="002060"/>
                </a:solidFill>
                <a:latin typeface="Century Gothic" panose="020B0502020202020204" pitchFamily="34" charset="0"/>
              </a:rPr>
              <a:t>   def __init__(self):</a:t>
            </a:r>
          </a:p>
          <a:p>
            <a:pPr marL="0" indent="0">
              <a:buNone/>
            </a:pPr>
            <a:r>
              <a:rPr lang="en-IN" sz="1400" dirty="0">
                <a:solidFill>
                  <a:srgbClr val="002060"/>
                </a:solidFill>
                <a:latin typeface="Century Gothic" panose="020B0502020202020204" pitchFamily="34" charset="0"/>
              </a:rPr>
              <a:t>      print "Calling parent constructor"</a:t>
            </a:r>
          </a:p>
          <a:p>
            <a:pPr marL="0" indent="0">
              <a:buNone/>
            </a:pPr>
            <a:endParaRPr lang="en-IN" sz="1400" dirty="0">
              <a:solidFill>
                <a:srgbClr val="002060"/>
              </a:solidFill>
              <a:latin typeface="Century Gothic" panose="020B0502020202020204" pitchFamily="34" charset="0"/>
            </a:endParaRPr>
          </a:p>
          <a:p>
            <a:pPr marL="0" indent="0">
              <a:buNone/>
            </a:pPr>
            <a:r>
              <a:rPr lang="en-IN" sz="1400" dirty="0">
                <a:solidFill>
                  <a:srgbClr val="002060"/>
                </a:solidFill>
                <a:latin typeface="Century Gothic" panose="020B0502020202020204" pitchFamily="34" charset="0"/>
              </a:rPr>
              <a:t>   def </a:t>
            </a:r>
            <a:r>
              <a:rPr lang="en-IN" sz="1400" dirty="0" err="1">
                <a:solidFill>
                  <a:srgbClr val="002060"/>
                </a:solidFill>
                <a:latin typeface="Century Gothic" panose="020B0502020202020204" pitchFamily="34" charset="0"/>
              </a:rPr>
              <a:t>parentMethod</a:t>
            </a:r>
            <a:r>
              <a:rPr lang="en-IN" sz="1400" dirty="0">
                <a:solidFill>
                  <a:srgbClr val="002060"/>
                </a:solidFill>
                <a:latin typeface="Century Gothic" panose="020B0502020202020204" pitchFamily="34" charset="0"/>
              </a:rPr>
              <a:t>(self):</a:t>
            </a:r>
          </a:p>
          <a:p>
            <a:pPr marL="0" indent="0">
              <a:buNone/>
            </a:pPr>
            <a:r>
              <a:rPr lang="en-IN" sz="1400" dirty="0">
                <a:solidFill>
                  <a:srgbClr val="002060"/>
                </a:solidFill>
                <a:latin typeface="Century Gothic" panose="020B0502020202020204" pitchFamily="34" charset="0"/>
              </a:rPr>
              <a:t>      print 'Calling parent method</a:t>
            </a:r>
            <a:r>
              <a:rPr lang="en-IN" sz="1400" dirty="0" smtClean="0">
                <a:solidFill>
                  <a:srgbClr val="002060"/>
                </a:solidFill>
                <a:latin typeface="Century Gothic" panose="020B0502020202020204" pitchFamily="34" charset="0"/>
              </a:rPr>
              <a:t>‘</a:t>
            </a:r>
          </a:p>
          <a:p>
            <a:pPr marL="0" indent="0">
              <a:buNone/>
            </a:pPr>
            <a:endParaRPr lang="en-IN" sz="1400" dirty="0">
              <a:solidFill>
                <a:srgbClr val="002060"/>
              </a:solidFill>
              <a:latin typeface="Century Gothic" panose="020B0502020202020204" pitchFamily="34" charset="0"/>
            </a:endParaRPr>
          </a:p>
          <a:p>
            <a:pPr marL="0" indent="0">
              <a:buNone/>
            </a:pPr>
            <a:r>
              <a:rPr lang="en-IN" sz="1400" dirty="0">
                <a:solidFill>
                  <a:srgbClr val="002060"/>
                </a:solidFill>
                <a:latin typeface="Century Gothic" panose="020B0502020202020204" pitchFamily="34" charset="0"/>
              </a:rPr>
              <a:t>   def </a:t>
            </a:r>
            <a:r>
              <a:rPr lang="en-IN" sz="1400" dirty="0" err="1">
                <a:solidFill>
                  <a:srgbClr val="002060"/>
                </a:solidFill>
                <a:latin typeface="Century Gothic" panose="020B0502020202020204" pitchFamily="34" charset="0"/>
              </a:rPr>
              <a:t>setAttr</a:t>
            </a:r>
            <a:r>
              <a:rPr lang="en-IN" sz="1400" dirty="0">
                <a:solidFill>
                  <a:srgbClr val="002060"/>
                </a:solidFill>
                <a:latin typeface="Century Gothic" panose="020B0502020202020204" pitchFamily="34" charset="0"/>
              </a:rPr>
              <a:t>(self, </a:t>
            </a:r>
            <a:r>
              <a:rPr lang="en-IN" sz="1400" dirty="0" err="1">
                <a:solidFill>
                  <a:srgbClr val="002060"/>
                </a:solidFill>
                <a:latin typeface="Century Gothic" panose="020B0502020202020204" pitchFamily="34" charset="0"/>
              </a:rPr>
              <a:t>attr</a:t>
            </a:r>
            <a:r>
              <a:rPr lang="en-IN" sz="1400" dirty="0">
                <a:solidFill>
                  <a:srgbClr val="002060"/>
                </a:solidFill>
                <a:latin typeface="Century Gothic" panose="020B0502020202020204" pitchFamily="34" charset="0"/>
              </a:rPr>
              <a:t>):</a:t>
            </a:r>
          </a:p>
          <a:p>
            <a:pPr marL="0" indent="0">
              <a:buNone/>
            </a:pPr>
            <a:r>
              <a:rPr lang="en-IN" sz="1400" dirty="0">
                <a:solidFill>
                  <a:srgbClr val="002060"/>
                </a:solidFill>
                <a:latin typeface="Century Gothic" panose="020B0502020202020204" pitchFamily="34" charset="0"/>
              </a:rPr>
              <a:t>      </a:t>
            </a:r>
            <a:r>
              <a:rPr lang="en-IN" sz="1400" dirty="0" err="1">
                <a:solidFill>
                  <a:srgbClr val="002060"/>
                </a:solidFill>
                <a:latin typeface="Century Gothic" panose="020B0502020202020204" pitchFamily="34" charset="0"/>
              </a:rPr>
              <a:t>Parent.parentAttr</a:t>
            </a:r>
            <a:r>
              <a:rPr lang="en-IN" sz="1400" dirty="0">
                <a:solidFill>
                  <a:srgbClr val="002060"/>
                </a:solidFill>
                <a:latin typeface="Century Gothic" panose="020B0502020202020204" pitchFamily="34" charset="0"/>
              </a:rPr>
              <a:t> = </a:t>
            </a:r>
            <a:r>
              <a:rPr lang="en-IN" sz="1400" dirty="0" err="1">
                <a:solidFill>
                  <a:srgbClr val="002060"/>
                </a:solidFill>
                <a:latin typeface="Century Gothic" panose="020B0502020202020204" pitchFamily="34" charset="0"/>
              </a:rPr>
              <a:t>attr</a:t>
            </a:r>
            <a:endParaRPr lang="en-IN" sz="1400" dirty="0">
              <a:solidFill>
                <a:srgbClr val="002060"/>
              </a:solidFill>
              <a:latin typeface="Century Gothic" panose="020B0502020202020204" pitchFamily="34" charset="0"/>
            </a:endParaRPr>
          </a:p>
          <a:p>
            <a:pPr marL="0" indent="0">
              <a:buNone/>
            </a:pPr>
            <a:endParaRPr lang="en-IN" sz="1400" dirty="0">
              <a:solidFill>
                <a:srgbClr val="002060"/>
              </a:solidFill>
              <a:latin typeface="Century Gothic" panose="020B0502020202020204" pitchFamily="34" charset="0"/>
            </a:endParaRPr>
          </a:p>
          <a:p>
            <a:pPr marL="0" indent="0">
              <a:buNone/>
            </a:pPr>
            <a:r>
              <a:rPr lang="en-IN" sz="1400" dirty="0">
                <a:solidFill>
                  <a:srgbClr val="002060"/>
                </a:solidFill>
                <a:latin typeface="Century Gothic" panose="020B0502020202020204" pitchFamily="34" charset="0"/>
              </a:rPr>
              <a:t>   def </a:t>
            </a:r>
            <a:r>
              <a:rPr lang="en-IN" sz="1400" dirty="0" err="1">
                <a:solidFill>
                  <a:srgbClr val="002060"/>
                </a:solidFill>
                <a:latin typeface="Century Gothic" panose="020B0502020202020204" pitchFamily="34" charset="0"/>
              </a:rPr>
              <a:t>getAttr</a:t>
            </a:r>
            <a:r>
              <a:rPr lang="en-IN" sz="1400" dirty="0">
                <a:solidFill>
                  <a:srgbClr val="002060"/>
                </a:solidFill>
                <a:latin typeface="Century Gothic" panose="020B0502020202020204" pitchFamily="34" charset="0"/>
              </a:rPr>
              <a:t>(self):</a:t>
            </a:r>
          </a:p>
          <a:p>
            <a:pPr marL="0" indent="0">
              <a:buNone/>
            </a:pPr>
            <a:r>
              <a:rPr lang="en-IN" sz="1400" dirty="0">
                <a:solidFill>
                  <a:srgbClr val="002060"/>
                </a:solidFill>
                <a:latin typeface="Century Gothic" panose="020B0502020202020204" pitchFamily="34" charset="0"/>
              </a:rPr>
              <a:t>      print "Parent attribute :", </a:t>
            </a:r>
            <a:r>
              <a:rPr lang="en-IN" sz="1400" dirty="0" err="1">
                <a:solidFill>
                  <a:srgbClr val="002060"/>
                </a:solidFill>
                <a:latin typeface="Century Gothic" panose="020B0502020202020204" pitchFamily="34" charset="0"/>
              </a:rPr>
              <a:t>Parent.parentAttr</a:t>
            </a:r>
            <a:endParaRPr lang="en-IN" sz="1400" dirty="0">
              <a:solidFill>
                <a:srgbClr val="002060"/>
              </a:solidFill>
              <a:latin typeface="Century Gothic" panose="020B0502020202020204" pitchFamily="34" charset="0"/>
            </a:endParaRPr>
          </a:p>
          <a:p>
            <a:pPr marL="0" indent="0">
              <a:buNone/>
            </a:pPr>
            <a:endParaRPr lang="en-IN" sz="1200" dirty="0">
              <a:solidFill>
                <a:schemeClr val="accent2">
                  <a:lumMod val="75000"/>
                </a:schemeClr>
              </a:solidFill>
              <a:latin typeface="Lucida Console" panose="020B0609040504020204" pitchFamily="49" charset="0"/>
            </a:endParaRPr>
          </a:p>
        </p:txBody>
      </p:sp>
      <p:sp>
        <p:nvSpPr>
          <p:cNvPr id="5" name="Rectangle 4"/>
          <p:cNvSpPr/>
          <p:nvPr/>
        </p:nvSpPr>
        <p:spPr>
          <a:xfrm>
            <a:off x="5255046" y="914400"/>
            <a:ext cx="6096000" cy="2738185"/>
          </a:xfrm>
          <a:prstGeom prst="rect">
            <a:avLst/>
          </a:prstGeom>
        </p:spPr>
        <p:txBody>
          <a:bodyPr>
            <a:spAutoFit/>
          </a:bodyPr>
          <a:lstStyle/>
          <a:p>
            <a:pPr defTabSz="457200">
              <a:spcBef>
                <a:spcPts val="1000"/>
              </a:spcBef>
              <a:buClr>
                <a:schemeClr val="accent1"/>
              </a:buClr>
              <a:buSzPct val="80000"/>
            </a:pPr>
            <a:r>
              <a:rPr lang="en-IN" sz="1600" b="1" dirty="0" smtClean="0">
                <a:solidFill>
                  <a:schemeClr val="tx1">
                    <a:lumMod val="95000"/>
                    <a:lumOff val="5000"/>
                  </a:schemeClr>
                </a:solidFill>
                <a:latin typeface="Lucida Console" panose="020B0609040504020204" pitchFamily="49" charset="0"/>
              </a:rPr>
              <a:t>Child class</a:t>
            </a:r>
          </a:p>
          <a:p>
            <a:pPr>
              <a:lnSpc>
                <a:spcPct val="90000"/>
              </a:lnSpc>
              <a:spcBef>
                <a:spcPts val="1200"/>
              </a:spcBef>
              <a:buClr>
                <a:schemeClr val="accent1">
                  <a:lumMod val="75000"/>
                </a:schemeClr>
              </a:buClr>
              <a:buSzPct val="85000"/>
            </a:pPr>
            <a:r>
              <a:rPr lang="en-IN" sz="1400" dirty="0">
                <a:solidFill>
                  <a:srgbClr val="002060"/>
                </a:solidFill>
                <a:latin typeface="Century Gothic" panose="020B0502020202020204" pitchFamily="34" charset="0"/>
              </a:rPr>
              <a:t>class Child(Parent): # define child class</a:t>
            </a:r>
          </a:p>
          <a:p>
            <a:pPr>
              <a:lnSpc>
                <a:spcPct val="90000"/>
              </a:lnSpc>
              <a:spcBef>
                <a:spcPts val="1200"/>
              </a:spcBef>
              <a:buClr>
                <a:schemeClr val="accent1">
                  <a:lumMod val="75000"/>
                </a:schemeClr>
              </a:buClr>
              <a:buSzPct val="85000"/>
            </a:pPr>
            <a:r>
              <a:rPr lang="en-IN" sz="1400" dirty="0">
                <a:solidFill>
                  <a:srgbClr val="002060"/>
                </a:solidFill>
                <a:latin typeface="Century Gothic" panose="020B0502020202020204" pitchFamily="34" charset="0"/>
              </a:rPr>
              <a:t>   def __init__(self):</a:t>
            </a:r>
          </a:p>
          <a:p>
            <a:pPr>
              <a:lnSpc>
                <a:spcPct val="90000"/>
              </a:lnSpc>
              <a:spcBef>
                <a:spcPts val="1200"/>
              </a:spcBef>
              <a:buClr>
                <a:schemeClr val="accent1">
                  <a:lumMod val="75000"/>
                </a:schemeClr>
              </a:buClr>
              <a:buSzPct val="85000"/>
            </a:pPr>
            <a:r>
              <a:rPr lang="en-IN" sz="1400" dirty="0">
                <a:solidFill>
                  <a:srgbClr val="002060"/>
                </a:solidFill>
                <a:latin typeface="Century Gothic" panose="020B0502020202020204" pitchFamily="34" charset="0"/>
              </a:rPr>
              <a:t>      print "Calling child constructor"</a:t>
            </a:r>
          </a:p>
          <a:p>
            <a:pPr>
              <a:lnSpc>
                <a:spcPct val="90000"/>
              </a:lnSpc>
              <a:spcBef>
                <a:spcPts val="1200"/>
              </a:spcBef>
              <a:buClr>
                <a:schemeClr val="accent1">
                  <a:lumMod val="75000"/>
                </a:schemeClr>
              </a:buClr>
              <a:buSzPct val="85000"/>
            </a:pPr>
            <a:endParaRPr lang="en-IN" sz="1400" dirty="0">
              <a:solidFill>
                <a:srgbClr val="002060"/>
              </a:solidFill>
              <a:latin typeface="Century Gothic" panose="020B0502020202020204" pitchFamily="34" charset="0"/>
            </a:endParaRPr>
          </a:p>
          <a:p>
            <a:pPr>
              <a:lnSpc>
                <a:spcPct val="90000"/>
              </a:lnSpc>
              <a:spcBef>
                <a:spcPts val="1200"/>
              </a:spcBef>
              <a:buClr>
                <a:schemeClr val="accent1">
                  <a:lumMod val="75000"/>
                </a:schemeClr>
              </a:buClr>
              <a:buSzPct val="85000"/>
            </a:pPr>
            <a:r>
              <a:rPr lang="en-IN" sz="1400" dirty="0">
                <a:solidFill>
                  <a:srgbClr val="002060"/>
                </a:solidFill>
                <a:latin typeface="Century Gothic" panose="020B0502020202020204" pitchFamily="34" charset="0"/>
              </a:rPr>
              <a:t>   def </a:t>
            </a:r>
            <a:r>
              <a:rPr lang="en-IN" sz="1400" dirty="0" err="1">
                <a:solidFill>
                  <a:srgbClr val="002060"/>
                </a:solidFill>
                <a:latin typeface="Century Gothic" panose="020B0502020202020204" pitchFamily="34" charset="0"/>
              </a:rPr>
              <a:t>childMethod</a:t>
            </a:r>
            <a:r>
              <a:rPr lang="en-IN" sz="1400" dirty="0">
                <a:solidFill>
                  <a:srgbClr val="002060"/>
                </a:solidFill>
                <a:latin typeface="Century Gothic" panose="020B0502020202020204" pitchFamily="34" charset="0"/>
              </a:rPr>
              <a:t>(self):</a:t>
            </a:r>
          </a:p>
          <a:p>
            <a:pPr>
              <a:lnSpc>
                <a:spcPct val="90000"/>
              </a:lnSpc>
              <a:spcBef>
                <a:spcPts val="1200"/>
              </a:spcBef>
              <a:buClr>
                <a:schemeClr val="accent1">
                  <a:lumMod val="75000"/>
                </a:schemeClr>
              </a:buClr>
              <a:buSzPct val="85000"/>
            </a:pPr>
            <a:r>
              <a:rPr lang="en-IN" sz="1400" dirty="0">
                <a:solidFill>
                  <a:srgbClr val="002060"/>
                </a:solidFill>
                <a:latin typeface="Century Gothic" panose="020B0502020202020204" pitchFamily="34" charset="0"/>
              </a:rPr>
              <a:t>      print 'Calling child method'</a:t>
            </a:r>
          </a:p>
          <a:p>
            <a:pPr defTabSz="457200">
              <a:spcBef>
                <a:spcPts val="1000"/>
              </a:spcBef>
              <a:buClr>
                <a:schemeClr val="accent1"/>
              </a:buClr>
              <a:buSzPct val="80000"/>
            </a:pPr>
            <a:endParaRPr lang="en-IN" sz="1200" dirty="0">
              <a:solidFill>
                <a:schemeClr val="accent2">
                  <a:lumMod val="75000"/>
                </a:schemeClr>
              </a:solidFill>
              <a:latin typeface="Lucida Console" panose="020B0609040504020204" pitchFamily="49" charset="0"/>
            </a:endParaRPr>
          </a:p>
        </p:txBody>
      </p:sp>
      <p:sp>
        <p:nvSpPr>
          <p:cNvPr id="6" name="Rectangle 5"/>
          <p:cNvSpPr/>
          <p:nvPr/>
        </p:nvSpPr>
        <p:spPr>
          <a:xfrm>
            <a:off x="5343181" y="3652585"/>
            <a:ext cx="6096000" cy="1903085"/>
          </a:xfrm>
          <a:prstGeom prst="rect">
            <a:avLst/>
          </a:prstGeom>
        </p:spPr>
        <p:txBody>
          <a:bodyPr>
            <a:spAutoFit/>
          </a:bodyPr>
          <a:lstStyle/>
          <a:p>
            <a:pPr defTabSz="457200">
              <a:spcBef>
                <a:spcPts val="1000"/>
              </a:spcBef>
              <a:buClr>
                <a:schemeClr val="accent1"/>
              </a:buClr>
              <a:buSzPct val="80000"/>
            </a:pPr>
            <a:r>
              <a:rPr lang="en-IN" sz="1600" b="1" dirty="0" smtClean="0">
                <a:solidFill>
                  <a:schemeClr val="tx1">
                    <a:lumMod val="95000"/>
                    <a:lumOff val="5000"/>
                  </a:schemeClr>
                </a:solidFill>
                <a:latin typeface="Lucida Console" panose="020B0609040504020204" pitchFamily="49" charset="0"/>
              </a:rPr>
              <a:t>Objects instance creation</a:t>
            </a:r>
            <a:endParaRPr lang="en-IN" sz="1600" dirty="0" smtClean="0">
              <a:solidFill>
                <a:schemeClr val="accent2">
                  <a:lumMod val="75000"/>
                </a:schemeClr>
              </a:solidFill>
              <a:latin typeface="Lucida Console" panose="020B0609040504020204" pitchFamily="49" charset="0"/>
            </a:endParaRPr>
          </a:p>
          <a:p>
            <a:pPr defTabSz="457200">
              <a:spcBef>
                <a:spcPts val="1000"/>
              </a:spcBef>
              <a:buClr>
                <a:schemeClr val="accent1"/>
              </a:buClr>
              <a:buSzPct val="80000"/>
            </a:pPr>
            <a:r>
              <a:rPr lang="en-IN" sz="1200" dirty="0" smtClean="0">
                <a:solidFill>
                  <a:schemeClr val="accent2">
                    <a:lumMod val="75000"/>
                  </a:schemeClr>
                </a:solidFill>
                <a:latin typeface="Lucida Console" panose="020B0609040504020204" pitchFamily="49" charset="0"/>
              </a:rPr>
              <a:t>c </a:t>
            </a:r>
            <a:r>
              <a:rPr lang="en-IN" sz="1200" dirty="0">
                <a:solidFill>
                  <a:schemeClr val="accent2">
                    <a:lumMod val="75000"/>
                  </a:schemeClr>
                </a:solidFill>
                <a:latin typeface="Lucida Console" panose="020B0609040504020204" pitchFamily="49" charset="0"/>
              </a:rPr>
              <a:t>= Child()          # instance of child</a:t>
            </a:r>
          </a:p>
          <a:p>
            <a:pPr defTabSz="457200">
              <a:spcBef>
                <a:spcPts val="1000"/>
              </a:spcBef>
              <a:buClr>
                <a:schemeClr val="accent1"/>
              </a:buClr>
              <a:buSzPct val="80000"/>
            </a:pPr>
            <a:r>
              <a:rPr lang="en-IN" sz="1200" dirty="0" err="1">
                <a:solidFill>
                  <a:schemeClr val="accent2">
                    <a:lumMod val="75000"/>
                  </a:schemeClr>
                </a:solidFill>
                <a:latin typeface="Lucida Console" panose="020B0609040504020204" pitchFamily="49" charset="0"/>
              </a:rPr>
              <a:t>c.childMethod</a:t>
            </a:r>
            <a:r>
              <a:rPr lang="en-IN" sz="1200" dirty="0">
                <a:solidFill>
                  <a:schemeClr val="accent2">
                    <a:lumMod val="75000"/>
                  </a:schemeClr>
                </a:solidFill>
                <a:latin typeface="Lucida Console" panose="020B0609040504020204" pitchFamily="49" charset="0"/>
              </a:rPr>
              <a:t>()      # child calls its method</a:t>
            </a:r>
          </a:p>
          <a:p>
            <a:pPr defTabSz="457200">
              <a:spcBef>
                <a:spcPts val="1000"/>
              </a:spcBef>
              <a:buClr>
                <a:schemeClr val="accent1"/>
              </a:buClr>
              <a:buSzPct val="80000"/>
            </a:pPr>
            <a:r>
              <a:rPr lang="en-IN" sz="1200" dirty="0" err="1">
                <a:solidFill>
                  <a:schemeClr val="accent2">
                    <a:lumMod val="75000"/>
                  </a:schemeClr>
                </a:solidFill>
                <a:latin typeface="Lucida Console" panose="020B0609040504020204" pitchFamily="49" charset="0"/>
              </a:rPr>
              <a:t>c.parentMethod</a:t>
            </a:r>
            <a:r>
              <a:rPr lang="en-IN" sz="1200" dirty="0">
                <a:solidFill>
                  <a:schemeClr val="accent2">
                    <a:lumMod val="75000"/>
                  </a:schemeClr>
                </a:solidFill>
                <a:latin typeface="Lucida Console" panose="020B0609040504020204" pitchFamily="49" charset="0"/>
              </a:rPr>
              <a:t>()     # calls parent's method</a:t>
            </a:r>
          </a:p>
          <a:p>
            <a:pPr defTabSz="457200">
              <a:spcBef>
                <a:spcPts val="1000"/>
              </a:spcBef>
              <a:buClr>
                <a:schemeClr val="accent1"/>
              </a:buClr>
              <a:buSzPct val="80000"/>
            </a:pPr>
            <a:r>
              <a:rPr lang="en-IN" sz="1200" dirty="0" err="1">
                <a:solidFill>
                  <a:schemeClr val="accent2">
                    <a:lumMod val="75000"/>
                  </a:schemeClr>
                </a:solidFill>
                <a:latin typeface="Lucida Console" panose="020B0609040504020204" pitchFamily="49" charset="0"/>
              </a:rPr>
              <a:t>c.setAttr</a:t>
            </a:r>
            <a:r>
              <a:rPr lang="en-IN" sz="1200" dirty="0">
                <a:solidFill>
                  <a:schemeClr val="accent2">
                    <a:lumMod val="75000"/>
                  </a:schemeClr>
                </a:solidFill>
                <a:latin typeface="Lucida Console" panose="020B0609040504020204" pitchFamily="49" charset="0"/>
              </a:rPr>
              <a:t>(200)       # again call parent's method</a:t>
            </a:r>
          </a:p>
          <a:p>
            <a:pPr defTabSz="457200">
              <a:spcBef>
                <a:spcPts val="1000"/>
              </a:spcBef>
              <a:buClr>
                <a:schemeClr val="accent1"/>
              </a:buClr>
              <a:buSzPct val="80000"/>
            </a:pPr>
            <a:r>
              <a:rPr lang="en-IN" sz="1200" dirty="0" err="1">
                <a:solidFill>
                  <a:schemeClr val="accent2">
                    <a:lumMod val="75000"/>
                  </a:schemeClr>
                </a:solidFill>
                <a:latin typeface="Lucida Console" panose="020B0609040504020204" pitchFamily="49" charset="0"/>
              </a:rPr>
              <a:t>c.getAttr</a:t>
            </a:r>
            <a:r>
              <a:rPr lang="en-IN" sz="1200" dirty="0">
                <a:solidFill>
                  <a:schemeClr val="accent2">
                    <a:lumMod val="75000"/>
                  </a:schemeClr>
                </a:solidFill>
                <a:latin typeface="Lucida Console" panose="020B0609040504020204" pitchFamily="49" charset="0"/>
              </a:rPr>
              <a:t>()          # again call parent's method</a:t>
            </a:r>
          </a:p>
        </p:txBody>
      </p:sp>
    </p:spTree>
    <p:extLst>
      <p:ext uri="{BB962C8B-B14F-4D97-AF65-F5344CB8AC3E}">
        <p14:creationId xmlns:p14="http://schemas.microsoft.com/office/powerpoint/2010/main" val="2069656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83156"/>
          </a:xfrm>
        </p:spPr>
        <p:txBody>
          <a:bodyPr>
            <a:normAutofit fontScale="90000"/>
          </a:bodyPr>
          <a:lstStyle/>
          <a:p>
            <a:r>
              <a:rPr lang="en-US" altLang="en-US" dirty="0"/>
              <a:t>Calling Superclass Methods</a:t>
            </a:r>
            <a:endParaRPr lang="en-IN" dirty="0"/>
          </a:p>
        </p:txBody>
      </p:sp>
      <p:sp>
        <p:nvSpPr>
          <p:cNvPr id="3" name="Content Placeholder 2"/>
          <p:cNvSpPr>
            <a:spLocks noGrp="1"/>
          </p:cNvSpPr>
          <p:nvPr>
            <p:ph idx="1"/>
          </p:nvPr>
        </p:nvSpPr>
        <p:spPr>
          <a:xfrm>
            <a:off x="1069848" y="1167788"/>
            <a:ext cx="10058400" cy="5004412"/>
          </a:xfrm>
        </p:spPr>
        <p:txBody>
          <a:bodyPr/>
          <a:lstStyle/>
          <a:p>
            <a:pPr>
              <a:lnSpc>
                <a:spcPct val="80000"/>
              </a:lnSpc>
              <a:tabLst>
                <a:tab pos="2743200" algn="l"/>
              </a:tabLst>
            </a:pPr>
            <a:endParaRPr lang="en-US" altLang="en-US" dirty="0" smtClean="0"/>
          </a:p>
          <a:p>
            <a:pPr>
              <a:lnSpc>
                <a:spcPct val="80000"/>
              </a:lnSpc>
              <a:tabLst>
                <a:tab pos="2743200" algn="l"/>
              </a:tabLst>
            </a:pPr>
            <a:r>
              <a:rPr lang="en-US" altLang="en-US" dirty="0" smtClean="0"/>
              <a:t>methods</a:t>
            </a:r>
            <a:r>
              <a:rPr lang="en-US" altLang="en-US" dirty="0"/>
              <a:t>:	</a:t>
            </a:r>
            <a:r>
              <a:rPr lang="en-US" altLang="en-US" b="1" dirty="0" err="1"/>
              <a:t>class</a:t>
            </a:r>
            <a:r>
              <a:rPr lang="en-US" altLang="en-US" dirty="0" err="1">
                <a:latin typeface="Courier New" panose="02070309020205020404" pitchFamily="49" charset="0"/>
              </a:rPr>
              <a:t>.</a:t>
            </a:r>
            <a:r>
              <a:rPr lang="en-US" altLang="en-US" b="1" dirty="0" err="1"/>
              <a:t>method</a:t>
            </a:r>
            <a:r>
              <a:rPr lang="en-US" altLang="en-US" dirty="0">
                <a:latin typeface="Courier New" panose="02070309020205020404" pitchFamily="49" charset="0"/>
              </a:rPr>
              <a:t>(</a:t>
            </a:r>
            <a:r>
              <a:rPr lang="en-US" altLang="en-US" b="1" dirty="0"/>
              <a:t>object</a:t>
            </a:r>
            <a:r>
              <a:rPr lang="en-US" altLang="en-US" dirty="0">
                <a:latin typeface="Courier New" panose="02070309020205020404" pitchFamily="49" charset="0"/>
              </a:rPr>
              <a:t>, </a:t>
            </a:r>
            <a:r>
              <a:rPr lang="en-US" altLang="en-US" b="1" dirty="0"/>
              <a:t>parameters</a:t>
            </a:r>
            <a:r>
              <a:rPr lang="en-US" altLang="en-US" dirty="0" smtClean="0">
                <a:latin typeface="Courier New" panose="02070309020205020404" pitchFamily="49" charset="0"/>
              </a:rPr>
              <a:t>)</a:t>
            </a:r>
            <a:endParaRPr lang="en-US" altLang="en-US" sz="800" dirty="0"/>
          </a:p>
          <a:p>
            <a:pPr>
              <a:lnSpc>
                <a:spcPct val="80000"/>
              </a:lnSpc>
              <a:tabLst>
                <a:tab pos="2743200" algn="l"/>
              </a:tabLst>
            </a:pPr>
            <a:r>
              <a:rPr lang="en-US" altLang="en-US" dirty="0"/>
              <a:t>constructors:	</a:t>
            </a:r>
            <a:r>
              <a:rPr lang="en-US" altLang="en-US" b="1" dirty="0" err="1"/>
              <a:t>class</a:t>
            </a:r>
            <a:r>
              <a:rPr lang="en-US" altLang="en-US" dirty="0" err="1">
                <a:latin typeface="Courier New" panose="02070309020205020404" pitchFamily="49" charset="0"/>
              </a:rPr>
              <a:t>.__init</a:t>
            </a:r>
            <a:r>
              <a:rPr lang="en-US" altLang="en-US" dirty="0">
                <a:latin typeface="Courier New" panose="02070309020205020404" pitchFamily="49" charset="0"/>
              </a:rPr>
              <a:t>__(</a:t>
            </a:r>
            <a:r>
              <a:rPr lang="en-US" altLang="en-US" b="1" dirty="0"/>
              <a:t>parameters</a:t>
            </a:r>
            <a:r>
              <a:rPr lang="en-US" altLang="en-US" dirty="0">
                <a:latin typeface="Courier New" panose="02070309020205020404" pitchFamily="49" charset="0"/>
              </a:rPr>
              <a:t>)</a:t>
            </a:r>
          </a:p>
          <a:p>
            <a:pPr lvl="1">
              <a:lnSpc>
                <a:spcPct val="70000"/>
              </a:lnSpc>
              <a:buFontTx/>
              <a:buNone/>
              <a:tabLst>
                <a:tab pos="2743200" algn="l"/>
              </a:tabLst>
            </a:pPr>
            <a:endParaRPr lang="en-US" altLang="en-US" sz="2100" dirty="0">
              <a:latin typeface="Courier New" panose="02070309020205020404" pitchFamily="49" charset="0"/>
            </a:endParaRPr>
          </a:p>
          <a:p>
            <a:pPr lvl="1">
              <a:lnSpc>
                <a:spcPct val="80000"/>
              </a:lnSpc>
              <a:buFontTx/>
              <a:buNone/>
              <a:tabLst>
                <a:tab pos="2743200" algn="l"/>
              </a:tabLst>
            </a:pPr>
            <a:r>
              <a:rPr lang="en-US" altLang="en-US" sz="2100" dirty="0">
                <a:latin typeface="Courier New" panose="02070309020205020404" pitchFamily="49" charset="0"/>
              </a:rPr>
              <a:t>	class </a:t>
            </a:r>
            <a:r>
              <a:rPr lang="en-US" altLang="en-US" sz="2100" dirty="0" smtClean="0">
                <a:latin typeface="Courier New" panose="02070309020205020404" pitchFamily="49" charset="0"/>
              </a:rPr>
              <a:t>Derived(Base):</a:t>
            </a:r>
            <a:endParaRPr lang="en-US" altLang="en-US" sz="2100" dirty="0">
              <a:latin typeface="Courier New" panose="02070309020205020404" pitchFamily="49" charset="0"/>
            </a:endParaRPr>
          </a:p>
          <a:p>
            <a:pPr lvl="1">
              <a:lnSpc>
                <a:spcPct val="80000"/>
              </a:lnSpc>
              <a:buFontTx/>
              <a:buNone/>
              <a:tabLst>
                <a:tab pos="2743200" algn="l"/>
              </a:tabLst>
            </a:pPr>
            <a:r>
              <a:rPr lang="en-US" altLang="en-US" sz="2100" dirty="0">
                <a:latin typeface="Courier New" panose="02070309020205020404" pitchFamily="49" charset="0"/>
              </a:rPr>
              <a:t>	    z = 0</a:t>
            </a:r>
          </a:p>
          <a:p>
            <a:pPr lvl="1">
              <a:lnSpc>
                <a:spcPct val="80000"/>
              </a:lnSpc>
              <a:buFontTx/>
              <a:buNone/>
              <a:tabLst>
                <a:tab pos="2743200" algn="l"/>
              </a:tabLst>
            </a:pPr>
            <a:r>
              <a:rPr lang="en-US" altLang="en-US" sz="2100" dirty="0">
                <a:latin typeface="Courier New" panose="02070309020205020404" pitchFamily="49" charset="0"/>
              </a:rPr>
              <a:t>	    def __init__(self, x, y, z):</a:t>
            </a:r>
          </a:p>
          <a:p>
            <a:pPr lvl="1">
              <a:lnSpc>
                <a:spcPct val="80000"/>
              </a:lnSpc>
              <a:buFontTx/>
              <a:buNone/>
              <a:tabLst>
                <a:tab pos="2743200" algn="l"/>
              </a:tabLst>
            </a:pPr>
            <a:r>
              <a:rPr lang="en-US" altLang="en-US" sz="2100" b="1" dirty="0">
                <a:latin typeface="Courier New" panose="02070309020205020404" pitchFamily="49" charset="0"/>
              </a:rPr>
              <a:t>	        </a:t>
            </a:r>
            <a:r>
              <a:rPr lang="en-US" altLang="en-US" sz="2100" b="1" dirty="0" err="1" smtClean="0">
                <a:latin typeface="Courier New" panose="02070309020205020404" pitchFamily="49" charset="0"/>
              </a:rPr>
              <a:t>Base.__</a:t>
            </a:r>
            <a:r>
              <a:rPr lang="en-US" altLang="en-US" sz="2100" b="1" dirty="0" err="1">
                <a:latin typeface="Courier New" panose="02070309020205020404" pitchFamily="49" charset="0"/>
              </a:rPr>
              <a:t>init</a:t>
            </a:r>
            <a:r>
              <a:rPr lang="en-US" altLang="en-US" sz="2100" b="1" dirty="0">
                <a:latin typeface="Courier New" panose="02070309020205020404" pitchFamily="49" charset="0"/>
              </a:rPr>
              <a:t>__(self, x, y)</a:t>
            </a:r>
          </a:p>
          <a:p>
            <a:pPr lvl="1">
              <a:lnSpc>
                <a:spcPct val="80000"/>
              </a:lnSpc>
              <a:buFontTx/>
              <a:buNone/>
              <a:tabLst>
                <a:tab pos="2743200" algn="l"/>
              </a:tabLst>
            </a:pPr>
            <a:r>
              <a:rPr lang="en-US" altLang="en-US" sz="2100" dirty="0">
                <a:latin typeface="Courier New" panose="02070309020205020404" pitchFamily="49" charset="0"/>
              </a:rPr>
              <a:t>	        </a:t>
            </a:r>
            <a:r>
              <a:rPr lang="en-US" altLang="en-US" sz="2100" dirty="0" err="1">
                <a:latin typeface="Courier New" panose="02070309020205020404" pitchFamily="49" charset="0"/>
              </a:rPr>
              <a:t>self.z</a:t>
            </a:r>
            <a:r>
              <a:rPr lang="en-US" altLang="en-US" sz="2100" dirty="0">
                <a:latin typeface="Courier New" panose="02070309020205020404" pitchFamily="49" charset="0"/>
              </a:rPr>
              <a:t> = z</a:t>
            </a:r>
          </a:p>
          <a:p>
            <a:pPr lvl="1">
              <a:lnSpc>
                <a:spcPct val="80000"/>
              </a:lnSpc>
              <a:buFontTx/>
              <a:buNone/>
              <a:tabLst>
                <a:tab pos="2743200" algn="l"/>
              </a:tabLst>
            </a:pPr>
            <a:endParaRPr lang="en-US" altLang="en-US" sz="2100" dirty="0">
              <a:latin typeface="Courier New" panose="02070309020205020404" pitchFamily="49" charset="0"/>
            </a:endParaRPr>
          </a:p>
          <a:p>
            <a:pPr lvl="1">
              <a:lnSpc>
                <a:spcPct val="80000"/>
              </a:lnSpc>
              <a:buFontTx/>
              <a:buNone/>
              <a:tabLst>
                <a:tab pos="2743200" algn="l"/>
              </a:tabLst>
            </a:pPr>
            <a:r>
              <a:rPr lang="en-US" altLang="en-US" sz="2100" dirty="0">
                <a:latin typeface="Courier New" panose="02070309020205020404" pitchFamily="49" charset="0"/>
              </a:rPr>
              <a:t>	    def translate(self, dx, </a:t>
            </a:r>
            <a:r>
              <a:rPr lang="en-US" altLang="en-US" sz="2100" dirty="0" err="1">
                <a:latin typeface="Courier New" panose="02070309020205020404" pitchFamily="49" charset="0"/>
              </a:rPr>
              <a:t>dy</a:t>
            </a:r>
            <a:r>
              <a:rPr lang="en-US" altLang="en-US" sz="2100" dirty="0">
                <a:latin typeface="Courier New" panose="02070309020205020404" pitchFamily="49" charset="0"/>
              </a:rPr>
              <a:t>, </a:t>
            </a:r>
            <a:r>
              <a:rPr lang="en-US" altLang="en-US" sz="2100" dirty="0" err="1">
                <a:latin typeface="Courier New" panose="02070309020205020404" pitchFamily="49" charset="0"/>
              </a:rPr>
              <a:t>dz</a:t>
            </a:r>
            <a:r>
              <a:rPr lang="en-US" altLang="en-US" sz="2100" dirty="0">
                <a:latin typeface="Courier New" panose="02070309020205020404" pitchFamily="49" charset="0"/>
              </a:rPr>
              <a:t>):</a:t>
            </a:r>
          </a:p>
          <a:p>
            <a:pPr lvl="1">
              <a:lnSpc>
                <a:spcPct val="80000"/>
              </a:lnSpc>
              <a:buFontTx/>
              <a:buNone/>
              <a:tabLst>
                <a:tab pos="2743200" algn="l"/>
              </a:tabLst>
            </a:pPr>
            <a:r>
              <a:rPr lang="en-US" altLang="en-US" sz="2100" b="1" dirty="0">
                <a:latin typeface="Courier New" panose="02070309020205020404" pitchFamily="49" charset="0"/>
              </a:rPr>
              <a:t>	        </a:t>
            </a:r>
            <a:r>
              <a:rPr lang="en-US" altLang="en-US" sz="2100" b="1" dirty="0" err="1" smtClean="0">
                <a:latin typeface="Courier New" panose="02070309020205020404" pitchFamily="49" charset="0"/>
              </a:rPr>
              <a:t>Base.translate</a:t>
            </a:r>
            <a:r>
              <a:rPr lang="en-US" altLang="en-US" sz="2100" b="1" dirty="0" smtClean="0">
                <a:latin typeface="Courier New" panose="02070309020205020404" pitchFamily="49" charset="0"/>
              </a:rPr>
              <a:t>(self</a:t>
            </a:r>
            <a:r>
              <a:rPr lang="en-US" altLang="en-US" sz="2100" b="1" dirty="0">
                <a:latin typeface="Courier New" panose="02070309020205020404" pitchFamily="49" charset="0"/>
              </a:rPr>
              <a:t>, dx, </a:t>
            </a:r>
            <a:r>
              <a:rPr lang="en-US" altLang="en-US" sz="2100" b="1" dirty="0" err="1">
                <a:latin typeface="Courier New" panose="02070309020205020404" pitchFamily="49" charset="0"/>
              </a:rPr>
              <a:t>dy</a:t>
            </a:r>
            <a:r>
              <a:rPr lang="en-US" altLang="en-US" sz="2100" b="1" dirty="0">
                <a:latin typeface="Courier New" panose="02070309020205020404" pitchFamily="49" charset="0"/>
              </a:rPr>
              <a:t>)</a:t>
            </a:r>
          </a:p>
          <a:p>
            <a:pPr lvl="1">
              <a:lnSpc>
                <a:spcPct val="80000"/>
              </a:lnSpc>
              <a:buFontTx/>
              <a:buNone/>
              <a:tabLst>
                <a:tab pos="2743200" algn="l"/>
              </a:tabLst>
            </a:pPr>
            <a:r>
              <a:rPr lang="en-US" altLang="en-US" sz="2100" dirty="0">
                <a:latin typeface="Courier New" panose="02070309020205020404" pitchFamily="49" charset="0"/>
              </a:rPr>
              <a:t>	        </a:t>
            </a:r>
            <a:r>
              <a:rPr lang="en-US" altLang="en-US" sz="2100" dirty="0" err="1">
                <a:latin typeface="Courier New" panose="02070309020205020404" pitchFamily="49" charset="0"/>
              </a:rPr>
              <a:t>self.z</a:t>
            </a:r>
            <a:r>
              <a:rPr lang="en-US" altLang="en-US" sz="2100" dirty="0">
                <a:latin typeface="Courier New" panose="02070309020205020404" pitchFamily="49" charset="0"/>
              </a:rPr>
              <a:t> += </a:t>
            </a:r>
            <a:r>
              <a:rPr lang="en-US" altLang="en-US" sz="2100" dirty="0" err="1">
                <a:latin typeface="Courier New" panose="02070309020205020404" pitchFamily="49" charset="0"/>
              </a:rPr>
              <a:t>dz</a:t>
            </a:r>
            <a:endParaRPr lang="en-US" altLang="en-US" sz="2100" dirty="0">
              <a:latin typeface="Courier New" panose="02070309020205020404" pitchFamily="49" charset="0"/>
            </a:endParaRPr>
          </a:p>
          <a:p>
            <a:endParaRPr lang="en-IN" dirty="0"/>
          </a:p>
        </p:txBody>
      </p:sp>
    </p:spTree>
    <p:extLst>
      <p:ext uri="{BB962C8B-B14F-4D97-AF65-F5344CB8AC3E}">
        <p14:creationId xmlns:p14="http://schemas.microsoft.com/office/powerpoint/2010/main" val="3801673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83156"/>
          </a:xfrm>
        </p:spPr>
        <p:txBody>
          <a:bodyPr>
            <a:normAutofit fontScale="90000"/>
          </a:bodyPr>
          <a:lstStyle/>
          <a:p>
            <a:r>
              <a:rPr lang="en-US" altLang="en-US" dirty="0" smtClean="0"/>
              <a:t>Exercise</a:t>
            </a:r>
            <a:endParaRPr lang="en-IN" dirty="0"/>
          </a:p>
        </p:txBody>
      </p:sp>
      <p:sp>
        <p:nvSpPr>
          <p:cNvPr id="3" name="Content Placeholder 2"/>
          <p:cNvSpPr>
            <a:spLocks noGrp="1"/>
          </p:cNvSpPr>
          <p:nvPr>
            <p:ph idx="1"/>
          </p:nvPr>
        </p:nvSpPr>
        <p:spPr>
          <a:xfrm>
            <a:off x="1069848" y="1167788"/>
            <a:ext cx="10058400" cy="5004412"/>
          </a:xfrm>
        </p:spPr>
        <p:txBody>
          <a:bodyPr/>
          <a:lstStyle/>
          <a:p>
            <a:r>
              <a:rPr lang="en-IN" dirty="0">
                <a:latin typeface="Calibri Light" panose="020F0302020204030204" pitchFamily="34" charset="0"/>
              </a:rPr>
              <a:t>Define a class named Shape and its subclass Square. </a:t>
            </a:r>
            <a:endParaRPr lang="en-IN" dirty="0" smtClean="0">
              <a:latin typeface="Calibri Light" panose="020F0302020204030204" pitchFamily="34" charset="0"/>
            </a:endParaRPr>
          </a:p>
          <a:p>
            <a:r>
              <a:rPr lang="en-IN" dirty="0" smtClean="0">
                <a:latin typeface="Calibri Light" panose="020F0302020204030204" pitchFamily="34" charset="0"/>
              </a:rPr>
              <a:t>The </a:t>
            </a:r>
            <a:r>
              <a:rPr lang="en-IN" dirty="0">
                <a:latin typeface="Calibri Light" panose="020F0302020204030204" pitchFamily="34" charset="0"/>
              </a:rPr>
              <a:t>Square class has an init function which takes a length as argument. </a:t>
            </a:r>
            <a:endParaRPr lang="en-IN" dirty="0" smtClean="0">
              <a:latin typeface="Calibri Light" panose="020F0302020204030204" pitchFamily="34" charset="0"/>
            </a:endParaRPr>
          </a:p>
          <a:p>
            <a:r>
              <a:rPr lang="en-IN" dirty="0" smtClean="0">
                <a:latin typeface="Calibri Light" panose="020F0302020204030204" pitchFamily="34" charset="0"/>
              </a:rPr>
              <a:t>Both </a:t>
            </a:r>
            <a:r>
              <a:rPr lang="en-IN" dirty="0">
                <a:latin typeface="Calibri Light" panose="020F0302020204030204" pitchFamily="34" charset="0"/>
              </a:rPr>
              <a:t>classes have a area function which can print the area of the shape where Shape's area is 0 by default.</a:t>
            </a:r>
          </a:p>
          <a:p>
            <a:pPr marL="0" indent="0">
              <a:buNone/>
            </a:pPr>
            <a:endParaRPr lang="en-IN" dirty="0">
              <a:latin typeface="Calibri Light" panose="020F0302020204030204" pitchFamily="34" charset="0"/>
            </a:endParaRPr>
          </a:p>
          <a:p>
            <a:r>
              <a:rPr lang="en-IN" dirty="0">
                <a:latin typeface="Calibri Light" panose="020F0302020204030204" pitchFamily="34" charset="0"/>
              </a:rPr>
              <a:t>Hints</a:t>
            </a:r>
            <a:r>
              <a:rPr lang="en-IN" dirty="0" smtClean="0">
                <a:latin typeface="Calibri Light" panose="020F0302020204030204" pitchFamily="34" charset="0"/>
              </a:rPr>
              <a:t>:</a:t>
            </a:r>
            <a:endParaRPr lang="en-IN" dirty="0">
              <a:latin typeface="Calibri Light" panose="020F0302020204030204" pitchFamily="34" charset="0"/>
            </a:endParaRPr>
          </a:p>
          <a:p>
            <a:r>
              <a:rPr lang="en-IN" dirty="0">
                <a:latin typeface="Calibri Light" panose="020F0302020204030204" pitchFamily="34" charset="0"/>
              </a:rPr>
              <a:t>To override a method in super class, we can define a method with the same name in the super class</a:t>
            </a:r>
            <a:r>
              <a:rPr lang="en-IN" dirty="0" smtClean="0">
                <a:latin typeface="Calibri Light" panose="020F0302020204030204" pitchFamily="34" charset="0"/>
              </a:rPr>
              <a:t>.</a:t>
            </a:r>
          </a:p>
        </p:txBody>
      </p:sp>
    </p:spTree>
    <p:extLst>
      <p:ext uri="{BB962C8B-B14F-4D97-AF65-F5344CB8AC3E}">
        <p14:creationId xmlns:p14="http://schemas.microsoft.com/office/powerpoint/2010/main" val="1260156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1332</TotalTime>
  <Words>213</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Calibri</vt:lpstr>
      <vt:lpstr>Calibri Light</vt:lpstr>
      <vt:lpstr>Century Gothic</vt:lpstr>
      <vt:lpstr>Courier New</vt:lpstr>
      <vt:lpstr>Lucida Console</vt:lpstr>
      <vt:lpstr>Rockwell</vt:lpstr>
      <vt:lpstr>Rockwell Condensed</vt:lpstr>
      <vt:lpstr>Wingdings</vt:lpstr>
      <vt:lpstr>Wood Type</vt:lpstr>
      <vt:lpstr>Python Session 5.1 –  Class iNHERITANCE</vt:lpstr>
      <vt:lpstr>Inheritance</vt:lpstr>
      <vt:lpstr>PowerPoint Presentation</vt:lpstr>
      <vt:lpstr>PowerPoint Presentation</vt:lpstr>
      <vt:lpstr>PowerPoint Presentation</vt:lpstr>
      <vt:lpstr>Calling Superclass Methods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Pankaj Rawat</dc:creator>
  <cp:lastModifiedBy>Pankaj Rawat</cp:lastModifiedBy>
  <cp:revision>343</cp:revision>
  <dcterms:created xsi:type="dcterms:W3CDTF">2016-01-23T13:07:09Z</dcterms:created>
  <dcterms:modified xsi:type="dcterms:W3CDTF">2016-02-28T09:25:38Z</dcterms:modified>
</cp:coreProperties>
</file>