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15"/>
  </p:notesMasterIdLst>
  <p:sldIdLst>
    <p:sldId id="256" r:id="rId2"/>
    <p:sldId id="292" r:id="rId3"/>
    <p:sldId id="330" r:id="rId4"/>
    <p:sldId id="329" r:id="rId5"/>
    <p:sldId id="316" r:id="rId6"/>
    <p:sldId id="320" r:id="rId7"/>
    <p:sldId id="321" r:id="rId8"/>
    <p:sldId id="322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7E6-E0D6-4881-93C1-3FEA078914FC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40DD-6B7E-440D-B193-912CBEB44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4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2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7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11-03-2016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ring_(computer_science)" TargetMode="External"/><Relationship Id="rId2" Type="http://schemas.openxmlformats.org/officeDocument/2006/relationships/hyperlink" Target="http://en.wikipedia.org/wiki/Compu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ormal_language#Programming_languag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Session 7.2 – </a:t>
            </a:r>
            <a:br>
              <a:rPr lang="en-IN" dirty="0" smtClean="0"/>
            </a:br>
            <a:r>
              <a:rPr lang="en-IN" dirty="0" smtClean="0"/>
              <a:t>Regular Expressions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07183" cy="561970"/>
          </a:xfrm>
        </p:spPr>
        <p:txBody>
          <a:bodyPr>
            <a:noAutofit/>
          </a:bodyPr>
          <a:lstStyle/>
          <a:p>
            <a:r>
              <a:rPr lang="en-US" sz="4800" dirty="0">
                <a:ea typeface="ＭＳ Ｐゴシック" charset="-128"/>
                <a:cs typeface="ＭＳ Ｐゴシック" charset="-128"/>
              </a:rPr>
              <a:t>More re functions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40" y="1410158"/>
            <a:ext cx="11213960" cy="5048480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latin typeface="Calibri Light" panose="020F0302020204030204" pitchFamily="34" charset="0"/>
                <a:ea typeface="ＭＳ Ｐゴシック" panose="020B0600070205080204" pitchFamily="34" charset="-128"/>
              </a:rPr>
              <a:t>re.split</a:t>
            </a:r>
            <a:r>
              <a:rPr lang="en-US" altLang="en-US" sz="2400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() is like split but can use patterns</a:t>
            </a:r>
            <a:endParaRPr lang="en-US" altLang="en-US" sz="1800" b="1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800" dirty="0" err="1">
                <a:latin typeface="Courier" charset="0"/>
                <a:ea typeface="ＭＳ Ｐゴシック" panose="020B0600070205080204" pitchFamily="34" charset="-128"/>
              </a:rPr>
              <a:t>re.split</a:t>
            </a: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("\W+", “This... is a test, 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  short and sweet, of split().”)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['This', 'is', 'a', 'test', 'short’,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  'and', 'sweet', 'of', 'split’, </a:t>
            </a:r>
            <a:r>
              <a:rPr lang="en-US" altLang="en-US" sz="1800" dirty="0" smtClean="0">
                <a:latin typeface="Courier" charset="0"/>
                <a:ea typeface="ＭＳ Ｐゴシック" panose="020B0600070205080204" pitchFamily="34" charset="-128"/>
              </a:rPr>
              <a:t>‘’]</a:t>
            </a:r>
            <a:endParaRPr lang="en-US" altLang="en-US" sz="1800" dirty="0" smtClean="0">
              <a:latin typeface="Calibri Light" panose="020F0302020204030204" pitchFamily="34" charset="0"/>
              <a:sym typeface="Gill Sans" charset="0"/>
            </a:endParaRPr>
          </a:p>
          <a:p>
            <a:r>
              <a:rPr lang="en-US" altLang="en-US" b="1" dirty="0" err="1">
                <a:latin typeface="Calibri Light" panose="020F0302020204030204" pitchFamily="34" charset="0"/>
                <a:ea typeface="ＭＳ Ｐゴシック" panose="020B0600070205080204" pitchFamily="34" charset="-128"/>
              </a:rPr>
              <a:t>re.sub</a:t>
            </a:r>
            <a:r>
              <a:rPr lang="en-US" altLang="en-US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substitutes one string for a pattern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dirty="0" err="1">
                <a:latin typeface="Courier" charset="0"/>
                <a:ea typeface="ＭＳ Ｐゴシック" panose="020B0600070205080204" pitchFamily="34" charset="-128"/>
              </a:rPr>
              <a:t>re.sub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('(</a:t>
            </a:r>
            <a:r>
              <a:rPr lang="en-US" altLang="en-US" dirty="0" err="1">
                <a:latin typeface="Courier" charset="0"/>
                <a:ea typeface="ＭＳ Ｐゴシック" panose="020B0600070205080204" pitchFamily="34" charset="-128"/>
              </a:rPr>
              <a:t>blue|white|red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)', 'black', 'blue socks and red shoes')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'black socks and black shoes’</a:t>
            </a:r>
          </a:p>
          <a:p>
            <a:r>
              <a:rPr lang="en-US" altLang="en-US" b="1" dirty="0" err="1">
                <a:latin typeface="Calibri Light" panose="020F0302020204030204" pitchFamily="34" charset="0"/>
                <a:ea typeface="ＭＳ Ｐゴシック" panose="020B0600070205080204" pitchFamily="34" charset="-128"/>
              </a:rPr>
              <a:t>re.findall</a:t>
            </a:r>
            <a:r>
              <a:rPr lang="en-US" altLang="en-US" b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() finds al matches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dirty="0" err="1">
                <a:latin typeface="Courier" charset="0"/>
                <a:ea typeface="ＭＳ Ｐゴシック" panose="020B0600070205080204" pitchFamily="34" charset="-128"/>
              </a:rPr>
              <a:t>re.findall</a:t>
            </a: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("\d+”,"12 dogs,11 cats, 1 egg")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" charset="0"/>
                <a:ea typeface="ＭＳ Ｐゴシック" panose="020B0600070205080204" pitchFamily="34" charset="-128"/>
              </a:rPr>
              <a:t>['12', '11', ’1’]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9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764" y="462598"/>
            <a:ext cx="10707183" cy="561970"/>
          </a:xfrm>
        </p:spPr>
        <p:txBody>
          <a:bodyPr>
            <a:noAutofit/>
          </a:bodyPr>
          <a:lstStyle/>
          <a:p>
            <a:r>
              <a:rPr lang="en-US" sz="4800" dirty="0">
                <a:ea typeface="ＭＳ Ｐゴシック" charset="-128"/>
                <a:cs typeface="ＭＳ Ｐゴシック" charset="-128"/>
              </a:rPr>
              <a:t>Compiling regular expressions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40" y="1498293"/>
            <a:ext cx="11213960" cy="504848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If you plan to use a re pattern more than once, compile it to a re object</a:t>
            </a:r>
          </a:p>
          <a:p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Python produces a special data structure that speeds up matching</a:t>
            </a:r>
          </a:p>
          <a:p>
            <a:pPr marL="0" indent="0"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capt3 = 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re.compile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(pat3)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cpat3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&lt;_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sre.SRE_Pattern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 object at 0x2d9c0&gt;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r3 = </a:t>
            </a:r>
            <a:r>
              <a:rPr lang="en-US" altLang="en-US" sz="1800" dirty="0" smtClean="0">
                <a:latin typeface="Courier" charset="0"/>
                <a:ea typeface="ＭＳ Ｐゴシック" panose="020B0600070205080204" pitchFamily="34" charset="-128"/>
              </a:rPr>
              <a:t>cpat3.search("</a:t>
            </a: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finin@cs.umbc.edu")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800" dirty="0" smtClean="0">
                <a:latin typeface="Courier" charset="0"/>
                <a:ea typeface="ＭＳ Ｐゴシック" panose="020B0600070205080204" pitchFamily="34" charset="-128"/>
              </a:rPr>
              <a:t>r3</a:t>
            </a:r>
            <a:endParaRPr lang="en-US" altLang="en-US" sz="180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&lt;_</a:t>
            </a:r>
            <a:r>
              <a:rPr lang="en-US" altLang="en-US" sz="18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sre.SRE_Match</a:t>
            </a: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 object at 0x895a0&gt;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&gt;&gt;&gt; r3.group()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800" dirty="0">
                <a:latin typeface="Courier" charset="0"/>
                <a:ea typeface="ＭＳ Ｐゴシック" panose="020B0600070205080204" pitchFamily="34" charset="-128"/>
              </a:rPr>
              <a:t>'finin@cs.umbc.edu'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0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40" y="539717"/>
            <a:ext cx="10707183" cy="561970"/>
          </a:xfrm>
        </p:spPr>
        <p:txBody>
          <a:bodyPr>
            <a:noAutofit/>
          </a:bodyPr>
          <a:lstStyle/>
          <a:p>
            <a:r>
              <a:rPr lang="en-US" sz="4800" dirty="0">
                <a:ea typeface="ＭＳ Ｐゴシック" charset="-128"/>
                <a:cs typeface="ＭＳ Ｐゴシック" charset="-128"/>
              </a:rPr>
              <a:t>Pattern object methods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922" y="1487276"/>
            <a:ext cx="11213960" cy="5048480"/>
          </a:xfrm>
        </p:spPr>
        <p:txBody>
          <a:bodyPr>
            <a:normAutofit lnSpcReduction="1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Pattern objects have methods that parallel the re functions (e.g., match, search, split, </a:t>
            </a:r>
            <a:r>
              <a:rPr lang="en-US" altLang="en-US" sz="2800" dirty="0" err="1">
                <a:latin typeface="Calibri Light" panose="020F0302020204030204" pitchFamily="34" charset="0"/>
                <a:ea typeface="ＭＳ Ｐゴシック" panose="020B0600070205080204" pitchFamily="34" charset="-128"/>
              </a:rPr>
              <a:t>findall</a:t>
            </a:r>
            <a:r>
              <a:rPr lang="en-US" altLang="en-US" sz="28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, sub), e.g</a:t>
            </a:r>
            <a:r>
              <a:rPr lang="en-US" altLang="en-US" sz="2800" dirty="0" smtClean="0">
                <a:latin typeface="Calibri Light" panose="020F0302020204030204" pitchFamily="34" charset="0"/>
                <a:ea typeface="ＭＳ Ｐゴシック" panose="020B0600070205080204" pitchFamily="34" charset="-128"/>
              </a:rPr>
              <a:t>.: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p1 = </a:t>
            </a:r>
            <a:r>
              <a:rPr lang="en-US" altLang="en-US" sz="1700" dirty="0" err="1">
                <a:latin typeface="Courier" charset="0"/>
                <a:ea typeface="ＭＳ Ｐゴシック" panose="020B0600070205080204" pitchFamily="34" charset="-128"/>
              </a:rPr>
              <a:t>re.compile</a:t>
            </a: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("\w+@\w+\.+</a:t>
            </a:r>
            <a:r>
              <a:rPr lang="en-US" altLang="en-US" sz="1700" dirty="0" err="1">
                <a:latin typeface="Courier" charset="0"/>
                <a:ea typeface="ＭＳ Ｐゴシック" panose="020B0600070205080204" pitchFamily="34" charset="-128"/>
              </a:rPr>
              <a:t>com|org|net|edu</a:t>
            </a: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p1.match("steve@apple.com").group(0)</a:t>
            </a:r>
          </a:p>
          <a:p>
            <a:pPr>
              <a:buNone/>
            </a:pPr>
            <a:r>
              <a:rPr lang="en-US" altLang="en-US" sz="17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'steve@apple.com‘</a:t>
            </a:r>
            <a:endParaRPr lang="en-US" altLang="en-US" sz="1700" dirty="0">
              <a:solidFill>
                <a:schemeClr val="accent1">
                  <a:lumMod val="75000"/>
                </a:schemeClr>
              </a:solidFill>
              <a:latin typeface="Courier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p1.search(”Email steve@apple.com today.").group(0)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'steve@apple.com’</a:t>
            </a: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p1.findall("Email steve@apple.com and bill@msft.com now.")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['steve@apple.com', </a:t>
            </a:r>
            <a:r>
              <a:rPr lang="en-US" altLang="en-US" sz="17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'bill@msft.com</a:t>
            </a:r>
            <a:r>
              <a:rPr lang="en-US" altLang="en-US" sz="17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</a:t>
            </a:r>
            <a:r>
              <a:rPr lang="en-US" altLang="en-US" sz="1700" dirty="0" smtClean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]</a:t>
            </a:r>
            <a:endParaRPr lang="en-US" altLang="en-US" sz="1700" dirty="0">
              <a:solidFill>
                <a:schemeClr val="accent1">
                  <a:lumMod val="75000"/>
                </a:schemeClr>
              </a:solidFill>
              <a:latin typeface="Courier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p2 = </a:t>
            </a:r>
            <a:r>
              <a:rPr lang="en-US" altLang="en-US" sz="1700" dirty="0" err="1">
                <a:latin typeface="Courier" charset="0"/>
                <a:ea typeface="ＭＳ Ｐゴシック" panose="020B0600070205080204" pitchFamily="34" charset="-128"/>
              </a:rPr>
              <a:t>re.compile</a:t>
            </a: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("[.?!]+\s+")</a:t>
            </a:r>
          </a:p>
          <a:p>
            <a:pPr>
              <a:buNone/>
            </a:pPr>
            <a:r>
              <a:rPr lang="en-US" altLang="en-US" sz="1700" dirty="0">
                <a:latin typeface="Courier" charset="0"/>
                <a:ea typeface="ＭＳ Ｐゴシック" panose="020B0600070205080204" pitchFamily="34" charset="-128"/>
              </a:rPr>
              <a:t>&gt;&gt;&gt; p2.split("Tired? Go to bed!   Now!! ")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['Tired', 'Go to bed', 'Now', ’ ']</a:t>
            </a:r>
          </a:p>
          <a:p>
            <a:pPr marL="114300" lvl="1" indent="0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14300" lvl="1" indent="0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14300" lvl="1" indent="0"/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0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027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Excercise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8" y="1520328"/>
            <a:ext cx="10522320" cy="465187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 smtClean="0">
                <a:latin typeface="Calibri Light" panose="020F0302020204030204" pitchFamily="34" charset="0"/>
              </a:rPr>
              <a:t>Find </a:t>
            </a:r>
            <a:r>
              <a:rPr lang="en-US" altLang="en-US" dirty="0">
                <a:latin typeface="Calibri Light" panose="020F0302020204030204" pitchFamily="34" charset="0"/>
              </a:rPr>
              <a:t>all numbers that include years, percentages, dollar amounts and other numeric figures in one regular expression.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Find all coated statements (</a:t>
            </a:r>
            <a:r>
              <a:rPr lang="en-US" altLang="en-US" dirty="0" err="1">
                <a:latin typeface="Calibri Light" panose="020F0302020204030204" pitchFamily="34" charset="0"/>
              </a:rPr>
              <a:t>i.e</a:t>
            </a:r>
            <a:r>
              <a:rPr lang="en-US" altLang="en-US" dirty="0">
                <a:latin typeface="Calibri Light" panose="020F0302020204030204" pitchFamily="34" charset="0"/>
              </a:rPr>
              <a:t> “statement”)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Count the number of paragraphs and number of words through regular expressions. Each word is only a set of alphabets (hint: see </a:t>
            </a:r>
            <a:r>
              <a:rPr lang="en-US" altLang="en-US" i="1" dirty="0" err="1">
                <a:latin typeface="Calibri Light" panose="020F0302020204030204" pitchFamily="34" charset="0"/>
              </a:rPr>
              <a:t>len</a:t>
            </a:r>
            <a:r>
              <a:rPr lang="en-US" altLang="en-US" i="1" dirty="0">
                <a:latin typeface="Calibri Light" panose="020F0302020204030204" pitchFamily="34" charset="0"/>
              </a:rPr>
              <a:t>(list) </a:t>
            </a:r>
            <a:r>
              <a:rPr lang="en-US" altLang="en-US" dirty="0">
                <a:latin typeface="Calibri Light" panose="020F0302020204030204" pitchFamily="34" charset="0"/>
              </a:rPr>
              <a:t>for counting)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Replace person’s name (i.e. Alan Spoon) with your name. You are not allowed to use “Alan Spoon” as a string to match. (hint: see </a:t>
            </a:r>
            <a:r>
              <a:rPr lang="en-US" altLang="en-US" i="1" dirty="0" err="1">
                <a:latin typeface="Calibri Light" panose="020F0302020204030204" pitchFamily="34" charset="0"/>
              </a:rPr>
              <a:t>re.sub</a:t>
            </a:r>
            <a:r>
              <a:rPr lang="en-US" altLang="en-US" i="1" dirty="0">
                <a:latin typeface="Calibri Light" panose="020F0302020204030204" pitchFamily="34" charset="0"/>
              </a:rPr>
              <a:t>()</a:t>
            </a:r>
            <a:r>
              <a:rPr lang="en-US" altLang="en-US" dirty="0">
                <a:latin typeface="Calibri Light" panose="020F0302020204030204" pitchFamily="34" charset="0"/>
              </a:rPr>
              <a:t> functionality to substitute string)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libri Light" panose="020F0302020204030204" pitchFamily="34" charset="0"/>
              </a:rPr>
              <a:t>  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e.g</a:t>
            </a:r>
            <a:r>
              <a:rPr lang="en-US" altLang="en-US" sz="1600" b="1" dirty="0">
                <a:latin typeface="Calibri Light" panose="020F0302020204030204" pitchFamily="34" charset="0"/>
              </a:rPr>
              <a:t>: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RE_space</a:t>
            </a:r>
            <a:r>
              <a:rPr lang="en-US" altLang="en-US" sz="1600" b="1" dirty="0">
                <a:latin typeface="Calibri Light" panose="020F0302020204030204" pitchFamily="34" charset="0"/>
              </a:rPr>
              <a:t> =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re.compile</a:t>
            </a:r>
            <a:r>
              <a:rPr lang="en-US" altLang="en-US" sz="1600" b="1" dirty="0">
                <a:latin typeface="Calibri Light" panose="020F0302020204030204" pitchFamily="34" charset="0"/>
              </a:rPr>
              <a:t>(‘\s’)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alibri Light" panose="020F0302020204030204" pitchFamily="34" charset="0"/>
              </a:rPr>
              <a:t>      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sentence_without_space</a:t>
            </a:r>
            <a:r>
              <a:rPr lang="en-US" altLang="en-US" sz="1600" b="1" dirty="0">
                <a:latin typeface="Calibri Light" panose="020F0302020204030204" pitchFamily="34" charset="0"/>
              </a:rPr>
              <a:t> =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RE_space.sub</a:t>
            </a:r>
            <a:r>
              <a:rPr lang="en-US" altLang="en-US" sz="1600" b="1" dirty="0">
                <a:latin typeface="Calibri Light" panose="020F0302020204030204" pitchFamily="34" charset="0"/>
              </a:rPr>
              <a:t>(‘’, </a:t>
            </a:r>
            <a:r>
              <a:rPr lang="en-US" altLang="en-US" sz="1600" b="1" dirty="0" err="1">
                <a:latin typeface="Calibri Light" panose="020F0302020204030204" pitchFamily="34" charset="0"/>
              </a:rPr>
              <a:t>sentence_with_space</a:t>
            </a:r>
            <a:r>
              <a:rPr lang="en-US" altLang="en-US" sz="1600" b="1" dirty="0">
                <a:latin typeface="Calibri Light" panose="020F0302020204030204" pitchFamily="34" charset="0"/>
              </a:rPr>
              <a:t>)</a:t>
            </a:r>
            <a:endParaRPr lang="en-US" altLang="en-US" sz="1600" dirty="0">
              <a:latin typeface="Calibri Light" panose="020F0302020204030204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latin typeface="Calibri Light" panose="020F0302020204030204" pitchFamily="34" charset="0"/>
              </a:rPr>
              <a:t>What strings are matched by the following regular expressions?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alibri Light" panose="020F0302020204030204" pitchFamily="34" charset="0"/>
              </a:rPr>
              <a:t>	(a) [a-</a:t>
            </a:r>
            <a:r>
              <a:rPr lang="en-US" altLang="en-US" dirty="0" err="1">
                <a:latin typeface="Calibri Light" panose="020F0302020204030204" pitchFamily="34" charset="0"/>
              </a:rPr>
              <a:t>zA</a:t>
            </a:r>
            <a:r>
              <a:rPr lang="en-US" altLang="en-US" dirty="0">
                <a:latin typeface="Calibri Light" panose="020F0302020204030204" pitchFamily="34" charset="0"/>
              </a:rPr>
              <a:t>-Z]+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alibri Light" panose="020F0302020204030204" pitchFamily="34" charset="0"/>
              </a:rPr>
              <a:t>	(b) [A-Z][a-z]+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alibri Light" panose="020F0302020204030204" pitchFamily="34" charset="0"/>
              </a:rPr>
              <a:t>	(c) \w+|[^\w\s]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8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Autofit/>
          </a:bodyPr>
          <a:lstStyle/>
          <a:p>
            <a:r>
              <a:rPr lang="en-US" sz="4900" dirty="0" smtClean="0">
                <a:ea typeface="ＭＳ Ｐゴシック" pitchFamily="-110" charset="-128"/>
                <a:cs typeface="ＭＳ Ｐゴシック" pitchFamily="-110" charset="-128"/>
              </a:rPr>
              <a:t>R</a:t>
            </a:r>
            <a:r>
              <a:rPr lang="en-US" sz="4900" dirty="0" smtClean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egular </a:t>
            </a:r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Expressions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77" y="1322024"/>
            <a:ext cx="10058400" cy="4839159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In 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  <a:hlinkClick r:id="rId2"/>
              </a:rPr>
              <a:t>computing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, a regular expression, also referred to as "regex" or "</a:t>
            </a:r>
            <a:r>
              <a:rPr lang="en-US" altLang="en-US" sz="2400" dirty="0" err="1">
                <a:latin typeface="Calibri Light" panose="020F0302020204030204" pitchFamily="34" charset="0"/>
                <a:ea typeface="MS PGothic" panose="020B0600070205080204" pitchFamily="34" charset="-128"/>
              </a:rPr>
              <a:t>regexp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", provides a concise and flexible means for matching strings o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  <a:hlinkClick r:id="rId3"/>
              </a:rPr>
              <a:t>f text,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 such as particular characters, words, or patterns of characters. A regular expression is written in a formal language 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  <a:hlinkClick r:id="rId4"/>
              </a:rPr>
              <a:t>that can be int</a:t>
            </a:r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erpreted by a regular expression processor</a:t>
            </a:r>
            <a:r>
              <a:rPr lang="en-US" altLang="en-US" sz="2400" dirty="0" smtClean="0">
                <a:latin typeface="Calibri Light" panose="020F0302020204030204" pitchFamily="34" charset="0"/>
                <a:ea typeface="MS PGothic" panose="020B0600070205080204" pitchFamily="34" charset="-128"/>
              </a:rPr>
              <a:t>.</a:t>
            </a:r>
            <a:endParaRPr lang="en-US" altLang="en-US" sz="2400" dirty="0">
              <a:latin typeface="Calibri Light" panose="020F0302020204030204" pitchFamily="34" charset="0"/>
              <a:ea typeface="MS PGothic" panose="020B0600070205080204" pitchFamily="34" charset="-128"/>
            </a:endParaRPr>
          </a:p>
          <a:p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Really clever "wild card" expressions for matching and parsing strings.</a:t>
            </a:r>
          </a:p>
          <a:p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Regular expressions are a powerful string manipulation tool</a:t>
            </a:r>
          </a:p>
          <a:p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All modern languages have similar library packages for regular expressions </a:t>
            </a:r>
          </a:p>
          <a:p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Use regular expressions to:</a:t>
            </a:r>
          </a:p>
          <a:p>
            <a:pPr lvl="1"/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Search a string (search and match)</a:t>
            </a:r>
          </a:p>
          <a:p>
            <a:pPr lvl="1"/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Replace parts of a string (sub)</a:t>
            </a:r>
          </a:p>
          <a:p>
            <a:pPr lvl="1"/>
            <a:r>
              <a:rPr lang="en-US" altLang="en-US" sz="2400" dirty="0">
                <a:latin typeface="Calibri Light" panose="020F0302020204030204" pitchFamily="34" charset="0"/>
                <a:ea typeface="MS PGothic" panose="020B0600070205080204" pitchFamily="34" charset="-128"/>
              </a:rPr>
              <a:t>Break strings into smaller pieces (split)</a:t>
            </a:r>
          </a:p>
          <a:p>
            <a:endParaRPr lang="en-US" altLang="en-US" sz="2400" dirty="0">
              <a:latin typeface="Calibri Light" panose="020F0302020204030204" pitchFamily="34" charset="0"/>
              <a:ea typeface="MS PGothic" panose="020B0600070205080204" pitchFamily="34" charset="-128"/>
            </a:endParaRPr>
          </a:p>
          <a:p>
            <a:endParaRPr lang="en-US" altLang="en-US" sz="2400" dirty="0">
              <a:latin typeface="Calibri Light" panose="020F03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Autofit/>
          </a:bodyPr>
          <a:lstStyle/>
          <a:p>
            <a:r>
              <a:rPr lang="en-US" sz="4900" dirty="0" smtClean="0">
                <a:ea typeface="ＭＳ Ｐゴシック" pitchFamily="-110" charset="-128"/>
                <a:cs typeface="ＭＳ Ｐゴシック" pitchFamily="-110" charset="-128"/>
              </a:rPr>
              <a:t>R</a:t>
            </a:r>
            <a:r>
              <a:rPr lang="en-US" sz="4900" dirty="0" smtClean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egular </a:t>
            </a:r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Expressions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118" y="1344058"/>
            <a:ext cx="10257916" cy="4839159"/>
          </a:xfrm>
        </p:spPr>
        <p:txBody>
          <a:bodyPr>
            <a:normAutofit/>
          </a:bodyPr>
          <a:lstStyle/>
          <a:p>
            <a:pPr marL="1264920" indent="-342900">
              <a:defRPr/>
            </a:pPr>
            <a:r>
              <a:rPr lang="en-US" sz="24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Very powerful and quite cryptic</a:t>
            </a:r>
          </a:p>
          <a:p>
            <a:pPr marL="1264920" indent="-342900">
              <a:defRPr/>
            </a:pPr>
            <a:r>
              <a:rPr lang="en-US" sz="24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Fun once you understand them</a:t>
            </a:r>
          </a:p>
          <a:p>
            <a:pPr marL="1264920" indent="-342900">
              <a:defRPr/>
            </a:pPr>
            <a:r>
              <a:rPr lang="en-US" sz="24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Regular expressions are a language unto themselves</a:t>
            </a:r>
          </a:p>
          <a:p>
            <a:pPr marL="1264920" indent="-342900">
              <a:defRPr/>
            </a:pPr>
            <a:r>
              <a:rPr lang="en-US" sz="24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A language of "marker characters" - programming with characters</a:t>
            </a:r>
          </a:p>
          <a:p>
            <a:pPr marL="1264920" indent="-342900">
              <a:defRPr/>
            </a:pPr>
            <a:r>
              <a:rPr lang="en-US" sz="24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It is kind of an "old school" language - compact</a:t>
            </a:r>
          </a:p>
        </p:txBody>
      </p:sp>
    </p:spTree>
    <p:extLst>
      <p:ext uri="{BB962C8B-B14F-4D97-AF65-F5344CB8AC3E}">
        <p14:creationId xmlns:p14="http://schemas.microsoft.com/office/powerpoint/2010/main" val="15200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Autofit/>
          </a:bodyPr>
          <a:lstStyle/>
          <a:p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Regular Expression Quick Guide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3041"/>
            <a:ext cx="10058400" cy="4839159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^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 Matches the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beginning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of a line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$</a:t>
            </a:r>
            <a:r>
              <a:rPr lang="en-US" altLang="en-US" sz="3200" dirty="0">
                <a:solidFill>
                  <a:srgbClr val="00FF00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Matches the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end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of the line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.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 </a:t>
            </a:r>
            <a:r>
              <a:rPr lang="en-US" altLang="en-US" sz="3200" dirty="0" smtClean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Matches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any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\s     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Matches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whitespace</a:t>
            </a:r>
            <a:endParaRPr lang="en-US" altLang="en-US" sz="3200" dirty="0">
              <a:latin typeface="Calibri Light" panose="020F0302020204030204" pitchFamily="34" charset="0"/>
              <a:ea typeface="MS PGothic" panose="020B0600070205080204" pitchFamily="34" charset="-128"/>
              <a:sym typeface="Monaco" pitchFamily="-84" charset="0"/>
            </a:endParaRP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\S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Matches any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non-whitespace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*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a character zero or more times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*?</a:t>
            </a:r>
            <a:r>
              <a:rPr lang="en-US" altLang="en-US" sz="3200" dirty="0">
                <a:solidFill>
                  <a:srgbClr val="00FF00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</a:t>
            </a:r>
            <a:r>
              <a:rPr lang="en-US" altLang="en-US" sz="3200" dirty="0" smtClean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3200" dirty="0" smtClean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a character zero or more times (non-greedy)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+  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a </a:t>
            </a:r>
            <a:r>
              <a:rPr lang="en-US" altLang="en-US" sz="3200" dirty="0" smtClean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character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one or more times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+?</a:t>
            </a:r>
            <a:r>
              <a:rPr lang="en-US" altLang="en-US" sz="3200" dirty="0">
                <a:solidFill>
                  <a:srgbClr val="00FF00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</a:t>
            </a:r>
            <a:r>
              <a:rPr lang="en-US" altLang="en-US" sz="3200" dirty="0" smtClean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3200" dirty="0" smtClean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a character one or more times (non-greedy)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[</a:t>
            </a:r>
            <a:r>
              <a:rPr lang="en-US" altLang="en-US" sz="3200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aeiou</a:t>
            </a:r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]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Matches a single character in the listed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3200" dirty="0">
              <a:latin typeface="Calibri Light" panose="020F0302020204030204" pitchFamily="34" charset="0"/>
              <a:ea typeface="MS PGothic" panose="020B0600070205080204" pitchFamily="34" charset="-128"/>
              <a:sym typeface="Monaco" pitchFamily="-84" charset="0"/>
            </a:endParaRP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[^XYZ]  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Matches a single character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not in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the listed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3200" dirty="0">
              <a:latin typeface="Calibri Light" panose="020F0302020204030204" pitchFamily="34" charset="0"/>
              <a:ea typeface="MS PGothic" panose="020B0600070205080204" pitchFamily="34" charset="-128"/>
              <a:sym typeface="Monaco" pitchFamily="-84" charset="0"/>
            </a:endParaRP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[a-z0-9]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The set of characters can include a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range</a:t>
            </a:r>
            <a:endParaRPr lang="en-US" altLang="en-US" sz="3200" dirty="0">
              <a:latin typeface="Calibri Light" panose="020F0302020204030204" pitchFamily="34" charset="0"/>
              <a:ea typeface="MS PGothic" panose="020B0600070205080204" pitchFamily="34" charset="-128"/>
              <a:sym typeface="Monaco" pitchFamily="-84" charset="0"/>
            </a:endParaRP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(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 Indicates where string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is to start</a:t>
            </a:r>
          </a:p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) </a:t>
            </a:r>
            <a:r>
              <a:rPr lang="en-US" altLang="en-US" sz="3200" dirty="0">
                <a:solidFill>
                  <a:srgbClr val="00FF00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     Indicates where string </a:t>
            </a:r>
            <a:r>
              <a:rPr lang="en-US" altLang="en-US" sz="3200" dirty="0">
                <a:solidFill>
                  <a:srgbClr val="FF00FF"/>
                </a:solidFill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3200" dirty="0">
                <a:latin typeface="Calibri Light" panose="020F0302020204030204" pitchFamily="34" charset="0"/>
                <a:ea typeface="MS PGothic" panose="020B0600070205080204" pitchFamily="34" charset="-128"/>
                <a:sym typeface="Monaco" pitchFamily="-84" charset="0"/>
              </a:rPr>
              <a:t> is to end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011" y="1631551"/>
            <a:ext cx="3055076" cy="1200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011" y="3536415"/>
            <a:ext cx="3064374" cy="149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1122"/>
          </a:xfrm>
        </p:spPr>
        <p:txBody>
          <a:bodyPr>
            <a:noAutofit/>
          </a:bodyPr>
          <a:lstStyle/>
          <a:p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The Regular Expression Module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24" y="1295548"/>
            <a:ext cx="11202942" cy="1608463"/>
          </a:xfrm>
        </p:spPr>
        <p:txBody>
          <a:bodyPr>
            <a:normAutofit/>
          </a:bodyPr>
          <a:lstStyle/>
          <a:p>
            <a:pPr marL="431800" indent="-323850" defTabSz="457200">
              <a:lnSpc>
                <a:spcPct val="87000"/>
              </a:lnSpc>
            </a:pP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Before you can use regular expressions in your program, you must import the library using </a:t>
            </a: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"import re"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You can use </a:t>
            </a:r>
            <a:r>
              <a:rPr lang="en-IN" altLang="en-US" sz="1800" b="1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re.search</a:t>
            </a: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() </a:t>
            </a: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to see if a string matches a regular expression similar to using the </a:t>
            </a: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find() </a:t>
            </a: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method for strings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You can use </a:t>
            </a:r>
            <a:r>
              <a:rPr lang="en-IN" altLang="en-US" sz="1800" b="1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re.findall</a:t>
            </a: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() </a:t>
            </a:r>
            <a:r>
              <a:rPr lang="en-IN" altLang="en-US" sz="1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extract portions of a string that match your regular expression similar to a combination of find() and slicing: </a:t>
            </a:r>
            <a:r>
              <a:rPr lang="en-IN" alt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var</a:t>
            </a:r>
            <a:r>
              <a:rPr lang="en-IN" altLang="en-US" sz="1800" b="1" dirty="0" smtClean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[5:10</a:t>
            </a:r>
            <a:r>
              <a:rPr lang="en-IN" altLang="en-US" sz="18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</a:rPr>
              <a:t>] 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516453" y="3230342"/>
            <a:ext cx="302967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hand = open(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mbox-short.txt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for line in hand: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line = </a:t>
            </a:r>
            <a:r>
              <a:rPr lang="en-US" altLang="en-US" sz="2000" dirty="0" err="1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line.rstrip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if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line.find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From: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 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&gt;= 0: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    print line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3546129" y="4512828"/>
            <a:ext cx="30296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import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</a:t>
            </a:r>
            <a:endParaRPr lang="en-US" altLang="en-US" sz="2000" dirty="0">
              <a:solidFill>
                <a:srgbClr val="00FF00"/>
              </a:solidFill>
              <a:latin typeface="Estrangelo Edessa" panose="03080600000000000000" pitchFamily="66" charset="0"/>
              <a:ea typeface="MS PGothic" panose="020B0600070205080204" pitchFamily="34" charset="-128"/>
              <a:cs typeface="Estrangelo Edessa" panose="03080600000000000000" pitchFamily="66" charset="0"/>
            </a:endParaRP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hand = open(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mbox-short.txt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for line in hand: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line = </a:t>
            </a:r>
            <a:r>
              <a:rPr lang="en-US" altLang="en-US" sz="2000" dirty="0" err="1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line.rstrip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if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re.search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From: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 line) 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    print line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575805" y="3230342"/>
            <a:ext cx="3029676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hand = open(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mbox-short.txt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for line in hand: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line = </a:t>
            </a:r>
            <a:r>
              <a:rPr lang="en-US" altLang="en-US" sz="2000" dirty="0" err="1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line.rstrip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if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line.startswith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From: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 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    print line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8967667" y="4681090"/>
            <a:ext cx="3029676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import </a:t>
            </a:r>
            <a:r>
              <a:rPr lang="en-US" altLang="en-US" sz="2000" dirty="0" smtClean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</a:t>
            </a:r>
            <a:endParaRPr lang="en-US" altLang="en-US" sz="2000" dirty="0">
              <a:solidFill>
                <a:schemeClr val="tx1"/>
              </a:solidFill>
              <a:latin typeface="Estrangelo Edessa" panose="03080600000000000000" pitchFamily="66" charset="0"/>
              <a:ea typeface="MS PGothic" panose="020B0600070205080204" pitchFamily="34" charset="-128"/>
              <a:cs typeface="Estrangelo Edessa" panose="03080600000000000000" pitchFamily="66" charset="0"/>
            </a:endParaRP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hand = open(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mbox-short.txt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for line in hand: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line = </a:t>
            </a:r>
            <a:r>
              <a:rPr lang="en-US" altLang="en-US" sz="2000" dirty="0" err="1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line.rstrip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if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re.search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^From: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 line) 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: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        print line</a:t>
            </a:r>
          </a:p>
        </p:txBody>
      </p:sp>
    </p:spTree>
    <p:extLst>
      <p:ext uri="{BB962C8B-B14F-4D97-AF65-F5344CB8AC3E}">
        <p14:creationId xmlns:p14="http://schemas.microsoft.com/office/powerpoint/2010/main" val="27673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Autofit/>
          </a:bodyPr>
          <a:lstStyle/>
          <a:p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Matching and Extracting Data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556974" y="1355591"/>
            <a:ext cx="11464504" cy="187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501750" indent="-285750" eaLnBrk="1" hangingPunct="1">
              <a:defRPr/>
            </a:pP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The </a:t>
            </a:r>
            <a:r>
              <a:rPr lang="en-US" sz="1800" dirty="0" err="1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re.search</a:t>
            </a: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() returns a True/False depending on whether the string matches  the regular expression</a:t>
            </a:r>
          </a:p>
          <a:p>
            <a:pPr marL="501750" indent="-285750" eaLnBrk="1" hangingPunct="1">
              <a:defRPr/>
            </a:pP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If we actually want the matching strings to be extracted, we use </a:t>
            </a:r>
            <a:r>
              <a:rPr lang="en-US" sz="1800" dirty="0" err="1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re.findall</a:t>
            </a: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()</a:t>
            </a:r>
          </a:p>
          <a:p>
            <a:pPr marL="501750" indent="-285750" eaLnBrk="1" hangingPunct="1">
              <a:defRPr/>
            </a:pP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When we use </a:t>
            </a:r>
            <a:r>
              <a:rPr lang="en-US" sz="1800" dirty="0" err="1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re.findall</a:t>
            </a:r>
            <a:r>
              <a:rPr lang="en-US" sz="1800" dirty="0">
                <a:latin typeface="Calibri Light" panose="020F0302020204030204" pitchFamily="34" charset="0"/>
                <a:ea typeface="MS PGothic" panose="020B0600070205080204" pitchFamily="34" charset="-128"/>
                <a:sym typeface="Gill Sans" charset="0"/>
              </a:rPr>
              <a:t>() it returns a list of zero or more sub-strings that match the regular expression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069848" y="3684127"/>
            <a:ext cx="4616648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&gt;&gt;&gt; import re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&gt;&gt;&gt; x = 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My 2 favorite numbers are 19 and 42</a:t>
            </a:r>
            <a:r>
              <a:rPr lang="fr-FR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endParaRPr lang="en-US" altLang="en-US" sz="2000" dirty="0">
              <a:solidFill>
                <a:schemeClr val="tx1"/>
              </a:solidFill>
              <a:latin typeface="Estrangelo Edessa" panose="03080600000000000000" pitchFamily="66" charset="0"/>
              <a:ea typeface="MS PGothic" panose="020B0600070205080204" pitchFamily="34" charset="-128"/>
              <a:cs typeface="Estrangelo Edessa" panose="03080600000000000000" pitchFamily="66" charset="0"/>
            </a:endParaRP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&gt;&gt;&gt; y =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re.findall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[0-9]+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,x)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&gt;&gt;&gt; print y</a:t>
            </a:r>
          </a:p>
          <a:p>
            <a:pPr algn="l" eaLnBrk="1" hangingPunct="1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[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2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 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19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 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42</a:t>
            </a:r>
            <a:r>
              <a:rPr lang="fr-FR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9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07183" cy="561970"/>
          </a:xfrm>
        </p:spPr>
        <p:txBody>
          <a:bodyPr>
            <a:noAutofit/>
          </a:bodyPr>
          <a:lstStyle/>
          <a:p>
            <a:r>
              <a:rPr lang="en-US" sz="4900" dirty="0">
                <a:ea typeface="ＭＳ Ｐゴシック" pitchFamily="-110" charset="-128"/>
                <a:cs typeface="ＭＳ Ｐゴシック" pitchFamily="-110" charset="-128"/>
                <a:sym typeface="Gill Sans" charset="0"/>
              </a:rPr>
              <a:t>Greedy Matching and Non-Greedy Matching</a:t>
            </a:r>
            <a:endParaRPr lang="en-IN" sz="49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84" y="1509310"/>
            <a:ext cx="11213960" cy="5048480"/>
          </a:xfrm>
        </p:spPr>
        <p:txBody>
          <a:bodyPr>
            <a:normAutofit/>
          </a:bodyPr>
          <a:lstStyle/>
          <a:p>
            <a:pPr marL="749300">
              <a:buFont typeface="Gill Sans" charset="0"/>
              <a:buChar char="•"/>
              <a:defRPr/>
            </a:pP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The </a:t>
            </a:r>
            <a:r>
              <a:rPr lang="en-US" sz="2400" dirty="0">
                <a:solidFill>
                  <a:srgbClr val="FF7F00"/>
                </a:solidFill>
                <a:latin typeface="Calibri Light" panose="020F0302020204030204" pitchFamily="34" charset="0"/>
                <a:sym typeface="Gill Sans" charset="0"/>
              </a:rPr>
              <a:t>repeat</a:t>
            </a: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 characters (</a:t>
            </a:r>
            <a:r>
              <a:rPr lang="en-US" sz="2400" dirty="0">
                <a:solidFill>
                  <a:srgbClr val="FF7F00"/>
                </a:solidFill>
                <a:latin typeface="Calibri Light" panose="020F0302020204030204" pitchFamily="34" charset="0"/>
                <a:sym typeface="Gill Sans" charset="0"/>
              </a:rPr>
              <a:t>*</a:t>
            </a: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 and </a:t>
            </a:r>
            <a:r>
              <a:rPr lang="en-US" sz="2400" dirty="0">
                <a:solidFill>
                  <a:srgbClr val="FF7F00"/>
                </a:solidFill>
                <a:latin typeface="Calibri Light" panose="020F0302020204030204" pitchFamily="34" charset="0"/>
                <a:sym typeface="Gill Sans" charset="0"/>
              </a:rPr>
              <a:t>+</a:t>
            </a: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) push </a:t>
            </a:r>
            <a:r>
              <a:rPr lang="en-US" sz="2400" dirty="0">
                <a:solidFill>
                  <a:srgbClr val="FF00FF"/>
                </a:solidFill>
                <a:latin typeface="Calibri Light" panose="020F0302020204030204" pitchFamily="34" charset="0"/>
                <a:sym typeface="Gill Sans" charset="0"/>
              </a:rPr>
              <a:t>outward</a:t>
            </a: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 in both directions (greedy) to match the largest possible </a:t>
            </a:r>
            <a:r>
              <a:rPr lang="en-US" sz="2400" dirty="0" smtClean="0">
                <a:latin typeface="Calibri Light" panose="020F0302020204030204" pitchFamily="34" charset="0"/>
                <a:sym typeface="Gill Sans" charset="0"/>
              </a:rPr>
              <a:t>string</a:t>
            </a:r>
          </a:p>
          <a:p>
            <a:pPr marL="566420" indent="0">
              <a:buNone/>
              <a:defRPr/>
            </a:pPr>
            <a:r>
              <a:rPr lang="en-US" altLang="en-US" sz="2400" dirty="0" err="1" smtClean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re.findall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(</a:t>
            </a:r>
            <a:r>
              <a:rPr lang="fr-FR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'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^F.+:</a:t>
            </a:r>
            <a:r>
              <a:rPr lang="fr-FR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'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  <a:sym typeface="Gill Sans" pitchFamily="-84" charset="0"/>
              </a:rPr>
              <a:t>, x)</a:t>
            </a:r>
          </a:p>
          <a:p>
            <a:pPr marL="566420" indent="0">
              <a:buNone/>
              <a:defRPr/>
            </a:pPr>
            <a:endParaRPr lang="en-US" sz="2400" dirty="0">
              <a:latin typeface="Calibri Light" panose="020F0302020204030204" pitchFamily="34" charset="0"/>
              <a:sym typeface="Gill Sans" charset="0"/>
            </a:endParaRPr>
          </a:p>
          <a:p>
            <a:pPr marL="749300">
              <a:buFont typeface="Gill Sans" charset="0"/>
              <a:buChar char="•"/>
              <a:defRPr/>
            </a:pPr>
            <a:r>
              <a:rPr lang="en-US" sz="2400" dirty="0">
                <a:latin typeface="Calibri Light" panose="020F0302020204030204" pitchFamily="34" charset="0"/>
                <a:sym typeface="Gill Sans" charset="0"/>
              </a:rPr>
              <a:t>Not all regular expression repeat codes are greedy!  If you add a ? character - the + and * chill out a bit...</a:t>
            </a:r>
          </a:p>
          <a:p>
            <a:pPr marL="566420" indent="0">
              <a:buNone/>
              <a:defRPr/>
            </a:pP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re.findall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(</a:t>
            </a:r>
            <a:r>
              <a:rPr lang="fr-FR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^F.+?:</a:t>
            </a:r>
            <a:r>
              <a:rPr lang="fr-FR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'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Estrangelo Edessa" panose="03080600000000000000" pitchFamily="66" charset="0"/>
                <a:ea typeface="MS PGothic" panose="020B0600070205080204" pitchFamily="34" charset="-128"/>
                <a:cs typeface="Estrangelo Edessa" panose="03080600000000000000" pitchFamily="66" charset="0"/>
              </a:rPr>
              <a:t>, x)</a:t>
            </a:r>
          </a:p>
          <a:p>
            <a:pPr marL="566420" indent="0">
              <a:buNone/>
              <a:defRPr/>
            </a:pPr>
            <a:endParaRPr lang="en-US" sz="2400" dirty="0">
              <a:latin typeface="Calibri Light" panose="020F030202020403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197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Search and Match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32762" y="1308832"/>
            <a:ext cx="104917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The two basic functions are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re.search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and </a:t>
            </a:r>
            <a:r>
              <a:rPr lang="en-US" altLang="en-US" sz="2400" b="1" dirty="0" err="1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ＭＳ Ｐゴシック" panose="020B0600070205080204" pitchFamily="34" charset="-128"/>
              </a:rPr>
              <a:t>re.match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Search looks for a pattern anywhere in a 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Match looks for a match staring at the </a:t>
            </a:r>
            <a:r>
              <a:rPr lang="en-US" altLang="en-US" sz="2000" dirty="0" smtClean="0">
                <a:latin typeface="Calibri Light" panose="020F0302020204030204" pitchFamily="34" charset="0"/>
                <a:ea typeface="ＭＳ Ｐゴシック" panose="020B0600070205080204" pitchFamily="34" charset="-128"/>
              </a:rPr>
              <a:t>beginning</a:t>
            </a:r>
            <a:endParaRPr lang="en-US" altLang="en-US" sz="20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Both return </a:t>
            </a:r>
            <a:r>
              <a:rPr lang="en-US" altLang="en-US" sz="2400" i="1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 (logical false) if the pattern isn’t found and a “match object” instance if it </a:t>
            </a:r>
            <a:r>
              <a:rPr lang="en-US" altLang="en-US" sz="2400" dirty="0" smtClean="0">
                <a:latin typeface="Calibri Light" panose="020F0302020204030204" pitchFamily="34" charset="0"/>
                <a:ea typeface="ＭＳ Ｐゴシック" panose="020B0600070205080204" pitchFamily="34" charset="-128"/>
              </a:rPr>
              <a:t>is</a:t>
            </a:r>
          </a:p>
          <a:p>
            <a:endParaRPr lang="en-US" altLang="en-US" sz="20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&gt;&gt;&gt; import re</a:t>
            </a: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&gt;&gt;&gt; pat = "a*b”</a:t>
            </a: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re.search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(pat,"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fooaaabcde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")</a:t>
            </a: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&lt;_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sre.SRE_Match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 object at 0x809c0&gt;</a:t>
            </a: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&gt;&gt;&gt; 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re.match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(pat,"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fooaaabcde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")</a:t>
            </a:r>
          </a:p>
          <a:p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  <a:sym typeface="Gill Sans" pitchFamily="-84" charset="0"/>
              </a:rPr>
              <a:t>&gt;&gt;&gt;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34725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 = 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re.search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("a*b","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fooaaabcde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r1.group()  # group returns string matched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'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aaab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'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r1.start()  # index of the match start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3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r1.end()    # index of the match end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7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r1.span()   # tuple of (start, end)</a:t>
            </a:r>
          </a:p>
          <a:p>
            <a:pPr marL="0" lvl="1">
              <a:buFontTx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(3, 7)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540" y="5264381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pat1 = "\w+@(\w+\.)+(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com|org|net|edu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)"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 = 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re.match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(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pat,"finin@cs.umbc.edu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r1.group()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'finin@cs.umbc.edu’</a:t>
            </a:r>
          </a:p>
        </p:txBody>
      </p:sp>
    </p:spTree>
    <p:extLst>
      <p:ext uri="{BB962C8B-B14F-4D97-AF65-F5344CB8AC3E}">
        <p14:creationId xmlns:p14="http://schemas.microsoft.com/office/powerpoint/2010/main" val="39106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34" y="1745519"/>
            <a:ext cx="5936880" cy="3090884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1600" dirty="0" smtClean="0">
                <a:latin typeface="Courier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pat2 = "(\w+)@((\w+\.)+(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com|org|net|edu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))"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r2 = </a:t>
            </a:r>
            <a:r>
              <a:rPr lang="en-US" altLang="en-US" sz="1600" dirty="0" err="1">
                <a:latin typeface="Courier" charset="0"/>
                <a:ea typeface="ＭＳ Ｐゴシック" panose="020B0600070205080204" pitchFamily="34" charset="-128"/>
              </a:rPr>
              <a:t>re.match</a:t>
            </a: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(pat2,"finin@cs.umbc.edu")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r2.group(1)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finin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r2.group(2)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'cs.umbc.edu'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latin typeface="Courier" charset="0"/>
                <a:ea typeface="ＭＳ Ｐゴシック" panose="020B0600070205080204" pitchFamily="34" charset="-128"/>
              </a:rPr>
              <a:t>&gt;&gt;&gt; r2.groups</a:t>
            </a:r>
            <a:r>
              <a:rPr lang="en-US" altLang="en-US" sz="1600" dirty="0" smtClean="0">
                <a:latin typeface="Courier" charset="0"/>
                <a:ea typeface="ＭＳ Ｐゴシック" panose="020B0600070205080204" pitchFamily="34" charset="-128"/>
              </a:rPr>
              <a:t>()</a:t>
            </a:r>
            <a:endParaRPr lang="en-US" altLang="en-US" sz="1600" dirty="0">
              <a:latin typeface="Courier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('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finin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', 'cs.umbc.edu', '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umbc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.', '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edu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ＭＳ Ｐゴシック" panose="020B0600070205080204" pitchFamily="34" charset="-128"/>
              </a:rPr>
              <a:t>’)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257134" y="1243985"/>
            <a:ext cx="1055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dirty="0">
                <a:latin typeface="Calibri Light" panose="020F0302020204030204" pitchFamily="34" charset="0"/>
                <a:ea typeface="ＭＳ Ｐゴシック" panose="020B0600070205080204" pitchFamily="34" charset="-128"/>
              </a:rPr>
              <a:t>We can put parentheses around groups we want to be able to reference</a:t>
            </a:r>
            <a:endParaRPr lang="en-US" altLang="en-US" sz="1400" dirty="0">
              <a:latin typeface="Calibri Light" panose="020F03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87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1568</TotalTime>
  <Words>1270</Words>
  <Application>Microsoft Office PowerPoint</Application>
  <PresentationFormat>Widescreen</PresentationFormat>
  <Paragraphs>159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Calibri Light</vt:lpstr>
      <vt:lpstr>Courier</vt:lpstr>
      <vt:lpstr>Estrangelo Edessa</vt:lpstr>
      <vt:lpstr>Gill Sans</vt:lpstr>
      <vt:lpstr>Monaco</vt:lpstr>
      <vt:lpstr>Rockwell</vt:lpstr>
      <vt:lpstr>Rockwell Condensed</vt:lpstr>
      <vt:lpstr>Symbol</vt:lpstr>
      <vt:lpstr>Wingdings</vt:lpstr>
      <vt:lpstr>Wood Type</vt:lpstr>
      <vt:lpstr>Python Session 7.2 –  Regular Expressions</vt:lpstr>
      <vt:lpstr>Regular Expressions</vt:lpstr>
      <vt:lpstr>Regular Expressions</vt:lpstr>
      <vt:lpstr>Regular Expression Quick Guide</vt:lpstr>
      <vt:lpstr>The Regular Expression Module</vt:lpstr>
      <vt:lpstr>Matching and Extracting Data</vt:lpstr>
      <vt:lpstr>Greedy Matching and Non-Greedy Matching</vt:lpstr>
      <vt:lpstr>Search and Match</vt:lpstr>
      <vt:lpstr>PowerPoint Presentation</vt:lpstr>
      <vt:lpstr>More re functions</vt:lpstr>
      <vt:lpstr>Compiling regular expressions</vt:lpstr>
      <vt:lpstr>Pattern object methods</vt:lpstr>
      <vt:lpstr>Excercise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586</cp:revision>
  <dcterms:created xsi:type="dcterms:W3CDTF">2016-01-23T13:07:09Z</dcterms:created>
  <dcterms:modified xsi:type="dcterms:W3CDTF">2016-03-11T17:27:17Z</dcterms:modified>
</cp:coreProperties>
</file>