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63883-8304-4D3E-8FF4-5B63B34C22B9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D70F2-820C-4474-B45E-A76E6CAA9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70F2-820C-4474-B45E-A76E6CAA92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5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02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1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2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18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2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8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91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3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6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8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3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06-02-2016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929"/>
            <a:ext cx="8596668" cy="5435434"/>
          </a:xfrm>
        </p:spPr>
        <p:txBody>
          <a:bodyPr/>
          <a:lstStyle/>
          <a:p>
            <a:r>
              <a:rPr lang="en-US" altLang="en-US" sz="1500" dirty="0"/>
              <a:t>last arguments can be given as keywords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def parrot(voltage, state='a stiff', action='</a:t>
            </a:r>
            <a:r>
              <a:rPr lang="en-US" altLang="en-US" sz="13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voom</a:t>
            </a: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', type='Norwegian blue</a:t>
            </a:r>
            <a:r>
              <a:rPr lang="en-US" altLang="en-US" sz="13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'):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3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#!/</a:t>
            </a:r>
            <a:r>
              <a:rPr lang="en-IN" sz="1400" dirty="0" err="1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/bin/python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# Function definition is here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def changeme( mylist ):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 "This changes a passed list into this function"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 mylist.append([1,2,3,4]);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 print "Values inside the function: ", mylist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 return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Now you can call changeme function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mylist = [10,20,30];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changeme( mylist );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print "Values outside the function: ", mylist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3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7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513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Courier New" panose="02070309020205020404" pitchFamily="49" charset="0"/>
              </a:rPr>
              <a:t>To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function or </a:t>
            </a:r>
            <a:r>
              <a:rPr lang="en-US" altLang="en-US" sz="3200" dirty="0">
                <a:latin typeface="Courier New" panose="02070309020205020404" pitchFamily="49" charset="0"/>
              </a:rPr>
              <a:t>not to function...</a:t>
            </a:r>
            <a:endParaRPr lang="en-IN" sz="3200" dirty="0"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4907"/>
            <a:ext cx="8596668" cy="4796456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Organize your code into “paragraphs” - capture a complete thought and “name it”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Don’t repeat yourself - make it work once and then reuse 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If something gets too long or complex, break up logical chunks and put those chunks in functions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Make a library of common stuff that you do over and over - perhaps share this with your friends...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01128"/>
            <a:ext cx="8596668" cy="5802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range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80501"/>
            <a:ext cx="8830223" cy="56626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range</a:t>
            </a:r>
            <a:r>
              <a:rPr lang="en-US" alt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	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</a:t>
            </a:r>
            <a:r>
              <a:rPr lang="en-US" altLang="en-US" dirty="0" smtClean="0"/>
              <a:t>) </a:t>
            </a:r>
            <a:r>
              <a:rPr lang="en-US" altLang="en-US" dirty="0"/>
              <a:t>and </a:t>
            </a:r>
            <a:r>
              <a:rPr lang="en-US" altLang="en-US" b="1" i="1" dirty="0"/>
              <a:t>stop</a:t>
            </a:r>
            <a:r>
              <a:rPr lang="en-US" altLang="en-US" dirty="0"/>
              <a:t> (</a:t>
            </a:r>
            <a:r>
              <a:rPr lang="en-US" altLang="en-US" dirty="0" smtClean="0"/>
              <a:t>exclusive)</a:t>
            </a:r>
            <a:endParaRPr lang="en-US" altLang="en-US" sz="9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It </a:t>
            </a:r>
            <a:r>
              <a:rPr lang="en-US" altLang="en-US" dirty="0"/>
              <a:t>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b="1" i="1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step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</a:t>
            </a:r>
            <a:r>
              <a:rPr lang="en-US" altLang="en-US" dirty="0" smtClean="0"/>
              <a:t>)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 by </a:t>
            </a:r>
            <a:r>
              <a:rPr lang="en-US" altLang="en-US" b="1" i="1" dirty="0" smtClean="0"/>
              <a:t>step</a:t>
            </a:r>
            <a:endParaRPr lang="en-US" altLang="en-US" sz="900" dirty="0" smtClean="0"/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range(5)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[0, 1, 2, 3, 4]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range(5, 10)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[5, 6, 7, 8, 9]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range(0, 10, 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[0, 2, 4, 6, 8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]</a:t>
            </a:r>
            <a:endParaRPr lang="en-US" altLang="en-US" sz="1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x in range(5, 0, </a:t>
            </a:r>
            <a:r>
              <a:rPr lang="en-US" altLang="en-US" b="1" dirty="0">
                <a:latin typeface="Courier New" panose="02070309020205020404" pitchFamily="49" charset="0"/>
              </a:rPr>
              <a:t>-1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print x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print "Blastoff</a:t>
            </a:r>
            <a:r>
              <a:rPr lang="en-US" altLang="en-US" dirty="0" smtClean="0">
                <a:latin typeface="Courier New" panose="02070309020205020404" pitchFamily="49" charset="0"/>
              </a:rPr>
              <a:t>!"</a:t>
            </a:r>
            <a:endParaRPr lang="en-US" altLang="en-US" sz="11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Output: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	5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	4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	3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	2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	1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	Blastoff!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0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27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873"/>
            <a:ext cx="8596668" cy="481849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b="1" dirty="0"/>
              <a:t> loop</a:t>
            </a:r>
            <a:r>
              <a:rPr lang="en-US" altLang="en-US" dirty="0"/>
              <a:t>: Executes a group of statements as long as a condition is True.</a:t>
            </a:r>
          </a:p>
          <a:p>
            <a:pPr lvl="1"/>
            <a:r>
              <a:rPr lang="en-US" altLang="en-US" dirty="0"/>
              <a:t>good for </a:t>
            </a:r>
            <a:r>
              <a:rPr lang="en-US" altLang="en-US" i="1" dirty="0"/>
              <a:t>indefinite loops </a:t>
            </a:r>
            <a:r>
              <a:rPr lang="en-US" altLang="en-US" dirty="0"/>
              <a:t>(repeat an unknown number of times)</a:t>
            </a:r>
            <a:endParaRPr lang="en-US" altLang="en-US" i="1" dirty="0"/>
          </a:p>
          <a:p>
            <a:pPr lvl="1"/>
            <a:endParaRPr lang="en-US" altLang="en-US" sz="800" dirty="0"/>
          </a:p>
          <a:p>
            <a:r>
              <a:rPr lang="en-US" altLang="en-US" dirty="0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print number,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1 2 4 8 16 32 64 128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4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28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889"/>
            <a:ext cx="8596668" cy="48074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 dirty="0">
                <a:latin typeface="Courier New" panose="02070309020205020404" pitchFamily="49" charset="0"/>
              </a:rPr>
              <a:t>for</a:t>
            </a:r>
            <a:r>
              <a:rPr lang="en-US" altLang="en-US" sz="1600" b="1" dirty="0"/>
              <a:t> loop</a:t>
            </a:r>
            <a:r>
              <a:rPr lang="en-US" altLang="en-US" sz="1600" dirty="0"/>
              <a:t>: Repeats a set of statements over a group of values</a:t>
            </a:r>
            <a:r>
              <a:rPr lang="en-US" altLang="en-US" sz="1600" dirty="0" smtClean="0"/>
              <a:t>.</a:t>
            </a:r>
            <a:endParaRPr lang="en-US" altLang="en-US" sz="600" dirty="0"/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Syntax</a:t>
            </a:r>
            <a:r>
              <a:rPr lang="en-US" altLang="en-US" sz="1400" dirty="0" smtClean="0"/>
              <a:t>:</a:t>
            </a:r>
            <a:endParaRPr lang="en-US" altLang="en-US" sz="6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for </a:t>
            </a:r>
            <a:r>
              <a:rPr lang="en-US" altLang="en-US" sz="1400" b="1" i="1" dirty="0" err="1"/>
              <a:t>variableName</a:t>
            </a:r>
            <a:r>
              <a:rPr lang="en-US" altLang="en-US" sz="1400" dirty="0">
                <a:latin typeface="Courier New" panose="02070309020205020404" pitchFamily="49" charset="0"/>
              </a:rPr>
              <a:t> in </a:t>
            </a:r>
            <a:r>
              <a:rPr lang="en-US" altLang="en-US" sz="1400" b="1" i="1" dirty="0" err="1"/>
              <a:t>groupOfValues</a:t>
            </a:r>
            <a:r>
              <a:rPr lang="en-US" altLang="en-US" sz="14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    </a:t>
            </a:r>
            <a:r>
              <a:rPr lang="en-US" altLang="en-US" sz="1400" b="1" i="1" dirty="0" smtClean="0"/>
              <a:t>statements</a:t>
            </a:r>
            <a:endParaRPr lang="en-US" altLang="en-US" sz="700" dirty="0"/>
          </a:p>
          <a:p>
            <a:pPr lvl="2">
              <a:lnSpc>
                <a:spcPct val="90000"/>
              </a:lnSpc>
            </a:pPr>
            <a:r>
              <a:rPr lang="en-US" altLang="en-US" sz="1200" dirty="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200" b="1" i="1" dirty="0" err="1"/>
              <a:t>variableName</a:t>
            </a:r>
            <a:r>
              <a:rPr lang="en-US" altLang="en-US" sz="1200" dirty="0"/>
              <a:t> gives a name to each value, so you can refer to it in the </a:t>
            </a:r>
            <a:r>
              <a:rPr lang="en-US" altLang="en-US" sz="1200" b="1" i="1" dirty="0"/>
              <a:t>statements</a:t>
            </a:r>
            <a:r>
              <a:rPr lang="en-US" altLang="en-US" sz="1200" dirty="0"/>
              <a:t>.</a:t>
            </a:r>
            <a:endParaRPr lang="en-US" altLang="en-US" sz="600" dirty="0"/>
          </a:p>
          <a:p>
            <a:pPr lvl="2">
              <a:lnSpc>
                <a:spcPct val="90000"/>
              </a:lnSpc>
            </a:pPr>
            <a:r>
              <a:rPr lang="en-US" altLang="en-US" sz="1200" b="1" i="1" dirty="0" err="1"/>
              <a:t>groupOfValues</a:t>
            </a:r>
            <a:r>
              <a:rPr lang="en-US" altLang="en-US" sz="1200" dirty="0"/>
              <a:t> can be a range of integers, specified with the </a:t>
            </a:r>
            <a:r>
              <a:rPr lang="en-US" altLang="en-US" sz="1200" dirty="0">
                <a:latin typeface="Courier New" panose="02070309020205020404" pitchFamily="49" charset="0"/>
              </a:rPr>
              <a:t>range</a:t>
            </a:r>
            <a:r>
              <a:rPr lang="en-US" altLang="en-US" sz="1200" dirty="0"/>
              <a:t> function</a:t>
            </a:r>
            <a:r>
              <a:rPr lang="en-US" altLang="en-US" sz="1200" dirty="0" smtClean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Example</a:t>
            </a:r>
            <a:r>
              <a:rPr lang="en-US" altLang="en-US" sz="1400" dirty="0" smtClean="0"/>
              <a:t>:</a:t>
            </a:r>
            <a:endParaRPr lang="en-US" altLang="en-US" sz="600" dirty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    print x, "squared is", x * </a:t>
            </a:r>
            <a:r>
              <a:rPr lang="en-US" altLang="en-US" sz="1400" dirty="0" smtClean="0">
                <a:latin typeface="Courier New" panose="02070309020205020404" pitchFamily="49" charset="0"/>
              </a:rPr>
              <a:t>x</a:t>
            </a:r>
            <a:endParaRPr lang="en-US" altLang="en-US" sz="1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	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5 squared is </a:t>
            </a:r>
            <a:r>
              <a:rPr lang="en-US" altLang="en-US" sz="1400" dirty="0" smtClean="0">
                <a:latin typeface="Courier New" panose="02070309020205020404" pitchFamily="49" charset="0"/>
              </a:rPr>
              <a:t>25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4743"/>
            <a:ext cx="8596668" cy="55566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Example 1.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600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x 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raw_input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("Please enter #:"))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if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x &lt; 0: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x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=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'Negative changed to zero'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elif x == 0: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'Zero'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elif x == 1: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'Single'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else: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'More'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Example 2.</a:t>
            </a:r>
            <a:endParaRPr lang="en-US" altLang="en-US" dirty="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if (ben &lt;= 5 and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chen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&gt;= 10 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or </a:t>
            </a:r>
            <a:r>
              <a:rPr lang="en-US" altLang="en-US" dirty="0" err="1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chen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== 500 and ben != 5):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“Ben and Chen“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Example 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if (3 &lt;= Time &lt;= 5):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	print 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“Office Hour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"</a:t>
            </a:r>
            <a:endParaRPr lang="en-US" altLang="en-US" dirty="0">
              <a:solidFill>
                <a:schemeClr val="bg2">
                  <a:lumMod val="2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>
            <a:normAutofit/>
          </a:bodyPr>
          <a:lstStyle/>
          <a:p>
            <a:r>
              <a:rPr lang="en-US" altLang="en-US" sz="2900" dirty="0">
                <a:latin typeface="Courier New" panose="02070309020205020404" pitchFamily="49" charset="0"/>
              </a:rPr>
              <a:t>Break, continue</a:t>
            </a:r>
            <a:endParaRPr lang="en-IN" sz="2900" dirty="0"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295"/>
            <a:ext cx="8596668" cy="454306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for value in [3, 1, 4, 1, 5, 9, 2]: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  print "Checking", value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  if value &gt; 8: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	print "Exiting for loop"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	break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  elif value &lt; 3: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	print "Ignoring"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	continue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chemeClr val="accent2"/>
                </a:solidFill>
                <a:latin typeface="Lucida Console" panose="020B0609040504020204" pitchFamily="49" charset="0"/>
              </a:rPr>
              <a:t>... 	  print "The square is", value**2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IN" sz="1500" dirty="0">
              <a:solidFill>
                <a:schemeClr val="bg2">
                  <a:lumMod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49996" y="2409930"/>
            <a:ext cx="402400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“break” to </a:t>
            </a:r>
            <a:r>
              <a:rPr lang="en-US" altLang="en-US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stop</a:t>
            </a:r>
          </a:p>
          <a:p>
            <a:pPr algn="just"/>
            <a:r>
              <a:rPr lang="en-US" altLang="en-US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for loop</a:t>
            </a:r>
          </a:p>
          <a:p>
            <a:pPr algn="just"/>
            <a:endParaRPr lang="en-US" altLang="en-US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/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“continue” to stop</a:t>
            </a:r>
          </a:p>
          <a:p>
            <a:pPr algn="just"/>
            <a:r>
              <a:rPr lang="en-US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processing the current item</a:t>
            </a:r>
          </a:p>
        </p:txBody>
      </p:sp>
    </p:spTree>
    <p:extLst>
      <p:ext uri="{BB962C8B-B14F-4D97-AF65-F5344CB8AC3E}">
        <p14:creationId xmlns:p14="http://schemas.microsoft.com/office/powerpoint/2010/main" val="25095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373"/>
          </a:xfrm>
        </p:spPr>
        <p:txBody>
          <a:bodyPr>
            <a:normAutofit/>
          </a:bodyPr>
          <a:lstStyle/>
          <a:p>
            <a:r>
              <a:rPr lang="en-IN" sz="2900" dirty="0">
                <a:latin typeface="Courier New" panose="02070309020205020404" pitchFamily="49" charset="0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8973"/>
            <a:ext cx="8596668" cy="4752389"/>
          </a:xfrm>
        </p:spPr>
        <p:txBody>
          <a:bodyPr>
            <a:normAutofit/>
          </a:bodyPr>
          <a:lstStyle/>
          <a:p>
            <a:pPr marL="749300"/>
            <a:r>
              <a:rPr lang="en-US" altLang="en-US" sz="1600" dirty="0">
                <a:ea typeface="Gill Sans" charset="0"/>
                <a:cs typeface="Gill Sans" charset="0"/>
              </a:rPr>
              <a:t>A </a:t>
            </a:r>
            <a:r>
              <a:rPr lang="en-US" altLang="en-US" sz="1600" dirty="0">
                <a:solidFill>
                  <a:srgbClr val="FF00FF"/>
                </a:solidFill>
                <a:ea typeface="Gill Sans" charset="0"/>
                <a:cs typeface="Gill Sans" charset="0"/>
              </a:rPr>
              <a:t>function</a:t>
            </a:r>
            <a:r>
              <a:rPr lang="en-US" altLang="en-US" sz="1600" dirty="0">
                <a:ea typeface="Gill Sans" charset="0"/>
                <a:cs typeface="Gill Sans" charset="0"/>
              </a:rPr>
              <a:t> is </a:t>
            </a:r>
            <a:r>
              <a:rPr lang="en-US" altLang="en-US" sz="1600" dirty="0">
                <a:solidFill>
                  <a:srgbClr val="FF00FF"/>
                </a:solidFill>
                <a:ea typeface="Gill Sans" charset="0"/>
                <a:cs typeface="Gill Sans" charset="0"/>
              </a:rPr>
              <a:t>some stored code</a:t>
            </a:r>
            <a:r>
              <a:rPr lang="en-US" altLang="en-US" sz="1600" dirty="0">
                <a:ea typeface="Gill Sans" charset="0"/>
                <a:cs typeface="Gill Sans" charset="0"/>
              </a:rPr>
              <a:t> that we use. A function takes some </a:t>
            </a:r>
            <a:r>
              <a:rPr lang="en-US" altLang="en-US" sz="1600" dirty="0">
                <a:solidFill>
                  <a:srgbClr val="FF7F00"/>
                </a:solidFill>
                <a:ea typeface="Gill Sans" charset="0"/>
                <a:cs typeface="Gill Sans" charset="0"/>
              </a:rPr>
              <a:t>input</a:t>
            </a:r>
            <a:r>
              <a:rPr lang="en-US" altLang="en-US" sz="1600" dirty="0">
                <a:ea typeface="Gill Sans" charset="0"/>
                <a:cs typeface="Gill Sans" charset="0"/>
              </a:rPr>
              <a:t> and produces an </a:t>
            </a:r>
            <a:r>
              <a:rPr lang="en-US" altLang="en-US" sz="1600" dirty="0">
                <a:solidFill>
                  <a:srgbClr val="00FF00"/>
                </a:solidFill>
                <a:ea typeface="Gill Sans" charset="0"/>
                <a:cs typeface="Gill Sans" charset="0"/>
              </a:rPr>
              <a:t>output</a:t>
            </a:r>
            <a:r>
              <a:rPr lang="en-US" altLang="en-US" sz="1600" dirty="0" smtClean="0">
                <a:ea typeface="Gill Sans" charset="0"/>
                <a:cs typeface="Gill Sans" charset="0"/>
              </a:rPr>
              <a:t>.</a:t>
            </a:r>
          </a:p>
          <a:p>
            <a:pPr marL="406400" indent="0">
              <a:buNone/>
            </a:pPr>
            <a:endParaRPr lang="en-US" altLang="en-US" sz="1600" dirty="0"/>
          </a:p>
          <a:p>
            <a:pPr marL="749300"/>
            <a:r>
              <a:rPr lang="en-US" altLang="en-US" sz="1600" dirty="0" smtClean="0"/>
              <a:t>There </a:t>
            </a:r>
            <a:r>
              <a:rPr lang="en-US" altLang="en-US" sz="1600" dirty="0"/>
              <a:t>are two kinds of </a:t>
            </a:r>
            <a:r>
              <a:rPr lang="en-US" altLang="en-US" sz="1600" dirty="0">
                <a:solidFill>
                  <a:srgbClr val="00FF00"/>
                </a:solidFill>
              </a:rPr>
              <a:t>functions</a:t>
            </a:r>
            <a:r>
              <a:rPr lang="en-US" altLang="en-US" sz="1600" dirty="0"/>
              <a:t> in Python.</a:t>
            </a:r>
          </a:p>
          <a:p>
            <a:pPr marL="1041400" lvl="1"/>
            <a:r>
              <a:rPr lang="en-US" altLang="en-US" dirty="0">
                <a:solidFill>
                  <a:srgbClr val="FF00FF"/>
                </a:solidFill>
              </a:rPr>
              <a:t>Built-in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FF00"/>
                </a:solidFill>
              </a:rPr>
              <a:t>functions</a:t>
            </a:r>
            <a:r>
              <a:rPr lang="en-US" altLang="en-US" dirty="0"/>
              <a:t> that are provided as part of Python - </a:t>
            </a:r>
            <a:r>
              <a:rPr lang="en-US" altLang="en-US" dirty="0" err="1"/>
              <a:t>raw_input</a:t>
            </a:r>
            <a:r>
              <a:rPr lang="en-US" altLang="en-US" dirty="0"/>
              <a:t>(), type(), float(), </a:t>
            </a:r>
            <a:r>
              <a:rPr lang="en-US" altLang="en-US" dirty="0" err="1"/>
              <a:t>int</a:t>
            </a:r>
            <a:r>
              <a:rPr lang="en-US" altLang="en-US" dirty="0"/>
              <a:t>() ...</a:t>
            </a:r>
          </a:p>
          <a:p>
            <a:pPr marL="1041400" lvl="1"/>
            <a:r>
              <a:rPr lang="en-US" altLang="en-US" dirty="0">
                <a:solidFill>
                  <a:srgbClr val="00FF00"/>
                </a:solidFill>
              </a:rPr>
              <a:t>Functions</a:t>
            </a:r>
            <a:r>
              <a:rPr lang="en-US" altLang="en-US" dirty="0"/>
              <a:t> that we </a:t>
            </a:r>
            <a:r>
              <a:rPr lang="en-US" altLang="en-US" dirty="0">
                <a:solidFill>
                  <a:srgbClr val="FF00FF"/>
                </a:solidFill>
              </a:rPr>
              <a:t>define ourselves</a:t>
            </a:r>
            <a:r>
              <a:rPr lang="en-US" altLang="en-US" dirty="0"/>
              <a:t> and then use</a:t>
            </a:r>
          </a:p>
          <a:p>
            <a:pPr marL="749300"/>
            <a:r>
              <a:rPr lang="en-US" altLang="en-US" sz="1600" dirty="0"/>
              <a:t>We treat the of the built-in </a:t>
            </a:r>
            <a:r>
              <a:rPr lang="en-US" altLang="en-US" sz="1600" dirty="0">
                <a:solidFill>
                  <a:srgbClr val="00FF00"/>
                </a:solidFill>
              </a:rPr>
              <a:t>function</a:t>
            </a:r>
            <a:r>
              <a:rPr lang="en-US" altLang="en-US" sz="1600" dirty="0"/>
              <a:t> names as "new" </a:t>
            </a:r>
            <a:r>
              <a:rPr lang="en-US" altLang="en-US" sz="1600" dirty="0">
                <a:solidFill>
                  <a:srgbClr val="FFFF00"/>
                </a:solidFill>
              </a:rPr>
              <a:t>reserved words</a:t>
            </a:r>
            <a:r>
              <a:rPr lang="en-US" altLang="en-US" sz="1600" dirty="0"/>
              <a:t> (i.e. we avoid them as variable names)</a:t>
            </a:r>
          </a:p>
          <a:p>
            <a:pPr marL="749300"/>
            <a:r>
              <a:rPr lang="en-US" altLang="en-US" sz="1600" dirty="0"/>
              <a:t>We define a </a:t>
            </a:r>
            <a:r>
              <a:rPr lang="en-US" altLang="en-US" sz="1600" dirty="0">
                <a:solidFill>
                  <a:srgbClr val="FF00FF"/>
                </a:solidFill>
              </a:rPr>
              <a:t>function</a:t>
            </a:r>
            <a:r>
              <a:rPr lang="en-US" altLang="en-US" sz="1600" dirty="0"/>
              <a:t> using the </a:t>
            </a:r>
            <a:r>
              <a:rPr lang="en-US" altLang="en-US" sz="1600" dirty="0">
                <a:solidFill>
                  <a:srgbClr val="FFFF00"/>
                </a:solidFill>
              </a:rPr>
              <a:t>def</a:t>
            </a:r>
            <a:r>
              <a:rPr lang="en-US" altLang="en-US" sz="1600" dirty="0"/>
              <a:t> reserved word</a:t>
            </a:r>
          </a:p>
          <a:p>
            <a:pPr marL="749300"/>
            <a:r>
              <a:rPr lang="en-US" altLang="en-US" sz="1600" dirty="0"/>
              <a:t>We call/invoke the </a:t>
            </a:r>
            <a:r>
              <a:rPr lang="en-US" altLang="en-US" sz="1600" dirty="0">
                <a:solidFill>
                  <a:srgbClr val="FF00FF"/>
                </a:solidFill>
              </a:rPr>
              <a:t>function</a:t>
            </a:r>
            <a:r>
              <a:rPr lang="en-US" altLang="en-US" sz="1600" dirty="0"/>
              <a:t> by using the function name, parenthesis and </a:t>
            </a:r>
            <a:r>
              <a:rPr lang="en-US" altLang="en-US" sz="1600" dirty="0">
                <a:solidFill>
                  <a:srgbClr val="FF7F00"/>
                </a:solidFill>
              </a:rPr>
              <a:t>arguments</a:t>
            </a:r>
            <a:r>
              <a:rPr lang="en-US" altLang="en-US" sz="1600" dirty="0"/>
              <a:t> in an expression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516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340"/>
          </a:xfrm>
        </p:spPr>
        <p:txBody>
          <a:bodyPr>
            <a:normAutofit/>
          </a:bodyPr>
          <a:lstStyle/>
          <a:p>
            <a:r>
              <a:rPr lang="en-IN" sz="2900" dirty="0">
                <a:latin typeface="Courier New" panose="02070309020205020404" pitchFamily="49" charset="0"/>
              </a:rPr>
              <a:t>Built 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941"/>
            <a:ext cx="8596668" cy="4774422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ea typeface="Gill Sans" charset="0"/>
                <a:cs typeface="Gill Sans" charset="0"/>
              </a:rPr>
              <a:t>type</a:t>
            </a:r>
            <a:r>
              <a:rPr lang="en-US" altLang="en-US" sz="1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()</a:t>
            </a:r>
            <a:endParaRPr lang="en-US" altLang="en-US" sz="1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float() </a:t>
            </a:r>
          </a:p>
          <a:p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numerate()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9205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Courier New" panose="02070309020205020404" pitchFamily="49" charset="0"/>
              </a:rPr>
              <a:t>Building our Own Functions</a:t>
            </a:r>
            <a:endParaRPr lang="en-IN" sz="3200" dirty="0"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1" y="1565678"/>
            <a:ext cx="8596668" cy="4989358"/>
          </a:xfrm>
        </p:spPr>
        <p:txBody>
          <a:bodyPr>
            <a:normAutofit lnSpcReduction="10000"/>
          </a:bodyPr>
          <a:lstStyle/>
          <a:p>
            <a:pPr marL="749300"/>
            <a:r>
              <a:rPr lang="en-US" altLang="en-US" sz="1500" dirty="0"/>
              <a:t>We create a new </a:t>
            </a:r>
            <a:r>
              <a:rPr lang="en-US" altLang="en-US" sz="1500" dirty="0">
                <a:solidFill>
                  <a:srgbClr val="FF00FF"/>
                </a:solidFill>
              </a:rPr>
              <a:t>function</a:t>
            </a:r>
            <a:r>
              <a:rPr lang="en-US" altLang="en-US" sz="1500" dirty="0"/>
              <a:t> using the </a:t>
            </a:r>
            <a:r>
              <a:rPr lang="en-US" altLang="en-US" sz="1500" dirty="0">
                <a:solidFill>
                  <a:srgbClr val="FFFF00"/>
                </a:solidFill>
              </a:rPr>
              <a:t>def</a:t>
            </a:r>
            <a:r>
              <a:rPr lang="en-US" altLang="en-US" sz="1500" dirty="0"/>
              <a:t> keyword followed by optional parameters in parenthesis.</a:t>
            </a:r>
          </a:p>
          <a:p>
            <a:pPr marL="749300"/>
            <a:r>
              <a:rPr lang="en-US" altLang="en-US" sz="1500" dirty="0"/>
              <a:t>We indent the body of the function</a:t>
            </a:r>
          </a:p>
          <a:p>
            <a:pPr marL="749300"/>
            <a:r>
              <a:rPr lang="en-US" altLang="en-US" sz="1500" dirty="0"/>
              <a:t>This </a:t>
            </a:r>
            <a:r>
              <a:rPr lang="en-US" altLang="en-US" sz="1500" dirty="0">
                <a:solidFill>
                  <a:srgbClr val="FFFF00"/>
                </a:solidFill>
              </a:rPr>
              <a:t>defines</a:t>
            </a:r>
            <a:r>
              <a:rPr lang="en-US" altLang="en-US" sz="1500" dirty="0"/>
              <a:t> the function but </a:t>
            </a:r>
            <a:r>
              <a:rPr lang="en-US" altLang="en-US" sz="1500" i="1" dirty="0">
                <a:solidFill>
                  <a:srgbClr val="FF7F00"/>
                </a:solidFill>
              </a:rPr>
              <a:t>does not</a:t>
            </a:r>
            <a:r>
              <a:rPr lang="en-US" altLang="en-US" sz="1500" dirty="0"/>
              <a:t> execute the body of the </a:t>
            </a:r>
            <a:r>
              <a:rPr lang="en-US" altLang="en-US" sz="1500" dirty="0" smtClean="0"/>
              <a:t>function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en-US" sz="1300" dirty="0" smtClean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fib(n):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"""Print a Fibonacci series up to n."""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a, b = 0, 1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while b &lt; 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  print b,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   a, b = b, a + b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3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&gt;&gt;&gt; </a:t>
            </a:r>
            <a:r>
              <a:rPr lang="en-US" altLang="en-US" sz="13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fib(2000)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5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First line is docstring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first look for variables in local, then global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500" dirty="0"/>
              <a:t>need global to assign global variables</a:t>
            </a:r>
          </a:p>
          <a:p>
            <a:pPr marL="406400" indent="0">
              <a:buNone/>
            </a:pPr>
            <a:endParaRPr lang="en-US" alt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277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494</Words>
  <Application>Microsoft Office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Gill Sans</vt:lpstr>
      <vt:lpstr>Lucida Console</vt:lpstr>
      <vt:lpstr>Trebuchet MS</vt:lpstr>
      <vt:lpstr>Wingdings</vt:lpstr>
      <vt:lpstr>Wingdings 3</vt:lpstr>
      <vt:lpstr>Facet</vt:lpstr>
      <vt:lpstr>Python</vt:lpstr>
      <vt:lpstr>range</vt:lpstr>
      <vt:lpstr>while</vt:lpstr>
      <vt:lpstr>The for loop</vt:lpstr>
      <vt:lpstr>PowerPoint Presentation</vt:lpstr>
      <vt:lpstr>Break, continue</vt:lpstr>
      <vt:lpstr>Functions</vt:lpstr>
      <vt:lpstr>Built in function</vt:lpstr>
      <vt:lpstr>Building our Own Functions</vt:lpstr>
      <vt:lpstr>PowerPoint Presentation</vt:lpstr>
      <vt:lpstr>To function or not to function...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171</cp:revision>
  <dcterms:created xsi:type="dcterms:W3CDTF">2016-01-23T13:07:09Z</dcterms:created>
  <dcterms:modified xsi:type="dcterms:W3CDTF">2016-02-06T14:09:54Z</dcterms:modified>
</cp:coreProperties>
</file>