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1"/>
  </p:sldMasterIdLst>
  <p:notesMasterIdLst>
    <p:notesMasterId r:id="rId22"/>
  </p:notesMasterIdLst>
  <p:sldIdLst>
    <p:sldId id="256" r:id="rId2"/>
    <p:sldId id="304" r:id="rId3"/>
    <p:sldId id="305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0" r:id="rId13"/>
    <p:sldId id="301" r:id="rId14"/>
    <p:sldId id="302" r:id="rId15"/>
    <p:sldId id="276" r:id="rId16"/>
    <p:sldId id="297" r:id="rId17"/>
    <p:sldId id="298" r:id="rId18"/>
    <p:sldId id="299" r:id="rId19"/>
    <p:sldId id="308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D67E6-E0D6-4881-93C1-3FEA078914FC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340DD-6B7E-440D-B193-912CBEB44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8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40DD-6B7E-440D-B193-912CBEB444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83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40DD-6B7E-440D-B193-912CBEB444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7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40DD-6B7E-440D-B193-912CBEB4443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6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340DD-6B7E-440D-B193-912CBEB4443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3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40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26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6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26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5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94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57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0D0E37-233A-43D1-B01D-256CAE3C454B}" type="datetimeFigureOut">
              <a:rPr lang="en-IN" smtClean="0"/>
              <a:t>28-02-2016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18E0D9-123E-4C86-9A97-657B0FD8A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3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docs.python.org/ref/customiz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reference/compound_stmts.html#function" TargetMode="External"/><Relationship Id="rId2" Type="http://schemas.openxmlformats.org/officeDocument/2006/relationships/hyperlink" Target="https://docs.python.org/2/glossary.html#term-decor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Session 4 – </a:t>
            </a:r>
            <a:r>
              <a:rPr lang="en-IN" dirty="0" err="1" smtClean="0"/>
              <a:t>ClAsses</a:t>
            </a:r>
            <a:r>
              <a:rPr lang="en-IN" smtClean="0"/>
              <a:t> continued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1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347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Public and Private Data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Currently everything in atom/molecule is public, thus we could do something </a:t>
            </a:r>
            <a:r>
              <a:rPr lang="en-US" altLang="en-US" dirty="0">
                <a:solidFill>
                  <a:schemeClr val="hlink"/>
                </a:solidFill>
              </a:rPr>
              <a:t>really stupid</a:t>
            </a:r>
            <a:r>
              <a:rPr lang="en-US" altLang="en-US" dirty="0"/>
              <a:t> like</a:t>
            </a:r>
          </a:p>
          <a:p>
            <a:pPr lvl="2"/>
            <a:r>
              <a:rPr lang="en-US" altLang="en-US" dirty="0"/>
              <a:t>&gt;&gt;&gt; at = atom(6,0.,0.,0.)</a:t>
            </a:r>
          </a:p>
          <a:p>
            <a:pPr lvl="2"/>
            <a:r>
              <a:rPr lang="en-US" altLang="en-US" dirty="0"/>
              <a:t>&gt;&gt;&gt; </a:t>
            </a:r>
            <a:r>
              <a:rPr lang="en-US" altLang="en-US" dirty="0" err="1"/>
              <a:t>at.position</a:t>
            </a:r>
            <a:r>
              <a:rPr lang="en-US" altLang="en-US" dirty="0"/>
              <a:t> = 'Grape Jelly'</a:t>
            </a:r>
          </a:p>
          <a:p>
            <a:pPr>
              <a:buFontTx/>
              <a:buNone/>
            </a:pPr>
            <a:r>
              <a:rPr lang="en-US" altLang="en-US" dirty="0"/>
              <a:t>	that would break any function that used </a:t>
            </a:r>
            <a:r>
              <a:rPr lang="en-US" altLang="en-US" dirty="0" err="1" smtClean="0"/>
              <a:t>at.position</a:t>
            </a:r>
            <a:endParaRPr lang="en-US" altLang="en-US" dirty="0" smtClean="0"/>
          </a:p>
          <a:p>
            <a:pPr>
              <a:buNone/>
            </a:pPr>
            <a:r>
              <a:rPr lang="en-US" altLang="en-US" dirty="0"/>
              <a:t>Encapsulation is particularly important when other people use your </a:t>
            </a:r>
            <a:r>
              <a:rPr lang="en-US" altLang="en-US" dirty="0" smtClean="0"/>
              <a:t>class</a:t>
            </a:r>
          </a:p>
          <a:p>
            <a:pPr>
              <a:buNone/>
            </a:pPr>
            <a:endParaRPr lang="en-US" altLang="en-US" dirty="0"/>
          </a:p>
          <a:p>
            <a:r>
              <a:rPr lang="en-US" altLang="en-US" dirty="0"/>
              <a:t>In Python anything with two leading underscores is private</a:t>
            </a:r>
          </a:p>
          <a:p>
            <a:pPr lvl="2"/>
            <a:r>
              <a:rPr lang="en-US" altLang="en-US" dirty="0"/>
              <a:t>__a, </a:t>
            </a:r>
            <a:r>
              <a:rPr lang="en-US" altLang="en-US" dirty="0" smtClean="0"/>
              <a:t> __</a:t>
            </a:r>
            <a:r>
              <a:rPr lang="en-US" altLang="en-US" dirty="0" err="1"/>
              <a:t>my_variable</a:t>
            </a:r>
            <a:endParaRPr lang="en-US" altLang="en-US" dirty="0"/>
          </a:p>
          <a:p>
            <a:r>
              <a:rPr lang="en-US" altLang="en-US" dirty="0"/>
              <a:t>Anything with one leading underscore is semi-private, and you should feel guilty accessing this data directly.</a:t>
            </a:r>
          </a:p>
          <a:p>
            <a:pPr lvl="2"/>
            <a:r>
              <a:rPr lang="en-US" altLang="en-US" dirty="0"/>
              <a:t>_b</a:t>
            </a:r>
          </a:p>
          <a:p>
            <a:pPr lvl="1"/>
            <a:r>
              <a:rPr lang="en-US" altLang="en-US" dirty="0"/>
              <a:t>Sometimes useful as an intermediate step to making data </a:t>
            </a:r>
            <a:r>
              <a:rPr lang="en-US" altLang="en-US" dirty="0" smtClean="0"/>
              <a:t>private</a:t>
            </a:r>
          </a:p>
          <a:p>
            <a:r>
              <a:rPr lang="en-US" altLang="en-US" dirty="0"/>
              <a:t>Note: There is no ‘protected’ status in Python; so, subclasses would be unable to access these private data either.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1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347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Why Encapsulate?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/>
          </a:bodyPr>
          <a:lstStyle/>
          <a:p>
            <a:r>
              <a:rPr lang="en-US" altLang="en-US" dirty="0"/>
              <a:t>By defining a specific interface you can keep other modules from doing anything incorrect to your data</a:t>
            </a:r>
          </a:p>
          <a:p>
            <a:r>
              <a:rPr lang="en-US" altLang="en-US" dirty="0"/>
              <a:t>By limiting the functions you are going to support, you leave yourself free to change the internal data without messing up your users</a:t>
            </a:r>
          </a:p>
          <a:p>
            <a:pPr lvl="1"/>
            <a:r>
              <a:rPr lang="en-US" altLang="en-US" dirty="0"/>
              <a:t>Write to the Interface, not the </a:t>
            </a:r>
            <a:r>
              <a:rPr lang="en-US" altLang="en-US" dirty="0" err="1"/>
              <a:t>the</a:t>
            </a:r>
            <a:r>
              <a:rPr lang="en-US" altLang="en-US" dirty="0"/>
              <a:t> Implementation</a:t>
            </a:r>
          </a:p>
          <a:p>
            <a:pPr lvl="1"/>
            <a:r>
              <a:rPr lang="en-US" altLang="en-US" dirty="0"/>
              <a:t>Makes code more modular, since you can change large parts of your classes without affecting other parts of the program, so long as they only use your public </a:t>
            </a:r>
            <a:r>
              <a:rPr lang="en-US" altLang="en-US" dirty="0" smtClean="0"/>
              <a:t>functions</a:t>
            </a:r>
            <a:endParaRPr lang="en-US" altLang="en-US" dirty="0"/>
          </a:p>
          <a:p>
            <a:pPr marL="0" indent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5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347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Built-In Members of Classes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Classes contain many methods and attributes that are included by Python even if you don’t define them explicitly.</a:t>
            </a:r>
          </a:p>
          <a:p>
            <a:pPr lvl="1"/>
            <a:r>
              <a:rPr lang="en-US" altLang="en-US" dirty="0"/>
              <a:t>Most of these methods define automatic functionality triggered by special operators or usage of that class.</a:t>
            </a:r>
          </a:p>
          <a:p>
            <a:pPr lvl="1"/>
            <a:r>
              <a:rPr lang="en-US" altLang="en-US" dirty="0"/>
              <a:t>The built-in attributes define information that must be stored for all classes.</a:t>
            </a:r>
          </a:p>
          <a:p>
            <a:r>
              <a:rPr lang="en-US" altLang="en-US" dirty="0"/>
              <a:t>All built-in members have double underscores around their names:  </a:t>
            </a:r>
            <a:r>
              <a:rPr lang="en-US" altLang="en-US" dirty="0">
                <a:latin typeface="Courier New" panose="02070309020205020404" pitchFamily="49" charset="0"/>
              </a:rPr>
              <a:t>__init__  __doc</a:t>
            </a:r>
            <a:r>
              <a:rPr lang="en-US" altLang="en-US" dirty="0" smtClean="0">
                <a:latin typeface="Courier New" panose="02070309020205020404" pitchFamily="49" charset="0"/>
              </a:rPr>
              <a:t>__</a:t>
            </a:r>
          </a:p>
          <a:p>
            <a:r>
              <a:rPr lang="en-US" altLang="en-US" sz="2200" dirty="0"/>
              <a:t>For example, the method </a:t>
            </a:r>
            <a:r>
              <a:rPr lang="en-US" altLang="en-US" sz="2200" dirty="0">
                <a:latin typeface="Courier New" panose="02070309020205020404" pitchFamily="49" charset="0"/>
              </a:rPr>
              <a:t>__</a:t>
            </a:r>
            <a:r>
              <a:rPr lang="en-US" altLang="en-US" sz="2200" dirty="0" err="1">
                <a:latin typeface="Courier New" panose="02070309020205020404" pitchFamily="49" charset="0"/>
              </a:rPr>
              <a:t>repr</a:t>
            </a:r>
            <a:r>
              <a:rPr lang="en-US" altLang="en-US" sz="2200" dirty="0">
                <a:latin typeface="Courier New" panose="02070309020205020404" pitchFamily="49" charset="0"/>
              </a:rPr>
              <a:t>__</a:t>
            </a:r>
            <a:r>
              <a:rPr lang="en-US" altLang="en-US" sz="2200" dirty="0"/>
              <a:t> exists for all classes, and you can always redefine it</a:t>
            </a:r>
          </a:p>
          <a:p>
            <a:r>
              <a:rPr lang="en-US" altLang="en-US" sz="2200" dirty="0"/>
              <a:t>The definition of this method specifies how to turn an instance of the class into a string</a:t>
            </a:r>
          </a:p>
          <a:p>
            <a:pPr lvl="1"/>
            <a:r>
              <a:rPr lang="en-US" altLang="en-US" sz="1900" b="1" dirty="0">
                <a:latin typeface="Courier New" panose="02070309020205020404" pitchFamily="49" charset="0"/>
              </a:rPr>
              <a:t>print f</a:t>
            </a:r>
            <a:r>
              <a:rPr lang="en-US" altLang="en-US" sz="1900" dirty="0"/>
              <a:t>  sometimes calls  </a:t>
            </a:r>
            <a:r>
              <a:rPr lang="en-US" altLang="en-US" sz="1900" b="1" dirty="0">
                <a:latin typeface="Courier New" panose="02070309020205020404" pitchFamily="49" charset="0"/>
              </a:rPr>
              <a:t>f.__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repr</a:t>
            </a:r>
            <a:r>
              <a:rPr lang="en-US" altLang="en-US" sz="1900" b="1" dirty="0">
                <a:latin typeface="Courier New" panose="02070309020205020404" pitchFamily="49" charset="0"/>
              </a:rPr>
              <a:t>__()</a:t>
            </a:r>
            <a:r>
              <a:rPr lang="en-US" altLang="en-US" sz="1900" dirty="0"/>
              <a:t> to produce a string for object f  </a:t>
            </a:r>
          </a:p>
          <a:p>
            <a:pPr lvl="1"/>
            <a:endParaRPr lang="en-US" altLang="en-US" sz="1900" dirty="0"/>
          </a:p>
          <a:p>
            <a:pPr lvl="1"/>
            <a:r>
              <a:rPr lang="en-US" altLang="en-US" sz="1900" dirty="0"/>
              <a:t>If you type  </a:t>
            </a:r>
            <a:r>
              <a:rPr lang="en-US" altLang="en-US" sz="1900" b="1" dirty="0">
                <a:latin typeface="Courier New" panose="02070309020205020404" pitchFamily="49" charset="0"/>
              </a:rPr>
              <a:t>f</a:t>
            </a:r>
            <a:r>
              <a:rPr lang="en-US" altLang="en-US" sz="1900" dirty="0"/>
              <a:t>  at the prompt and hit ENTER, then you are also calling  </a:t>
            </a:r>
            <a:r>
              <a:rPr lang="en-US" altLang="en-US" sz="1900" b="1" dirty="0">
                <a:latin typeface="Courier New" panose="02070309020205020404" pitchFamily="49" charset="0"/>
              </a:rPr>
              <a:t>__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repr</a:t>
            </a:r>
            <a:r>
              <a:rPr lang="en-US" altLang="en-US" sz="1900" b="1" dirty="0">
                <a:latin typeface="Courier New" panose="02070309020205020404" pitchFamily="49" charset="0"/>
              </a:rPr>
              <a:t>__</a:t>
            </a:r>
            <a:r>
              <a:rPr lang="en-US" altLang="en-US" sz="1900" dirty="0"/>
              <a:t>  to determine what to display to the user as output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72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347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Special Methods – Example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dirty="0">
                <a:latin typeface="Courier New" panose="02070309020205020404" pitchFamily="49" charset="0"/>
              </a:rPr>
              <a:t> student: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...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repr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dirty="0">
                <a:latin typeface="Courier New" panose="02070309020205020404" pitchFamily="49" charset="0"/>
              </a:rPr>
              <a:t>(self):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“I’m named ”</a:t>
            </a:r>
            <a:r>
              <a:rPr lang="en-US" altLang="en-US" dirty="0">
                <a:latin typeface="Courier New" panose="02070309020205020404" pitchFamily="49" charset="0"/>
              </a:rPr>
              <a:t> + </a:t>
            </a:r>
            <a:r>
              <a:rPr lang="en-US" altLang="en-US" dirty="0" err="1">
                <a:latin typeface="Courier New" panose="02070309020205020404" pitchFamily="49" charset="0"/>
              </a:rPr>
              <a:t>self.full_name</a:t>
            </a:r>
            <a:r>
              <a:rPr lang="en-US" altLang="en-US" dirty="0">
                <a:latin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...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f = student(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“Bob Smith”</a:t>
            </a:r>
            <a:r>
              <a:rPr lang="en-US" altLang="en-US" dirty="0">
                <a:latin typeface="Courier New" panose="02070309020205020404" pitchFamily="49" charset="0"/>
              </a:rPr>
              <a:t>, 23)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dirty="0">
                <a:latin typeface="Courier New" panose="02070309020205020404" pitchFamily="49" charset="0"/>
              </a:rPr>
              <a:t> f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I’m named Bob Smith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</a:rPr>
              <a:t> f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“I’m named Bob Smith”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37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347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Special </a:t>
            </a:r>
            <a:r>
              <a:rPr lang="en-US" altLang="en-US" sz="4800" dirty="0" smtClean="0"/>
              <a:t>Methods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You can redefine these as well: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__init__</a:t>
            </a:r>
            <a:r>
              <a:rPr lang="en-US" altLang="en-US" sz="2800" dirty="0">
                <a:latin typeface="Courier New" panose="02070309020205020404" pitchFamily="49" charset="0"/>
              </a:rPr>
              <a:t> :</a:t>
            </a:r>
            <a:r>
              <a:rPr lang="en-US" altLang="en-US" sz="2800" dirty="0"/>
              <a:t> The constructor for the class</a:t>
            </a:r>
          </a:p>
          <a:p>
            <a:pPr lvl="1">
              <a:buFontTx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__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eq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__</a:t>
            </a:r>
            <a:r>
              <a:rPr lang="en-US" altLang="en-US" sz="2800" dirty="0" smtClean="0">
                <a:latin typeface="Courier New" panose="02070309020205020404" pitchFamily="49" charset="0"/>
              </a:rPr>
              <a:t>  </a:t>
            </a:r>
            <a:r>
              <a:rPr lang="en-US" altLang="en-US" sz="2800" dirty="0">
                <a:latin typeface="Courier New" panose="02070309020205020404" pitchFamily="49" charset="0"/>
              </a:rPr>
              <a:t>:</a:t>
            </a:r>
            <a:r>
              <a:rPr lang="en-US" altLang="en-US" sz="2800" dirty="0"/>
              <a:t> Define how </a:t>
            </a:r>
            <a:r>
              <a:rPr lang="en-US" altLang="en-US" sz="2800" b="1" dirty="0">
                <a:latin typeface="Courier New" panose="02070309020205020404" pitchFamily="49" charset="0"/>
              </a:rPr>
              <a:t>==</a:t>
            </a:r>
            <a:r>
              <a:rPr lang="en-US" altLang="en-US" sz="2800" dirty="0"/>
              <a:t> works for class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__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len</a:t>
            </a:r>
            <a:r>
              <a:rPr lang="en-US" altLang="en-US" sz="2800" b="1" dirty="0">
                <a:latin typeface="Courier New" panose="02070309020205020404" pitchFamily="49" charset="0"/>
              </a:rPr>
              <a:t>__</a:t>
            </a:r>
            <a:r>
              <a:rPr lang="en-US" altLang="en-US" sz="2800" dirty="0">
                <a:latin typeface="Courier New" panose="02070309020205020404" pitchFamily="49" charset="0"/>
              </a:rPr>
              <a:t>  :</a:t>
            </a:r>
            <a:r>
              <a:rPr lang="en-US" altLang="en-US" sz="2800" dirty="0"/>
              <a:t> Define how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len</a:t>
            </a:r>
            <a:r>
              <a:rPr lang="en-US" altLang="en-US" sz="2800" b="1" dirty="0">
                <a:latin typeface="Courier New" panose="02070309020205020404" pitchFamily="49" charset="0"/>
              </a:rPr>
              <a:t>(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obj</a:t>
            </a:r>
            <a:r>
              <a:rPr lang="en-US" altLang="en-US" sz="2800" dirty="0"/>
              <a:t> </a:t>
            </a:r>
            <a:r>
              <a:rPr lang="en-US" altLang="en-US" sz="2800" b="1" dirty="0">
                <a:latin typeface="Courier New" panose="02070309020205020404" pitchFamily="49" charset="0"/>
              </a:rPr>
              <a:t>)</a:t>
            </a:r>
            <a:r>
              <a:rPr lang="en-US" altLang="en-US" sz="2800" dirty="0"/>
              <a:t> works</a:t>
            </a:r>
          </a:p>
          <a:p>
            <a:pPr lvl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__copy__</a:t>
            </a:r>
            <a:r>
              <a:rPr lang="en-US" altLang="en-US" sz="2800" dirty="0">
                <a:latin typeface="Courier New" panose="02070309020205020404" pitchFamily="49" charset="0"/>
              </a:rPr>
              <a:t> :</a:t>
            </a:r>
            <a:r>
              <a:rPr lang="en-US" altLang="en-US" sz="2800" dirty="0"/>
              <a:t> Define how to copy a class</a:t>
            </a:r>
          </a:p>
          <a:p>
            <a:pPr lvl="1">
              <a:buFontTx/>
              <a:buNone/>
            </a:pPr>
            <a:endParaRPr lang="en-US" altLang="en-US" sz="2800" dirty="0"/>
          </a:p>
          <a:p>
            <a:r>
              <a:rPr lang="en-US" altLang="en-US" sz="2800" dirty="0"/>
              <a:t>Other built-in methods allow you to give a class the ability to use [ ] notation like an array or ( ) notation like a function call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6065"/>
            <a:ext cx="10058400" cy="50688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Operator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9653"/>
            <a:ext cx="8596668" cy="4917643"/>
          </a:xfrm>
        </p:spPr>
        <p:txBody>
          <a:bodyPr/>
          <a:lstStyle/>
          <a:p>
            <a:r>
              <a:rPr lang="en-US" altLang="en-US" b="1" dirty="0"/>
              <a:t>operator overloading</a:t>
            </a:r>
            <a:r>
              <a:rPr lang="en-US" altLang="en-US" dirty="0"/>
              <a:t>: You can define functions so that Python's built-in operators can be used with your class.</a:t>
            </a:r>
          </a:p>
          <a:p>
            <a:pPr lvl="2"/>
            <a:r>
              <a:rPr lang="en-US" altLang="en-US" dirty="0"/>
              <a:t>See also: </a:t>
            </a:r>
            <a:r>
              <a:rPr lang="en-US" altLang="en-US" dirty="0">
                <a:hlinkClick r:id="rId2"/>
              </a:rPr>
              <a:t>http://docs.python.org/ref/customization.html</a:t>
            </a:r>
            <a:endParaRPr lang="en-US" altLang="en-US" dirty="0"/>
          </a:p>
          <a:p>
            <a:pPr lvl="2"/>
            <a:endParaRPr lang="en-US" altLang="en-US" sz="8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91" y="2291154"/>
            <a:ext cx="4191000" cy="1702816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691" y="2678691"/>
            <a:ext cx="4094557" cy="690880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48" y="2491413"/>
            <a:ext cx="4191000" cy="23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688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Classes that look like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79653"/>
            <a:ext cx="11022579" cy="4917643"/>
          </a:xfrm>
        </p:spPr>
        <p:txBody>
          <a:bodyPr/>
          <a:lstStyle/>
          <a:p>
            <a:r>
              <a:rPr lang="en-US" altLang="en-US" dirty="0"/>
              <a:t>Overload __</a:t>
            </a:r>
            <a:r>
              <a:rPr lang="en-US" altLang="en-US" dirty="0" err="1"/>
              <a:t>getitem</a:t>
            </a:r>
            <a:r>
              <a:rPr lang="en-US" altLang="en-US" dirty="0"/>
              <a:t>__(</a:t>
            </a:r>
            <a:r>
              <a:rPr lang="en-US" altLang="en-US" dirty="0" err="1"/>
              <a:t>self,index</a:t>
            </a:r>
            <a:r>
              <a:rPr lang="en-US" altLang="en-US" dirty="0"/>
              <a:t>) to make a class act like an array</a:t>
            </a:r>
          </a:p>
          <a:p>
            <a:pPr lvl="2"/>
            <a:r>
              <a:rPr lang="en-US" altLang="en-US" dirty="0"/>
              <a:t>class molecule:</a:t>
            </a:r>
          </a:p>
          <a:p>
            <a:pPr lvl="2"/>
            <a:r>
              <a:rPr lang="en-US" altLang="en-US" dirty="0"/>
              <a:t>	def __</a:t>
            </a:r>
            <a:r>
              <a:rPr lang="en-US" altLang="en-US" dirty="0" err="1"/>
              <a:t>getitem</a:t>
            </a:r>
            <a:r>
              <a:rPr lang="en-US" altLang="en-US" dirty="0"/>
              <a:t>__(</a:t>
            </a:r>
            <a:r>
              <a:rPr lang="en-US" altLang="en-US" dirty="0" err="1"/>
              <a:t>self,index</a:t>
            </a:r>
            <a:r>
              <a:rPr lang="en-US" altLang="en-US" dirty="0"/>
              <a:t>):</a:t>
            </a:r>
          </a:p>
          <a:p>
            <a:pPr lvl="2"/>
            <a:r>
              <a:rPr lang="en-US" altLang="en-US" dirty="0"/>
              <a:t>		return </a:t>
            </a:r>
            <a:r>
              <a:rPr lang="en-US" altLang="en-US" dirty="0" err="1"/>
              <a:t>self.atomlist</a:t>
            </a:r>
            <a:r>
              <a:rPr lang="en-US" altLang="en-US" dirty="0"/>
              <a:t>[index]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&gt;&gt;&gt; </a:t>
            </a:r>
            <a:r>
              <a:rPr lang="en-US" altLang="en-US" dirty="0" err="1"/>
              <a:t>mol</a:t>
            </a:r>
            <a:r>
              <a:rPr lang="en-US" altLang="en-US" dirty="0"/>
              <a:t> = molecule('Water') </a:t>
            </a:r>
            <a:r>
              <a:rPr lang="en-US" altLang="en-US" dirty="0">
                <a:solidFill>
                  <a:schemeClr val="hlink"/>
                </a:solidFill>
              </a:rPr>
              <a:t>#defined as before</a:t>
            </a:r>
          </a:p>
          <a:p>
            <a:pPr lvl="2"/>
            <a:r>
              <a:rPr lang="en-US" altLang="en-US" dirty="0"/>
              <a:t>&gt;&gt;&gt; for atom in </a:t>
            </a:r>
            <a:r>
              <a:rPr lang="en-US" altLang="en-US" dirty="0" err="1"/>
              <a:t>mol</a:t>
            </a:r>
            <a:r>
              <a:rPr lang="en-US" altLang="en-US" dirty="0"/>
              <a:t>:        </a:t>
            </a:r>
            <a:r>
              <a:rPr lang="en-US" altLang="en-US" dirty="0">
                <a:solidFill>
                  <a:schemeClr val="hlink"/>
                </a:solidFill>
              </a:rPr>
              <a:t>#use like a list!</a:t>
            </a:r>
          </a:p>
          <a:p>
            <a:pPr lvl="2"/>
            <a:r>
              <a:rPr lang="en-US" altLang="en-US" dirty="0"/>
              <a:t>		print atom</a:t>
            </a:r>
          </a:p>
          <a:p>
            <a:pPr lvl="2"/>
            <a:r>
              <a:rPr lang="en-US" altLang="en-US" dirty="0"/>
              <a:t>&gt;&gt;&gt; </a:t>
            </a:r>
            <a:r>
              <a:rPr lang="en-US" altLang="en-US" dirty="0" err="1"/>
              <a:t>mol</a:t>
            </a:r>
            <a:r>
              <a:rPr lang="en-US" altLang="en-US" dirty="0"/>
              <a:t>[0].translate(1.,1.,1.)</a:t>
            </a:r>
          </a:p>
          <a:p>
            <a:r>
              <a:rPr lang="en-US" altLang="en-US" dirty="0"/>
              <a:t>Previous lectures defined molecules to be arrays of atoms.</a:t>
            </a:r>
          </a:p>
          <a:p>
            <a:r>
              <a:rPr lang="en-US" altLang="en-US" dirty="0"/>
              <a:t>This allows us to use the same routines, but using the molecule class instead of the old arrays. </a:t>
            </a:r>
          </a:p>
          <a:p>
            <a:r>
              <a:rPr lang="en-US" altLang="en-US" dirty="0"/>
              <a:t>An example of focusing on the interface!</a:t>
            </a:r>
          </a:p>
          <a:p>
            <a:pPr lvl="2"/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560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0688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Classes that look like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79653"/>
            <a:ext cx="11022579" cy="4917643"/>
          </a:xfrm>
        </p:spPr>
        <p:txBody>
          <a:bodyPr/>
          <a:lstStyle/>
          <a:p>
            <a:r>
              <a:rPr lang="en-US" altLang="en-US" dirty="0"/>
              <a:t>Overload __call__(</a:t>
            </a:r>
            <a:r>
              <a:rPr lang="en-US" altLang="en-US" dirty="0" err="1"/>
              <a:t>self,arg</a:t>
            </a:r>
            <a:r>
              <a:rPr lang="en-US" altLang="en-US" dirty="0"/>
              <a:t>) to make a class behave like a function</a:t>
            </a:r>
          </a:p>
          <a:p>
            <a:pPr lvl="2"/>
            <a:r>
              <a:rPr lang="en-US" altLang="en-US" dirty="0"/>
              <a:t>class </a:t>
            </a:r>
            <a:r>
              <a:rPr lang="en-US" altLang="en-US" dirty="0" err="1"/>
              <a:t>gaussian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	def __init__(</a:t>
            </a:r>
            <a:r>
              <a:rPr lang="en-US" altLang="en-US" dirty="0" err="1" smtClean="0"/>
              <a:t>self,exponent</a:t>
            </a:r>
            <a:r>
              <a:rPr lang="en-US" altLang="en-US" dirty="0"/>
              <a:t>):</a:t>
            </a:r>
          </a:p>
          <a:p>
            <a:pPr lvl="2"/>
            <a:r>
              <a:rPr lang="en-US" altLang="en-US" dirty="0"/>
              <a:t>		</a:t>
            </a:r>
            <a:r>
              <a:rPr lang="en-US" altLang="en-US" dirty="0" err="1"/>
              <a:t>self.exponent</a:t>
            </a:r>
            <a:r>
              <a:rPr lang="en-US" altLang="en-US" dirty="0"/>
              <a:t> = exponent</a:t>
            </a:r>
          </a:p>
          <a:p>
            <a:pPr lvl="2"/>
            <a:r>
              <a:rPr lang="en-US" altLang="en-US" dirty="0"/>
              <a:t>	def __call__(</a:t>
            </a:r>
            <a:r>
              <a:rPr lang="en-US" altLang="en-US" dirty="0" err="1"/>
              <a:t>self,arg</a:t>
            </a:r>
            <a:r>
              <a:rPr lang="en-US" altLang="en-US" dirty="0"/>
              <a:t>):</a:t>
            </a:r>
          </a:p>
          <a:p>
            <a:pPr lvl="2"/>
            <a:r>
              <a:rPr lang="en-US" altLang="en-US" dirty="0"/>
              <a:t>		return </a:t>
            </a:r>
            <a:r>
              <a:rPr lang="en-US" altLang="en-US" dirty="0" err="1"/>
              <a:t>math.exp</a:t>
            </a:r>
            <a:r>
              <a:rPr lang="en-US" altLang="en-US" dirty="0"/>
              <a:t>(-</a:t>
            </a:r>
            <a:r>
              <a:rPr lang="en-US" altLang="en-US" dirty="0" err="1"/>
              <a:t>self.exponent</a:t>
            </a:r>
            <a:r>
              <a:rPr lang="en-US" altLang="en-US" dirty="0"/>
              <a:t>*</a:t>
            </a:r>
            <a:r>
              <a:rPr lang="en-US" altLang="en-US" dirty="0" err="1"/>
              <a:t>arg</a:t>
            </a:r>
            <a:r>
              <a:rPr lang="en-US" altLang="en-US" dirty="0"/>
              <a:t>*</a:t>
            </a:r>
            <a:r>
              <a:rPr lang="en-US" altLang="en-US" dirty="0" err="1"/>
              <a:t>arg</a:t>
            </a:r>
            <a:r>
              <a:rPr lang="en-US" altLang="en-US" dirty="0"/>
              <a:t>)</a:t>
            </a:r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&gt;&gt;&gt; </a:t>
            </a:r>
            <a:r>
              <a:rPr lang="en-US" altLang="en-US" dirty="0" err="1"/>
              <a:t>func</a:t>
            </a:r>
            <a:r>
              <a:rPr lang="en-US" altLang="en-US" dirty="0"/>
              <a:t> = </a:t>
            </a:r>
            <a:r>
              <a:rPr lang="en-US" altLang="en-US" dirty="0" err="1"/>
              <a:t>gaussian</a:t>
            </a:r>
            <a:r>
              <a:rPr lang="en-US" altLang="en-US" dirty="0"/>
              <a:t>(1.)</a:t>
            </a:r>
          </a:p>
          <a:p>
            <a:pPr lvl="2"/>
            <a:r>
              <a:rPr lang="en-US" altLang="en-US" dirty="0"/>
              <a:t>&gt;&gt;&gt; </a:t>
            </a:r>
            <a:r>
              <a:rPr lang="en-US" altLang="en-US" dirty="0" err="1"/>
              <a:t>func</a:t>
            </a:r>
            <a:r>
              <a:rPr lang="en-US" altLang="en-US" dirty="0"/>
              <a:t>(3.)</a:t>
            </a:r>
          </a:p>
          <a:p>
            <a:pPr lvl="2"/>
            <a:r>
              <a:rPr lang="en-US" altLang="en-US" dirty="0"/>
              <a:t>0.0001234</a:t>
            </a:r>
          </a:p>
          <a:p>
            <a:pPr lvl="2"/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736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30" y="534208"/>
            <a:ext cx="10058400" cy="50688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Other things to overload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9653"/>
            <a:ext cx="5756518" cy="4917643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__</a:t>
            </a:r>
            <a:r>
              <a:rPr lang="en-US" altLang="en-US" sz="1600" dirty="0" err="1"/>
              <a:t>setitem</a:t>
            </a:r>
            <a:r>
              <a:rPr lang="en-US" altLang="en-US" sz="1600" dirty="0"/>
              <a:t>__(</a:t>
            </a:r>
            <a:r>
              <a:rPr lang="en-US" altLang="en-US" sz="1600" dirty="0" err="1" smtClean="0"/>
              <a:t>self,index,value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Another function for making a class look like an array/dictionary</a:t>
            </a:r>
          </a:p>
          <a:p>
            <a:pPr lvl="1"/>
            <a:r>
              <a:rPr lang="en-US" altLang="en-US" sz="1600" dirty="0"/>
              <a:t>a[index] = value</a:t>
            </a:r>
          </a:p>
          <a:p>
            <a:r>
              <a:rPr lang="en-US" altLang="en-US" sz="1600" dirty="0" smtClean="0"/>
              <a:t>__add__(self, other)</a:t>
            </a:r>
          </a:p>
          <a:p>
            <a:pPr lvl="1"/>
            <a:r>
              <a:rPr lang="en-US" altLang="en-US" sz="1600" dirty="0" smtClean="0"/>
              <a:t>Overload the "+" operator</a:t>
            </a:r>
          </a:p>
          <a:p>
            <a:pPr lvl="1"/>
            <a:r>
              <a:rPr lang="en-US" altLang="en-US" sz="1600" dirty="0" smtClean="0"/>
              <a:t>molecule = molecule + atom</a:t>
            </a:r>
          </a:p>
          <a:p>
            <a:r>
              <a:rPr lang="en-US" altLang="en-US" sz="1600" dirty="0" smtClean="0"/>
              <a:t>__</a:t>
            </a:r>
            <a:r>
              <a:rPr lang="en-US" altLang="en-US" sz="1600" dirty="0" err="1"/>
              <a:t>mul</a:t>
            </a:r>
            <a:r>
              <a:rPr lang="en-US" altLang="en-US" sz="1600" dirty="0"/>
              <a:t>__(</a:t>
            </a:r>
            <a:r>
              <a:rPr lang="en-US" altLang="en-US" sz="1600" dirty="0" err="1"/>
              <a:t>self,number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Overload the "*" operator</a:t>
            </a:r>
          </a:p>
          <a:p>
            <a:pPr lvl="1"/>
            <a:r>
              <a:rPr lang="en-US" altLang="en-US" sz="1600" dirty="0"/>
              <a:t>zeros = 3*[0]</a:t>
            </a:r>
          </a:p>
          <a:p>
            <a:r>
              <a:rPr lang="en-US" altLang="en-US" sz="1600" dirty="0"/>
              <a:t>__getattr__(</a:t>
            </a:r>
            <a:r>
              <a:rPr lang="en-US" altLang="en-US" sz="1600" dirty="0" err="1"/>
              <a:t>self,name</a:t>
            </a:r>
            <a:r>
              <a:rPr lang="en-US" altLang="en-US" sz="1600" dirty="0"/>
              <a:t>)</a:t>
            </a:r>
          </a:p>
          <a:p>
            <a:pPr lvl="1"/>
            <a:r>
              <a:rPr lang="en-US" altLang="en-US" sz="1600" dirty="0"/>
              <a:t>Overload attribute calls</a:t>
            </a:r>
          </a:p>
          <a:p>
            <a:pPr lvl="1"/>
            <a:r>
              <a:rPr lang="en-US" altLang="en-US" sz="1600" dirty="0"/>
              <a:t>We could have done </a:t>
            </a:r>
            <a:r>
              <a:rPr lang="en-US" altLang="en-US" sz="1600" dirty="0" err="1"/>
              <a:t>atom.symbol</a:t>
            </a:r>
            <a:r>
              <a:rPr lang="en-US" altLang="en-US" sz="1600" dirty="0"/>
              <a:t>() this way</a:t>
            </a:r>
          </a:p>
          <a:p>
            <a:pPr marL="274320" lvl="1" indent="0">
              <a:buNone/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433852" y="1156771"/>
            <a:ext cx="534317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/>
              <a:t>__del__(self)</a:t>
            </a:r>
          </a:p>
          <a:p>
            <a:pPr marL="560070" lvl="1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/>
              <a:t>Overload the default destructor</a:t>
            </a:r>
          </a:p>
          <a:p>
            <a:pPr marL="560070" lvl="1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/>
              <a:t>del </a:t>
            </a:r>
            <a:r>
              <a:rPr lang="en-US" altLang="en-US" dirty="0" err="1" smtClean="0"/>
              <a:t>temp_atom</a:t>
            </a:r>
            <a:endParaRPr lang="en-US" altLang="en-US" dirty="0"/>
          </a:p>
          <a:p>
            <a:pPr marL="377190" lvl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</a:pPr>
            <a:endParaRPr lang="en-US" altLang="en-US" dirty="0"/>
          </a:p>
          <a:p>
            <a:pPr marL="102870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/>
              <a:t>__</a:t>
            </a:r>
            <a:r>
              <a:rPr lang="en-US" altLang="en-US" dirty="0" err="1"/>
              <a:t>len</a:t>
            </a:r>
            <a:r>
              <a:rPr lang="en-US" altLang="en-US" dirty="0"/>
              <a:t>__(self)</a:t>
            </a:r>
          </a:p>
          <a:p>
            <a:pPr marL="560070" lvl="1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/>
              <a:t>Overload the </a:t>
            </a:r>
            <a:r>
              <a:rPr lang="en-US" altLang="en-US" dirty="0" err="1"/>
              <a:t>len</a:t>
            </a:r>
            <a:r>
              <a:rPr lang="en-US" altLang="en-US" dirty="0"/>
              <a:t>() command</a:t>
            </a:r>
          </a:p>
          <a:p>
            <a:pPr marL="560070" lvl="1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 err="1"/>
              <a:t>natoms</a:t>
            </a:r>
            <a:r>
              <a:rPr lang="en-US" altLang="en-US" dirty="0"/>
              <a:t> = </a:t>
            </a:r>
            <a:r>
              <a:rPr lang="en-US" altLang="en-US" dirty="0" err="1"/>
              <a:t>len</a:t>
            </a:r>
            <a:r>
              <a:rPr lang="en-US" altLang="en-US" dirty="0"/>
              <a:t>(</a:t>
            </a:r>
            <a:r>
              <a:rPr lang="en-US" altLang="en-US" dirty="0" err="1"/>
              <a:t>mol</a:t>
            </a:r>
            <a:r>
              <a:rPr lang="en-US" altLang="en-US" dirty="0" smtClean="0"/>
              <a:t>)</a:t>
            </a:r>
          </a:p>
          <a:p>
            <a:pPr marL="377190" lvl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</a:pPr>
            <a:endParaRPr lang="en-US" altLang="en-US" dirty="0"/>
          </a:p>
          <a:p>
            <a:pPr marL="102870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/>
              <a:t>__</a:t>
            </a:r>
            <a:r>
              <a:rPr lang="en-US" altLang="en-US" dirty="0" err="1"/>
              <a:t>getslice</a:t>
            </a:r>
            <a:r>
              <a:rPr lang="en-US" altLang="en-US" dirty="0"/>
              <a:t>__(</a:t>
            </a:r>
            <a:r>
              <a:rPr lang="en-US" altLang="en-US" dirty="0" err="1" smtClean="0"/>
              <a:t>self,low,high</a:t>
            </a:r>
            <a:r>
              <a:rPr lang="en-US" altLang="en-US" dirty="0"/>
              <a:t>)</a:t>
            </a:r>
          </a:p>
          <a:p>
            <a:pPr marL="560070" lvl="1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/>
              <a:t>Overload slicing</a:t>
            </a:r>
          </a:p>
          <a:p>
            <a:pPr marL="560070" lvl="1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/>
              <a:t>glycine = protein[0:9</a:t>
            </a:r>
            <a:r>
              <a:rPr lang="en-US" altLang="en-US" dirty="0" smtClean="0"/>
              <a:t>]</a:t>
            </a:r>
          </a:p>
          <a:p>
            <a:pPr marL="377190" lvl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</a:pPr>
            <a:endParaRPr lang="en-US" altLang="en-US" dirty="0" smtClean="0"/>
          </a:p>
          <a:p>
            <a:pPr marL="102870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 smtClean="0"/>
              <a:t>_</a:t>
            </a:r>
            <a:r>
              <a:rPr lang="en-US" altLang="en-US" dirty="0" err="1"/>
              <a:t>cmp</a:t>
            </a:r>
            <a:r>
              <a:rPr lang="en-US" altLang="en-US" dirty="0"/>
              <a:t>__(</a:t>
            </a:r>
            <a:r>
              <a:rPr lang="en-US" altLang="en-US" dirty="0" err="1"/>
              <a:t>self,other</a:t>
            </a:r>
            <a:r>
              <a:rPr lang="en-US" altLang="en-US" dirty="0"/>
              <a:t>):</a:t>
            </a:r>
          </a:p>
          <a:p>
            <a:pPr marL="560070" lvl="1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en-US" dirty="0"/>
              <a:t>On comparisons (&lt;, ==, etc.) returns -1, 0, or 1, like C's </a:t>
            </a:r>
            <a:r>
              <a:rPr lang="en-US" altLang="en-US" dirty="0" err="1"/>
              <a:t>strcmp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31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726635"/>
              </p:ext>
            </p:extLst>
          </p:nvPr>
        </p:nvGraphicFramePr>
        <p:xfrm>
          <a:off x="359578" y="1156304"/>
          <a:ext cx="5424277" cy="5195336"/>
        </p:xfrm>
        <a:graphic>
          <a:graphicData uri="http://schemas.openxmlformats.org/drawingml/2006/table">
            <a:tbl>
              <a:tblPr/>
              <a:tblGrid>
                <a:gridCol w="1410312"/>
                <a:gridCol w="1573040"/>
                <a:gridCol w="2440925"/>
              </a:tblGrid>
              <a:tr h="22085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Operation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effectLst/>
                        </a:rPr>
                        <a:t>Syntax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Function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Addition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+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add(a, b)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Concatenation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seq1 + seq2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concat(seq1, seq2)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Containment Test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obj in seq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contains(seq, obj)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15422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Division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/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div(a, b) (without __future__.division)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15422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Division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/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truediv(a, b) (with__future__.division)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Division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//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floordiv(a, b)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Bitwise And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&amp;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and_(a, b)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15422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Bitwise Exclusive Or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^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xor(a, b)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Bitwise Inversion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~ a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invert(a)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Bitwise Or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|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or_(a, b)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Exponentiation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**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pow(a, b)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Identity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is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is_(a, b)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Identity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is not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err="1" smtClean="0">
                          <a:effectLst/>
                        </a:rPr>
                        <a:t>is_not</a:t>
                      </a:r>
                      <a:r>
                        <a:rPr lang="en-IN" sz="1200" dirty="0" smtClean="0">
                          <a:effectLst/>
                        </a:rPr>
                        <a:t>(a, b)</a:t>
                      </a:r>
                      <a:endParaRPr lang="en-IN" sz="1200" dirty="0">
                        <a:effectLst/>
                      </a:endParaRP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15422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Indexed Assignment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obj[k] = v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setitem(obj, k, v)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Indexed Deletion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del obj[k]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delitem(obj, k)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Indexing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obj[k]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err="1">
                          <a:effectLst/>
                        </a:rPr>
                        <a:t>getitem</a:t>
                      </a:r>
                      <a:r>
                        <a:rPr lang="en-IN" sz="1200" dirty="0">
                          <a:effectLst/>
                        </a:rPr>
                        <a:t>(</a:t>
                      </a:r>
                      <a:r>
                        <a:rPr lang="en-IN" sz="1200" dirty="0" err="1">
                          <a:effectLst/>
                        </a:rPr>
                        <a:t>obj</a:t>
                      </a:r>
                      <a:r>
                        <a:rPr lang="en-IN" sz="1200" dirty="0">
                          <a:effectLst/>
                        </a:rPr>
                        <a:t>, k)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Left Shift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&lt;&lt;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lshift(a, b)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Modulo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%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mod(a, b)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20853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Multiplication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</a:rPr>
                        <a:t>a * b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err="1">
                          <a:effectLst/>
                        </a:rPr>
                        <a:t>mul</a:t>
                      </a:r>
                      <a:r>
                        <a:rPr lang="en-IN" sz="1200" dirty="0">
                          <a:effectLst/>
                        </a:rPr>
                        <a:t>(a, b)</a:t>
                      </a:r>
                    </a:p>
                  </a:txBody>
                  <a:tcPr marL="30879" marR="30879" marT="12352" marB="12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73528"/>
              </p:ext>
            </p:extLst>
          </p:nvPr>
        </p:nvGraphicFramePr>
        <p:xfrm>
          <a:off x="6015209" y="1163659"/>
          <a:ext cx="5894025" cy="5187980"/>
        </p:xfrm>
        <a:graphic>
          <a:graphicData uri="http://schemas.openxmlformats.org/drawingml/2006/table">
            <a:tbl>
              <a:tblPr/>
              <a:tblGrid>
                <a:gridCol w="1964675"/>
                <a:gridCol w="1964675"/>
                <a:gridCol w="1964675"/>
              </a:tblGrid>
              <a:tr h="42820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Negation (Arithmetic)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- a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neg(a)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Negation (Logical)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not a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not_(a)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Positive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+ a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pos(a)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Right Shift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a &gt;&gt; b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rshift(a, b)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28204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Sequence Repetition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seq * i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repeat(seq, i)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70724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Slice Assignment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seq[i:j] = values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setitem(seq, slice(i, j), values)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28204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Slice Deletion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del seq[i:j]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delitem(seq, slice(i, j))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28204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Slicing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seq[i:j]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getitem(seq, slice(i, j))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String Formatting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 % obj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mod(s, obj)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Subtraction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a - b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sub(a, b)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Truth Test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obj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truth(obj)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Ordering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a &lt; b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lt(a, b)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Ordering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a &lt;= b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le(a, b)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Equality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a == b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eq(a, b)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Difference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a != b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ne(a, b)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Ordering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a &gt;= b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ge(a, b)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50370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Ordering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</a:rPr>
                        <a:t>a &gt; b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err="1">
                          <a:effectLst/>
                        </a:rPr>
                        <a:t>gt</a:t>
                      </a:r>
                      <a:r>
                        <a:rPr lang="en-IN" sz="1400" dirty="0">
                          <a:effectLst/>
                        </a:rPr>
                        <a:t>(a, b)</a:t>
                      </a:r>
                    </a:p>
                  </a:txBody>
                  <a:tcPr marL="36328" marR="36328" marT="14531" marB="14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9578" y="379971"/>
            <a:ext cx="10641082" cy="506886"/>
          </a:xfrm>
        </p:spPr>
        <p:txBody>
          <a:bodyPr>
            <a:noAutofit/>
          </a:bodyPr>
          <a:lstStyle/>
          <a:p>
            <a:r>
              <a:rPr lang="en-IN" sz="4900" dirty="0"/>
              <a:t>Mapping Operators to Functions</a:t>
            </a:r>
          </a:p>
        </p:txBody>
      </p:sp>
    </p:spTree>
    <p:extLst>
      <p:ext uri="{BB962C8B-B14F-4D97-AF65-F5344CB8AC3E}">
        <p14:creationId xmlns:p14="http://schemas.microsoft.com/office/powerpoint/2010/main" val="5850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0054"/>
            <a:ext cx="10058400" cy="4050792"/>
          </a:xfrm>
        </p:spPr>
        <p:txBody>
          <a:bodyPr/>
          <a:lstStyle/>
          <a:p>
            <a:r>
              <a:rPr lang="en-IN" dirty="0" smtClean="0"/>
              <a:t>Define a math class which perform following function</a:t>
            </a:r>
          </a:p>
          <a:p>
            <a:r>
              <a:rPr lang="en-IN" dirty="0" smtClean="0"/>
              <a:t>Max from a list</a:t>
            </a:r>
          </a:p>
          <a:p>
            <a:r>
              <a:rPr lang="en-IN" dirty="0" smtClean="0"/>
              <a:t>Min from a list</a:t>
            </a:r>
          </a:p>
          <a:p>
            <a:r>
              <a:rPr lang="en-IN" dirty="0" smtClean="0"/>
              <a:t>Top 3 from the list</a:t>
            </a:r>
          </a:p>
          <a:p>
            <a:r>
              <a:rPr lang="en-IN" dirty="0" smtClean="0"/>
              <a:t>Cube</a:t>
            </a:r>
          </a:p>
          <a:p>
            <a:r>
              <a:rPr lang="en-IN" dirty="0" smtClean="0"/>
              <a:t>Calculate area of circle with radius as an argument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5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315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67788"/>
            <a:ext cx="10058400" cy="5004412"/>
          </a:xfrm>
        </p:spPr>
        <p:txBody>
          <a:bodyPr/>
          <a:lstStyle/>
          <a:p>
            <a:r>
              <a:rPr lang="en-US" altLang="en-US" dirty="0"/>
              <a:t>Exercise: </a:t>
            </a:r>
            <a:r>
              <a:rPr lang="en-US" altLang="en-US" b="1" dirty="0"/>
              <a:t>Write a </a:t>
            </a:r>
            <a:r>
              <a:rPr lang="en-US" altLang="en-US" b="1" dirty="0">
                <a:latin typeface="Courier New" panose="02070309020205020404" pitchFamily="49" charset="0"/>
              </a:rPr>
              <a:t>Fraction</a:t>
            </a:r>
            <a:r>
              <a:rPr lang="en-US" altLang="en-US" b="1" dirty="0"/>
              <a:t> class</a:t>
            </a:r>
            <a:r>
              <a:rPr lang="en-US" altLang="en-US" dirty="0"/>
              <a:t> to represent rational numbers like 1/2 and -3/8.</a:t>
            </a:r>
          </a:p>
          <a:p>
            <a:pPr lvl="1"/>
            <a:endParaRPr lang="en-US" altLang="en-US" sz="1200" dirty="0"/>
          </a:p>
          <a:p>
            <a:r>
              <a:rPr lang="en-US" altLang="en-US" dirty="0"/>
              <a:t>Fractions should always be stored in reduced form; for example, store 4/12 as 1/3 and 6/-9 as -2/3.</a:t>
            </a:r>
          </a:p>
          <a:p>
            <a:pPr lvl="1"/>
            <a:r>
              <a:rPr lang="en-US" altLang="en-US" dirty="0"/>
              <a:t>Hint: A GCD (greatest common divisor) function may help.</a:t>
            </a:r>
          </a:p>
          <a:p>
            <a:pPr lvl="1"/>
            <a:endParaRPr lang="en-US" altLang="en-US" sz="1200" dirty="0"/>
          </a:p>
          <a:p>
            <a:pPr lvl="1"/>
            <a:endParaRPr lang="en-US" altLang="en-US" sz="1200" dirty="0"/>
          </a:p>
          <a:p>
            <a:r>
              <a:rPr lang="en-US" altLang="en-US" dirty="0"/>
              <a:t>Define </a:t>
            </a:r>
            <a:r>
              <a:rPr lang="en-US" altLang="en-US" dirty="0">
                <a:latin typeface="Courier New" panose="02070309020205020404" pitchFamily="49" charset="0"/>
              </a:rPr>
              <a:t>add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multiply</a:t>
            </a:r>
            <a:r>
              <a:rPr lang="en-US" altLang="en-US" dirty="0"/>
              <a:t> methods that accept another </a:t>
            </a:r>
            <a:r>
              <a:rPr lang="en-US" altLang="en-US" dirty="0">
                <a:latin typeface="Courier New" panose="02070309020205020404" pitchFamily="49" charset="0"/>
              </a:rPr>
              <a:t>Fraction</a:t>
            </a:r>
            <a:r>
              <a:rPr lang="en-US" altLang="en-US" dirty="0"/>
              <a:t> as a parameter and modify the existing </a:t>
            </a:r>
            <a:r>
              <a:rPr lang="en-US" altLang="en-US" dirty="0">
                <a:latin typeface="Courier New" panose="02070309020205020404" pitchFamily="49" charset="0"/>
              </a:rPr>
              <a:t>Fraction</a:t>
            </a:r>
            <a:r>
              <a:rPr lang="en-US" altLang="en-US" dirty="0"/>
              <a:t> by adding/multiplying it by that parameter.</a:t>
            </a:r>
          </a:p>
          <a:p>
            <a:pPr lvl="1"/>
            <a:endParaRPr lang="en-US" altLang="en-US" sz="1200" dirty="0"/>
          </a:p>
          <a:p>
            <a:r>
              <a:rPr lang="en-US" altLang="en-US" dirty="0"/>
              <a:t>Define </a:t>
            </a:r>
            <a:r>
              <a:rPr lang="en-US" altLang="en-US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/>
              <a:t> operators.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9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90054"/>
            <a:ext cx="10058400" cy="405079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 static method does not receive an implicit first argument. To declare a static method, use this idiom:</a:t>
            </a:r>
          </a:p>
          <a:p>
            <a:r>
              <a:rPr lang="en-IN" dirty="0"/>
              <a:t>It can be called either on the class (such as </a:t>
            </a:r>
            <a:r>
              <a:rPr lang="en-IN" dirty="0" err="1"/>
              <a:t>C.f</a:t>
            </a:r>
            <a:r>
              <a:rPr lang="en-IN" dirty="0"/>
              <a:t>()) or on an instance (such as C().f()). The instance is ignored except for its class</a:t>
            </a:r>
            <a:r>
              <a:rPr lang="en-IN" dirty="0" smtClean="0"/>
              <a:t>.</a:t>
            </a:r>
          </a:p>
          <a:p>
            <a:r>
              <a:rPr lang="en-IN" dirty="0"/>
              <a:t>The @</a:t>
            </a:r>
            <a:r>
              <a:rPr lang="en-IN" dirty="0" err="1"/>
              <a:t>staticmethod</a:t>
            </a:r>
            <a:r>
              <a:rPr lang="en-IN" dirty="0"/>
              <a:t> form is a function </a:t>
            </a:r>
            <a:r>
              <a:rPr lang="en-IN" i="1" dirty="0">
                <a:hlinkClick r:id="rId2"/>
              </a:rPr>
              <a:t>decorator</a:t>
            </a:r>
            <a:r>
              <a:rPr lang="en-IN" dirty="0"/>
              <a:t> – see the description of function definitions </a:t>
            </a:r>
            <a:r>
              <a:rPr lang="en-IN" dirty="0" err="1"/>
              <a:t>in</a:t>
            </a:r>
            <a:r>
              <a:rPr lang="en-IN" i="1" dirty="0" err="1">
                <a:hlinkClick r:id="rId3"/>
              </a:rPr>
              <a:t>Function</a:t>
            </a:r>
            <a:r>
              <a:rPr lang="en-IN" i="1" dirty="0">
                <a:hlinkClick r:id="rId3"/>
              </a:rPr>
              <a:t> definitions</a:t>
            </a:r>
            <a:r>
              <a:rPr lang="en-IN" dirty="0"/>
              <a:t> for details.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/>
              <a:t>MyClass</a:t>
            </a:r>
            <a:r>
              <a:rPr lang="en-IN" dirty="0"/>
              <a:t>(object):</a:t>
            </a:r>
          </a:p>
          <a:p>
            <a:pPr marL="0" indent="0">
              <a:buNone/>
            </a:pPr>
            <a:r>
              <a:rPr lang="en-IN" dirty="0"/>
              <a:t>    @</a:t>
            </a:r>
            <a:r>
              <a:rPr lang="en-IN" dirty="0" err="1"/>
              <a:t>staticmethod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the_static_method</a:t>
            </a:r>
            <a:r>
              <a:rPr lang="en-IN" dirty="0"/>
              <a:t>(x):</a:t>
            </a:r>
          </a:p>
          <a:p>
            <a:pPr marL="0" indent="0">
              <a:buNone/>
            </a:pPr>
            <a:r>
              <a:rPr lang="en-IN" dirty="0"/>
              <a:t>        print x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MyClass.the_static_method</a:t>
            </a:r>
            <a:r>
              <a:rPr lang="en-IN" dirty="0"/>
              <a:t>(2) # outputs 2</a:t>
            </a:r>
          </a:p>
        </p:txBody>
      </p:sp>
    </p:spTree>
    <p:extLst>
      <p:ext uri="{BB962C8B-B14F-4D97-AF65-F5344CB8AC3E}">
        <p14:creationId xmlns:p14="http://schemas.microsoft.com/office/powerpoint/2010/main" val="564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7398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Accessing unknown members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Problem:  Occasionally  the name of an attribute or method of a class is only given at run time…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Solution:  </a:t>
            </a:r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getattr(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object_instance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string)</a:t>
            </a:r>
          </a:p>
          <a:p>
            <a:pPr lvl="2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 is a string which contains the name of an attribute or method of a class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getattr(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object_instance</a:t>
            </a:r>
            <a:r>
              <a:rPr lang="en-US" altLang="en-US" sz="2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string)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</a:rPr>
              <a:t>returns a reference to that attribute or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method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 = student(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full_name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&lt;method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of class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studentClass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at 010B3C2&gt;</a:t>
            </a:r>
          </a:p>
          <a:p>
            <a:pPr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)() </a:t>
            </a:r>
            <a:r>
              <a:rPr lang="en-US" altLang="en-US" sz="28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call it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23</a:t>
            </a: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2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get_birthday</a:t>
            </a: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buNone/>
            </a:pPr>
            <a:r>
              <a:rPr lang="en-US" altLang="en-US" sz="2800" dirty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Raises AttributeError – No method!</a:t>
            </a:r>
          </a:p>
          <a:p>
            <a:pPr marL="0" indent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14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7398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Accessing unknown members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hasattr</a:t>
            </a:r>
            <a:r>
              <a:rPr lang="en-US" altLang="en-US" sz="18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(</a:t>
            </a:r>
            <a:r>
              <a:rPr lang="en-US" altLang="en-US" sz="18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object_instance</a:t>
            </a:r>
            <a:r>
              <a:rPr lang="en-US" altLang="en-US" sz="18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, string</a:t>
            </a:r>
            <a:r>
              <a:rPr lang="en-US" altLang="en-US" sz="1800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)</a:t>
            </a:r>
            <a:endParaRPr lang="en-US" altLang="en-US" sz="180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f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 student(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  <a:endParaRPr lang="en-US" altLang="en-US" sz="1800" dirty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hasattr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(f,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1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full_name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endParaRPr lang="en-US" altLang="en-US" sz="1800" dirty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hasattr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(f,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1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endParaRPr lang="en-US" altLang="en-US" sz="1800" dirty="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800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hasattr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(f, 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180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get_birthday</a:t>
            </a: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0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7398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Two Kinds of Attributes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non-method data stored by objects are called attributes  </a:t>
            </a:r>
          </a:p>
          <a:p>
            <a:pPr>
              <a:lnSpc>
                <a:spcPct val="80000"/>
              </a:lnSpc>
            </a:pP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Data </a:t>
            </a:r>
            <a:r>
              <a:rPr lang="en-US" altLang="en-US" sz="2800" dirty="0">
                <a:ea typeface="ＭＳ Ｐゴシック" panose="020B0600070205080204" pitchFamily="34" charset="-128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Variable owned by a </a:t>
            </a:r>
            <a:r>
              <a:rPr lang="en-US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particular instance </a:t>
            </a:r>
            <a:r>
              <a:rPr lang="en-US" altLang="en-US" sz="2600" dirty="0">
                <a:ea typeface="ＭＳ Ｐゴシック" panose="020B0600070205080204" pitchFamily="34" charset="-128"/>
              </a:rPr>
              <a:t>of a class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Each instance has its own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These are the most common kind of attribute</a:t>
            </a:r>
          </a:p>
          <a:p>
            <a:pPr>
              <a:lnSpc>
                <a:spcPct val="80000"/>
              </a:lnSpc>
            </a:pP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 dirty="0">
                <a:ea typeface="ＭＳ Ｐゴシック" panose="020B0600070205080204" pitchFamily="34" charset="-128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Owned by the </a:t>
            </a:r>
            <a:r>
              <a:rPr lang="en-US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class as a whole</a:t>
            </a:r>
            <a:r>
              <a:rPr lang="en-US" altLang="en-US" sz="2600" dirty="0">
                <a:ea typeface="ＭＳ Ｐゴシック" panose="020B0600070205080204" pitchFamily="34" charset="-128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All class instances share the same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Called “static” variables in some languages  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Good for (1) </a:t>
            </a:r>
            <a:r>
              <a:rPr lang="en-US" altLang="en-US" sz="2800" dirty="0">
                <a:ea typeface="ＭＳ Ｐゴシック" panose="020B0600070205080204" pitchFamily="34" charset="-128"/>
              </a:rPr>
              <a:t>class-wide constants and (2) building counter of how many instances of the class have been made</a:t>
            </a:r>
          </a:p>
          <a:p>
            <a:pPr marL="0" indent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89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7398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Data Attributes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Data attributes are created and initialized by an 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__init__()</a:t>
            </a:r>
            <a:r>
              <a:rPr lang="en-US" altLang="en-US" sz="2800" dirty="0">
                <a:ea typeface="ＭＳ Ｐゴシック" panose="020B0600070205080204" pitchFamily="34" charset="-128"/>
              </a:rPr>
              <a:t> method.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Simply assigning to a name creates the attribute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Inside the class, refer to data attributes using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800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sz="2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endParaRPr lang="en-US" altLang="en-US" sz="2800" dirty="0">
              <a:solidFill>
                <a:srgbClr val="FF99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2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teacher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representing teachers.”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/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self,n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):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n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print_name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 dirty="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endParaRPr lang="en-US" altLang="en-US" sz="28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5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7398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Class Attributes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Because all instances of a class share one copy of a class attribute, when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any </a:t>
            </a:r>
            <a:r>
              <a:rPr lang="en-US" altLang="en-US" dirty="0">
                <a:ea typeface="ＭＳ Ｐゴシック" panose="020B0600070205080204" pitchFamily="34" charset="-128"/>
              </a:rPr>
              <a:t>instance changes it, the value is changed for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all </a:t>
            </a:r>
            <a:r>
              <a:rPr lang="en-US" altLang="en-US" dirty="0">
                <a:ea typeface="ＭＳ Ｐゴシック" panose="020B0600070205080204" pitchFamily="34" charset="-128"/>
              </a:rPr>
              <a:t>instances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Class attributes are defined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within </a:t>
            </a:r>
            <a:r>
              <a:rPr lang="en-US" altLang="en-US" dirty="0">
                <a:ea typeface="ＭＳ Ｐゴシック" panose="020B0600070205080204" pitchFamily="34" charset="-128"/>
              </a:rPr>
              <a:t>a class definition and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outside </a:t>
            </a:r>
            <a:r>
              <a:rPr lang="en-US" altLang="en-US" dirty="0">
                <a:ea typeface="ＭＳ Ｐゴシック" panose="020B0600070205080204" pitchFamily="34" charset="-128"/>
              </a:rPr>
              <a:t>of any method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Since there is one of these attributes </a:t>
            </a:r>
            <a:r>
              <a:rPr lang="en-US" altLang="en-US" i="1" dirty="0">
                <a:ea typeface="ＭＳ Ｐゴシック" panose="020B0600070205080204" pitchFamily="34" charset="-128"/>
              </a:rPr>
              <a:t>per class</a:t>
            </a:r>
            <a:r>
              <a:rPr lang="en-US" altLang="en-US" dirty="0">
                <a:ea typeface="ＭＳ Ｐゴシック" panose="020B0600070205080204" pitchFamily="34" charset="-128"/>
              </a:rPr>
              <a:t> and not one </a:t>
            </a:r>
            <a:r>
              <a:rPr lang="en-US" altLang="en-US" i="1" dirty="0">
                <a:ea typeface="ＭＳ Ｐゴシック" panose="020B0600070205080204" pitchFamily="34" charset="-128"/>
              </a:rPr>
              <a:t>per instance</a:t>
            </a:r>
            <a:r>
              <a:rPr lang="en-US" altLang="en-US" dirty="0">
                <a:ea typeface="ＭＳ Ｐゴシック" panose="020B0600070205080204" pitchFamily="34" charset="-128"/>
              </a:rPr>
              <a:t>, they’re accessed via a different notation: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Access class attributes using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self.__class__.name</a:t>
            </a:r>
            <a:r>
              <a:rPr lang="en-US" altLang="en-US" dirty="0">
                <a:ea typeface="ＭＳ Ｐゴシック" panose="020B0600070205080204" pitchFamily="34" charset="-128"/>
              </a:rPr>
              <a:t> notation -- This is just one way to do this &amp; the safest in general.</a:t>
            </a:r>
            <a:r>
              <a:rPr lang="en-US" altLang="en-US" sz="1600" dirty="0">
                <a:ea typeface="ＭＳ Ｐゴシック" panose="020B0600070205080204" pitchFamily="34" charset="-128"/>
              </a:rPr>
              <a:t/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r>
              <a:rPr lang="en-US" altLang="en-US" sz="1600" dirty="0">
                <a:ea typeface="ＭＳ Ｐゴシック" panose="020B0600070205080204" pitchFamily="34" charset="-128"/>
              </a:rPr>
              <a:t/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77334" y="4487302"/>
            <a:ext cx="4267200" cy="12192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 dirty="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sample</a:t>
            </a:r>
            <a:r>
              <a:rPr lang="en-US" altLang="en-US" sz="2000" b="1" dirty="0">
                <a:latin typeface="Courier New" panose="02070309020205020404" pitchFamily="49" charset="0"/>
              </a:rPr>
              <a:t>:			&gt;&gt;&gt; a = sample()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x = 23 				&gt;&gt;&gt;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a.increment</a:t>
            </a:r>
            <a:r>
              <a:rPr lang="en-US" altLang="en-US" sz="2000" b="1" dirty="0">
                <a:latin typeface="Courier New" panose="02070309020205020404" pitchFamily="49" charset="0"/>
              </a:rPr>
              <a:t>()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2000" b="1" dirty="0">
                <a:latin typeface="Courier New" panose="02070309020205020404" pitchFamily="49" charset="0"/>
              </a:rPr>
              <a:t>(self): 	&gt;&gt;&gt;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a.__class__.x</a:t>
            </a:r>
            <a:r>
              <a:rPr lang="en-US" altLang="en-US" sz="2000" b="1" dirty="0">
                <a:latin typeface="Courier New" panose="02070309020205020404" pitchFamily="49" charset="0"/>
              </a:rPr>
              <a:t/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self.__class__.x</a:t>
            </a:r>
            <a:r>
              <a:rPr lang="en-US" altLang="en-US" sz="2000" b="1" dirty="0">
                <a:latin typeface="Courier New" panose="02070309020205020404" pitchFamily="49" charset="0"/>
              </a:rPr>
              <a:t> += 1	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24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194351" y="4487302"/>
            <a:ext cx="3276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77398"/>
            <a:ext cx="9634454" cy="580222"/>
          </a:xfrm>
        </p:spPr>
        <p:txBody>
          <a:bodyPr>
            <a:noAutofit/>
          </a:bodyPr>
          <a:lstStyle/>
          <a:p>
            <a:r>
              <a:rPr lang="en-US" altLang="en-US" sz="4800" dirty="0"/>
              <a:t>Data vs. Class Attributes</a:t>
            </a:r>
            <a:endParaRPr lang="en-IN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2024"/>
            <a:ext cx="11011562" cy="4653237"/>
          </a:xfrm>
        </p:spPr>
        <p:txBody>
          <a:bodyPr>
            <a:normAutofit/>
          </a:bodyPr>
          <a:lstStyle/>
          <a:p>
            <a:pPr lvl="1"/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67429" y="2010342"/>
            <a:ext cx="4038600" cy="3276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0829" y="2089533"/>
            <a:ext cx="3810000" cy="3276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 dirty="0">
                <a:latin typeface="Courier New" panose="02070309020205020404" pitchFamily="49" charset="0"/>
              </a:rPr>
              <a:t> a = counter()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 dirty="0">
                <a:latin typeface="Courier New" panose="02070309020205020404" pitchFamily="49" charset="0"/>
              </a:rPr>
              <a:t> b = counter()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a.increment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b.increment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b.increment</a:t>
            </a:r>
            <a:r>
              <a:rPr lang="en-US" altLang="en-US" sz="1600" b="1" dirty="0">
                <a:latin typeface="Courier New" panose="02070309020205020404" pitchFamily="49" charset="0"/>
              </a:rPr>
              <a:t>()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a.my_total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 dirty="0">
                <a:latin typeface="Courier New" panose="02070309020205020404" pitchFamily="49" charset="0"/>
              </a:rPr>
              <a:t> a.__class__.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overall_total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b.my_total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 dirty="0">
                <a:latin typeface="Courier New" panose="02070309020205020404" pitchFamily="49" charset="0"/>
              </a:rPr>
              <a:t> b.__class__.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overall_total</a:t>
            </a:r>
            <a:r>
              <a:rPr lang="en-US" altLang="en-US" sz="1600" b="1" dirty="0">
                <a:latin typeface="Courier New" panose="02070309020205020404" pitchFamily="49" charset="0"/>
              </a:rPr>
              <a:t/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7429" y="208953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counter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 err="1">
                <a:latin typeface="Courier New" panose="02070309020205020404" pitchFamily="49" charset="0"/>
              </a:rPr>
              <a:t>overall_total</a:t>
            </a:r>
            <a:r>
              <a:rPr lang="en-US" altLang="en-US" dirty="0">
                <a:latin typeface="Courier New" panose="02070309020205020404" pitchFamily="49" charset="0"/>
              </a:rPr>
              <a:t> = 0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# class attribute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__init__</a:t>
            </a:r>
            <a:r>
              <a:rPr lang="en-US" altLang="en-US" dirty="0">
                <a:latin typeface="Courier New" panose="02070309020205020404" pitchFamily="49" charset="0"/>
              </a:rPr>
              <a:t>(self):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self.my_total</a:t>
            </a:r>
            <a:r>
              <a:rPr lang="en-US" altLang="en-US" dirty="0">
                <a:latin typeface="Courier New" panose="02070309020205020404" pitchFamily="49" charset="0"/>
              </a:rPr>
              <a:t> = 0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</a:t>
            </a: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# data attribute</a:t>
            </a:r>
            <a:r>
              <a:rPr lang="en-US" altLang="en-US" dirty="0">
                <a:latin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dirty="0">
                <a:latin typeface="Courier New" panose="02070309020205020404" pitchFamily="49" charset="0"/>
              </a:rPr>
              <a:t>(self):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counter.overall_total</a:t>
            </a:r>
            <a:r>
              <a:rPr lang="en-US" altLang="en-US" dirty="0">
                <a:latin typeface="Courier New" panose="02070309020205020404" pitchFamily="49" charset="0"/>
              </a:rPr>
              <a:t> = \  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counter.overall_total</a:t>
            </a:r>
            <a:r>
              <a:rPr lang="en-US" altLang="en-US" dirty="0">
                <a:latin typeface="Courier New" panose="02070309020205020404" pitchFamily="49" charset="0"/>
              </a:rPr>
              <a:t> + 1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self.my_total</a:t>
            </a:r>
            <a:r>
              <a:rPr lang="en-US" altLang="en-US" dirty="0">
                <a:latin typeface="Courier New" panose="02070309020205020404" pitchFamily="49" charset="0"/>
              </a:rPr>
              <a:t> = \   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self.my_total</a:t>
            </a:r>
            <a:r>
              <a:rPr lang="en-US" altLang="en-US" dirty="0">
                <a:latin typeface="Courier New" panose="02070309020205020404" pitchFamily="49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96906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1156</TotalTime>
  <Words>1314</Words>
  <Application>Microsoft Office PowerPoint</Application>
  <PresentationFormat>Widescreen</PresentationFormat>
  <Paragraphs>294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Rockwell</vt:lpstr>
      <vt:lpstr>Rockwell Condensed</vt:lpstr>
      <vt:lpstr>Symbol</vt:lpstr>
      <vt:lpstr>Times New Roman</vt:lpstr>
      <vt:lpstr>Wingdings</vt:lpstr>
      <vt:lpstr>Wood Type</vt:lpstr>
      <vt:lpstr>Python Session 4 – ClAsses continued</vt:lpstr>
      <vt:lpstr>Exercise 1</vt:lpstr>
      <vt:lpstr>Static methods</vt:lpstr>
      <vt:lpstr>Accessing unknown members</vt:lpstr>
      <vt:lpstr>Accessing unknown members</vt:lpstr>
      <vt:lpstr>Two Kinds of Attributes</vt:lpstr>
      <vt:lpstr>Data Attributes</vt:lpstr>
      <vt:lpstr>Class Attributes</vt:lpstr>
      <vt:lpstr>Data vs. Class Attributes</vt:lpstr>
      <vt:lpstr>Public and Private Data</vt:lpstr>
      <vt:lpstr>Why Encapsulate?</vt:lpstr>
      <vt:lpstr>Built-In Members of Classes</vt:lpstr>
      <vt:lpstr>Special Methods – Example</vt:lpstr>
      <vt:lpstr>Special Methods</vt:lpstr>
      <vt:lpstr>Operator Overloading</vt:lpstr>
      <vt:lpstr>Classes that look like arrays</vt:lpstr>
      <vt:lpstr>Classes that look like functions</vt:lpstr>
      <vt:lpstr>Other things to overload</vt:lpstr>
      <vt:lpstr>Mapping Operators to Functions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Pankaj Rawat</dc:creator>
  <cp:lastModifiedBy>Pankaj Rawat</cp:lastModifiedBy>
  <cp:revision>334</cp:revision>
  <dcterms:created xsi:type="dcterms:W3CDTF">2016-01-23T13:07:09Z</dcterms:created>
  <dcterms:modified xsi:type="dcterms:W3CDTF">2016-02-27T18:45:38Z</dcterms:modified>
</cp:coreProperties>
</file>