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6"/>
  </p:notesMasterIdLst>
  <p:sldIdLst>
    <p:sldId id="256" r:id="rId2"/>
    <p:sldId id="292" r:id="rId3"/>
    <p:sldId id="294" r:id="rId4"/>
    <p:sldId id="295" r:id="rId5"/>
    <p:sldId id="293" r:id="rId6"/>
    <p:sldId id="296" r:id="rId7"/>
    <p:sldId id="297" r:id="rId8"/>
    <p:sldId id="298" r:id="rId9"/>
    <p:sldId id="299" r:id="rId10"/>
    <p:sldId id="304" r:id="rId11"/>
    <p:sldId id="305" r:id="rId12"/>
    <p:sldId id="300"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D67E6-E0D6-4881-93C1-3FEA078914FC}" type="datetimeFigureOut">
              <a:rPr lang="en-IN" smtClean="0"/>
              <a:t>05-03-2016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340DD-6B7E-440D-B193-912CBEB44430}" type="slidenum">
              <a:rPr lang="en-IN" smtClean="0"/>
              <a:t>‹#›</a:t>
            </a:fld>
            <a:endParaRPr lang="en-IN"/>
          </a:p>
        </p:txBody>
      </p:sp>
    </p:spTree>
    <p:extLst>
      <p:ext uri="{BB962C8B-B14F-4D97-AF65-F5344CB8AC3E}">
        <p14:creationId xmlns:p14="http://schemas.microsoft.com/office/powerpoint/2010/main" val="376688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1283401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576543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2566265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0D0E37-233A-43D1-B01D-256CAE3C454B}" type="datetimeFigureOut">
              <a:rPr lang="en-IN" smtClean="0"/>
              <a:t>05-03-2016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38756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0D0E37-233A-43D1-B01D-256CAE3C454B}" type="datetimeFigureOut">
              <a:rPr lang="en-IN" smtClean="0"/>
              <a:t>05-03-2016</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218E0D9-123E-4C86-9A97-657B0FD8A129}" type="slidenum">
              <a:rPr lang="en-IN" smtClean="0"/>
              <a:t>‹#›</a:t>
            </a:fld>
            <a:endParaRPr lang="en-IN"/>
          </a:p>
        </p:txBody>
      </p:sp>
    </p:spTree>
    <p:extLst>
      <p:ext uri="{BB962C8B-B14F-4D97-AF65-F5344CB8AC3E}">
        <p14:creationId xmlns:p14="http://schemas.microsoft.com/office/powerpoint/2010/main" val="19232266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E37-233A-43D1-B01D-256CAE3C454B}" type="datetimeFigureOut">
              <a:rPr lang="en-IN" smtClean="0"/>
              <a:t>05-03-2016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265759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0D0E37-233A-43D1-B01D-256CAE3C454B}" type="datetimeFigureOut">
              <a:rPr lang="en-IN" smtClean="0"/>
              <a:t>05-03-2016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1233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0D0E37-233A-43D1-B01D-256CAE3C454B}" type="datetimeFigureOut">
              <a:rPr lang="en-IN" smtClean="0"/>
              <a:t>05-03-2016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5357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D0E37-233A-43D1-B01D-256CAE3C454B}" type="datetimeFigureOut">
              <a:rPr lang="en-IN" smtClean="0"/>
              <a:t>05-03-2016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331659413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05-03-2016</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134275700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0D0E37-233A-43D1-B01D-256CAE3C454B}" type="datetimeFigureOut">
              <a:rPr lang="en-IN" smtClean="0"/>
              <a:t>05-03-2016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218E0D9-123E-4C86-9A97-657B0FD8A129}" type="slidenum">
              <a:rPr lang="en-IN" smtClean="0"/>
              <a:t>‹#›</a:t>
            </a:fld>
            <a:endParaRPr lang="en-IN"/>
          </a:p>
        </p:txBody>
      </p:sp>
    </p:spTree>
    <p:extLst>
      <p:ext uri="{BB962C8B-B14F-4D97-AF65-F5344CB8AC3E}">
        <p14:creationId xmlns:p14="http://schemas.microsoft.com/office/powerpoint/2010/main" val="40575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20D0E37-233A-43D1-B01D-256CAE3C454B}" type="datetimeFigureOut">
              <a:rPr lang="en-IN" smtClean="0"/>
              <a:t>05-03-2016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218E0D9-123E-4C86-9A97-657B0FD8A129}" type="slidenum">
              <a:rPr lang="en-IN" smtClean="0"/>
              <a:t>‹#›</a:t>
            </a:fld>
            <a:endParaRPr lang="en-IN"/>
          </a:p>
        </p:txBody>
      </p:sp>
    </p:spTree>
    <p:extLst>
      <p:ext uri="{BB962C8B-B14F-4D97-AF65-F5344CB8AC3E}">
        <p14:creationId xmlns:p14="http://schemas.microsoft.com/office/powerpoint/2010/main" val="559535420"/>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a:t>
            </a:r>
            <a:r>
              <a:rPr lang="en-IN" smtClean="0"/>
              <a:t>Session 5.2 </a:t>
            </a:r>
            <a:r>
              <a:rPr lang="en-IN" dirty="0" smtClean="0"/>
              <a:t>– </a:t>
            </a:r>
            <a:br>
              <a:rPr lang="en-IN" dirty="0" smtClean="0"/>
            </a:br>
            <a:r>
              <a:rPr lang="en-IN" dirty="0" smtClean="0"/>
              <a:t>Exception Handling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4318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17055"/>
          </a:xfrm>
        </p:spPr>
        <p:txBody>
          <a:bodyPr>
            <a:normAutofit fontScale="90000"/>
          </a:bodyPr>
          <a:lstStyle/>
          <a:p>
            <a:r>
              <a:rPr lang="en-IN" b="1" dirty="0" smtClean="0"/>
              <a:t>ASSERT</a:t>
            </a:r>
            <a:endParaRPr lang="en-IN" dirty="0"/>
          </a:p>
        </p:txBody>
      </p:sp>
      <p:sp>
        <p:nvSpPr>
          <p:cNvPr id="3" name="Content Placeholder 2"/>
          <p:cNvSpPr>
            <a:spLocks noGrp="1"/>
          </p:cNvSpPr>
          <p:nvPr>
            <p:ph idx="1"/>
          </p:nvPr>
        </p:nvSpPr>
        <p:spPr>
          <a:xfrm>
            <a:off x="1069848" y="1178805"/>
            <a:ext cx="10058400" cy="4993395"/>
          </a:xfrm>
        </p:spPr>
        <p:txBody>
          <a:bodyPr/>
          <a:lstStyle/>
          <a:p>
            <a:r>
              <a:rPr lang="en-US" altLang="en-US" b="1" dirty="0">
                <a:solidFill>
                  <a:srgbClr val="FF0066"/>
                </a:solidFill>
                <a:effectLst>
                  <a:outerShdw blurRad="38100" dist="38100" dir="2700000" algn="tl">
                    <a:srgbClr val="C0C0C0"/>
                  </a:outerShdw>
                </a:effectLst>
                <a:latin typeface="Calibri Light" panose="020F0302020204030204" pitchFamily="34" charset="0"/>
              </a:rPr>
              <a:t>assert</a:t>
            </a:r>
            <a:r>
              <a:rPr lang="en-US" altLang="en-US" dirty="0">
                <a:latin typeface="Calibri Light" panose="020F0302020204030204" pitchFamily="34" charset="0"/>
              </a:rPr>
              <a:t> is a conditional </a:t>
            </a:r>
            <a:r>
              <a:rPr lang="en-US" altLang="en-US" i="1" dirty="0">
                <a:effectLst>
                  <a:outerShdw blurRad="38100" dist="38100" dir="2700000" algn="tl">
                    <a:srgbClr val="C0C0C0"/>
                  </a:outerShdw>
                </a:effectLst>
                <a:latin typeface="Calibri Light" panose="020F0302020204030204" pitchFamily="34" charset="0"/>
              </a:rPr>
              <a:t>raise</a:t>
            </a:r>
          </a:p>
          <a:p>
            <a:pPr>
              <a:buNone/>
            </a:pPr>
            <a:r>
              <a:rPr lang="en-US" altLang="en-US" dirty="0">
                <a:latin typeface="Calibri Light" panose="020F0302020204030204" pitchFamily="34" charset="0"/>
              </a:rPr>
              <a:t>assert &lt;test&gt;, &lt;data&gt;</a:t>
            </a:r>
          </a:p>
          <a:p>
            <a:pPr>
              <a:buNone/>
            </a:pPr>
            <a:r>
              <a:rPr lang="en-US" altLang="en-US" dirty="0">
                <a:latin typeface="Calibri Light" panose="020F0302020204030204" pitchFamily="34" charset="0"/>
              </a:rPr>
              <a:t>assert &lt;test&gt;</a:t>
            </a:r>
          </a:p>
          <a:p>
            <a:r>
              <a:rPr lang="en-US" altLang="en-US" dirty="0">
                <a:latin typeface="Calibri Light" panose="020F0302020204030204" pitchFamily="34" charset="0"/>
              </a:rPr>
              <a:t>If &lt;test&gt; evaluates to false, Python raises </a:t>
            </a:r>
            <a:r>
              <a:rPr lang="en-US" altLang="en-US" dirty="0" err="1">
                <a:latin typeface="Calibri Light" panose="020F0302020204030204" pitchFamily="34" charset="0"/>
              </a:rPr>
              <a:t>AssertionError</a:t>
            </a:r>
            <a:r>
              <a:rPr lang="en-US" altLang="en-US" dirty="0">
                <a:latin typeface="Calibri Light" panose="020F0302020204030204" pitchFamily="34" charset="0"/>
              </a:rPr>
              <a:t> with the &lt;data&gt; as the exception’s extra data.</a:t>
            </a:r>
          </a:p>
          <a:p>
            <a:endParaRPr lang="en-IN"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523" y="3239438"/>
            <a:ext cx="4872210" cy="308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00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17055"/>
          </a:xfrm>
        </p:spPr>
        <p:txBody>
          <a:bodyPr>
            <a:normAutofit fontScale="90000"/>
          </a:bodyPr>
          <a:lstStyle/>
          <a:p>
            <a:r>
              <a:rPr lang="en-IN" b="1" dirty="0" smtClean="0"/>
              <a:t>NESTING EXCEPTION HANDLERS</a:t>
            </a:r>
            <a:endParaRPr lang="en-IN" dirty="0"/>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6352" y="1314588"/>
            <a:ext cx="4476190" cy="2276793"/>
          </a:xfrm>
          <a:prstGeom prst="rect">
            <a:avLst/>
          </a:prstGeom>
          <a:noFill/>
          <a:extLst>
            <a:ext uri="{909E8E84-426E-40DD-AFC4-6F175D3DCCD1}">
              <a14:hiddenFill xmlns:a14="http://schemas.microsoft.com/office/drawing/2010/main">
                <a:solidFill>
                  <a:srgbClr val="FFFFFF"/>
                </a:solidFill>
              </a14:hiddenFill>
            </a:ext>
          </a:extLst>
        </p:spPr>
      </p:pic>
      <p:sp>
        <p:nvSpPr>
          <p:cNvPr id="7" name="Line 6"/>
          <p:cNvSpPr>
            <a:spLocks noChangeShapeType="1"/>
          </p:cNvSpPr>
          <p:nvPr/>
        </p:nvSpPr>
        <p:spPr bwMode="auto">
          <a:xfrm flipV="1">
            <a:off x="2589422" y="1700729"/>
            <a:ext cx="533400" cy="304800"/>
          </a:xfrm>
          <a:prstGeom prst="line">
            <a:avLst/>
          </a:prstGeom>
          <a:noFill/>
          <a:ln w="28575">
            <a:solidFill>
              <a:srgbClr val="FF006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8" name="Line 7"/>
          <p:cNvSpPr>
            <a:spLocks noChangeShapeType="1"/>
          </p:cNvSpPr>
          <p:nvPr/>
        </p:nvSpPr>
        <p:spPr bwMode="auto">
          <a:xfrm flipV="1">
            <a:off x="4113422" y="1700729"/>
            <a:ext cx="457200" cy="762000"/>
          </a:xfrm>
          <a:prstGeom prst="line">
            <a:avLst/>
          </a:prstGeom>
          <a:noFill/>
          <a:ln w="28575">
            <a:solidFill>
              <a:srgbClr val="FF006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9" name="Line 8"/>
          <p:cNvSpPr>
            <a:spLocks noChangeShapeType="1"/>
          </p:cNvSpPr>
          <p:nvPr/>
        </p:nvSpPr>
        <p:spPr bwMode="auto">
          <a:xfrm flipH="1">
            <a:off x="4189622" y="2462729"/>
            <a:ext cx="609600" cy="38100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10" name="Line 9"/>
          <p:cNvSpPr>
            <a:spLocks noChangeShapeType="1"/>
          </p:cNvSpPr>
          <p:nvPr/>
        </p:nvSpPr>
        <p:spPr bwMode="auto">
          <a:xfrm>
            <a:off x="3324340" y="2943340"/>
            <a:ext cx="0" cy="304800"/>
          </a:xfrm>
          <a:prstGeom prst="line">
            <a:avLst/>
          </a:prstGeom>
          <a:noFill/>
          <a:ln w="2857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IN"/>
          </a:p>
        </p:txBody>
      </p:sp>
      <p:sp>
        <p:nvSpPr>
          <p:cNvPr id="4" name="Rectangle 3"/>
          <p:cNvSpPr/>
          <p:nvPr/>
        </p:nvSpPr>
        <p:spPr>
          <a:xfrm>
            <a:off x="768523" y="3589545"/>
            <a:ext cx="4252896" cy="341632"/>
          </a:xfrm>
          <a:prstGeom prst="rect">
            <a:avLst/>
          </a:prstGeom>
        </p:spPr>
        <p:txBody>
          <a:bodyPr wrap="none">
            <a:spAutoFit/>
          </a:bodyPr>
          <a:lstStyle/>
          <a:p>
            <a:pPr>
              <a:lnSpc>
                <a:spcPct val="90000"/>
              </a:lnSpc>
            </a:pPr>
            <a:r>
              <a:rPr lang="en-US" altLang="en-US" dirty="0">
                <a:latin typeface="Calibri Light" panose="020F0302020204030204" pitchFamily="34" charset="0"/>
              </a:rPr>
              <a:t>Once the exception is caught, it’s life is over.</a:t>
            </a:r>
          </a:p>
        </p:txBody>
      </p:sp>
    </p:spTree>
    <p:extLst>
      <p:ext uri="{BB962C8B-B14F-4D97-AF65-F5344CB8AC3E}">
        <p14:creationId xmlns:p14="http://schemas.microsoft.com/office/powerpoint/2010/main" val="315260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1200839"/>
            <a:ext cx="10597015" cy="4971361"/>
          </a:xfrm>
        </p:spPr>
        <p:txBody>
          <a:bodyPr>
            <a:normAutofit/>
          </a:bodyPr>
          <a:lstStyle/>
          <a:p>
            <a:r>
              <a:rPr lang="en-IN" sz="1600" b="1" dirty="0" smtClean="0">
                <a:latin typeface="Calibri Light" panose="020F0302020204030204" pitchFamily="34" charset="0"/>
              </a:rPr>
              <a:t>Exception - </a:t>
            </a:r>
            <a:r>
              <a:rPr lang="en-IN" sz="1600" dirty="0" smtClean="0">
                <a:latin typeface="Calibri Light" panose="020F0302020204030204" pitchFamily="34" charset="0"/>
              </a:rPr>
              <a:t>All </a:t>
            </a:r>
            <a:r>
              <a:rPr lang="en-IN" sz="1600" dirty="0">
                <a:latin typeface="Calibri Light" panose="020F0302020204030204" pitchFamily="34" charset="0"/>
              </a:rPr>
              <a:t>built-in, non-system-exiting exceptions are derived from this class. All user-defined exceptions should also be derived from this class</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StandardError</a:t>
            </a:r>
            <a:r>
              <a:rPr lang="en-IN" sz="1600" b="1" dirty="0" smtClean="0">
                <a:latin typeface="Calibri Light" panose="020F0302020204030204" pitchFamily="34" charset="0"/>
              </a:rPr>
              <a:t> - </a:t>
            </a:r>
            <a:r>
              <a:rPr lang="en-IN" sz="1600" dirty="0" smtClean="0">
                <a:latin typeface="Calibri Light" panose="020F0302020204030204" pitchFamily="34" charset="0"/>
              </a:rPr>
              <a:t>The </a:t>
            </a:r>
            <a:r>
              <a:rPr lang="en-IN" sz="1600" dirty="0">
                <a:latin typeface="Calibri Light" panose="020F0302020204030204" pitchFamily="34" charset="0"/>
              </a:rPr>
              <a:t>base class for all built-in exceptions except </a:t>
            </a:r>
            <a:r>
              <a:rPr lang="en-IN" sz="1600" dirty="0" err="1">
                <a:latin typeface="Calibri Light" panose="020F0302020204030204" pitchFamily="34" charset="0"/>
              </a:rPr>
              <a:t>StopIteration</a:t>
            </a:r>
            <a:r>
              <a:rPr lang="en-IN" sz="1600" dirty="0">
                <a:latin typeface="Calibri Light" panose="020F0302020204030204" pitchFamily="34" charset="0"/>
              </a:rPr>
              <a:t>, </a:t>
            </a:r>
            <a:r>
              <a:rPr lang="en-IN" sz="1600" dirty="0" err="1">
                <a:latin typeface="Calibri Light" panose="020F0302020204030204" pitchFamily="34" charset="0"/>
              </a:rPr>
              <a:t>GeneratorExit</a:t>
            </a:r>
            <a:r>
              <a:rPr lang="en-IN" sz="1600" dirty="0">
                <a:latin typeface="Calibri Light" panose="020F0302020204030204" pitchFamily="34" charset="0"/>
              </a:rPr>
              <a:t>, </a:t>
            </a:r>
            <a:r>
              <a:rPr lang="en-IN" sz="1600" dirty="0" err="1">
                <a:latin typeface="Calibri Light" panose="020F0302020204030204" pitchFamily="34" charset="0"/>
              </a:rPr>
              <a:t>KeyboardInterrupt</a:t>
            </a:r>
            <a:r>
              <a:rPr lang="en-IN" sz="1600" dirty="0">
                <a:latin typeface="Calibri Light" panose="020F0302020204030204" pitchFamily="34" charset="0"/>
              </a:rPr>
              <a:t> and </a:t>
            </a:r>
            <a:r>
              <a:rPr lang="en-IN" sz="1600" dirty="0" err="1">
                <a:latin typeface="Calibri Light" panose="020F0302020204030204" pitchFamily="34" charset="0"/>
              </a:rPr>
              <a:t>SystemExit</a:t>
            </a:r>
            <a:r>
              <a:rPr lang="en-IN" sz="1600" dirty="0">
                <a:latin typeface="Calibri Light" panose="020F0302020204030204" pitchFamily="34" charset="0"/>
              </a:rPr>
              <a:t>. </a:t>
            </a:r>
            <a:r>
              <a:rPr lang="en-IN" sz="1600" dirty="0" err="1">
                <a:latin typeface="Calibri Light" panose="020F0302020204030204" pitchFamily="34" charset="0"/>
              </a:rPr>
              <a:t>StandardError</a:t>
            </a:r>
            <a:r>
              <a:rPr lang="en-IN" sz="1600" dirty="0">
                <a:latin typeface="Calibri Light" panose="020F0302020204030204" pitchFamily="34" charset="0"/>
              </a:rPr>
              <a:t> itself is derived from Exception</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ArithmeticError</a:t>
            </a:r>
            <a:r>
              <a:rPr lang="en-IN" sz="1600" b="1" dirty="0" smtClean="0">
                <a:latin typeface="Calibri Light" panose="020F0302020204030204" pitchFamily="34" charset="0"/>
              </a:rPr>
              <a:t> - </a:t>
            </a:r>
            <a:r>
              <a:rPr lang="en-IN" sz="1600" dirty="0" smtClean="0">
                <a:latin typeface="Calibri Light" panose="020F0302020204030204" pitchFamily="34" charset="0"/>
              </a:rPr>
              <a:t>The </a:t>
            </a:r>
            <a:r>
              <a:rPr lang="en-IN" sz="1600" dirty="0">
                <a:latin typeface="Calibri Light" panose="020F0302020204030204" pitchFamily="34" charset="0"/>
              </a:rPr>
              <a:t>base class for those built-in exceptions that are raised for various arithmetic errors: </a:t>
            </a:r>
            <a:r>
              <a:rPr lang="en-IN" sz="1600" b="1" dirty="0" err="1">
                <a:latin typeface="Calibri Light" panose="020F0302020204030204" pitchFamily="34" charset="0"/>
              </a:rPr>
              <a:t>OverflowError</a:t>
            </a:r>
            <a:r>
              <a:rPr lang="en-IN" sz="1600" b="1" dirty="0">
                <a:latin typeface="Calibri Light" panose="020F0302020204030204" pitchFamily="34" charset="0"/>
              </a:rPr>
              <a:t>, </a:t>
            </a:r>
            <a:r>
              <a:rPr lang="en-IN" sz="1600" b="1" dirty="0" err="1">
                <a:latin typeface="Calibri Light" panose="020F0302020204030204" pitchFamily="34" charset="0"/>
              </a:rPr>
              <a:t>ZeroDivisionError</a:t>
            </a:r>
            <a:r>
              <a:rPr lang="en-IN" sz="1600" b="1" dirty="0">
                <a:latin typeface="Calibri Light" panose="020F0302020204030204" pitchFamily="34" charset="0"/>
              </a:rPr>
              <a:t>, </a:t>
            </a:r>
            <a:r>
              <a:rPr lang="en-IN" sz="1600" b="1" dirty="0" err="1">
                <a:latin typeface="Calibri Light" panose="020F0302020204030204" pitchFamily="34" charset="0"/>
              </a:rPr>
              <a:t>FloatingPointError</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BufferError</a:t>
            </a:r>
            <a:r>
              <a:rPr lang="en-IN" sz="1600" dirty="0" smtClean="0">
                <a:latin typeface="Calibri Light" panose="020F0302020204030204" pitchFamily="34" charset="0"/>
              </a:rPr>
              <a:t> -  Raised </a:t>
            </a:r>
            <a:r>
              <a:rPr lang="en-IN" sz="1600" dirty="0">
                <a:latin typeface="Calibri Light" panose="020F0302020204030204" pitchFamily="34" charset="0"/>
              </a:rPr>
              <a:t>when a buffer related operation cannot be performed</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LookupError</a:t>
            </a:r>
            <a:r>
              <a:rPr lang="en-IN" sz="1600" b="1" dirty="0" smtClean="0">
                <a:latin typeface="Calibri Light" panose="020F0302020204030204" pitchFamily="34" charset="0"/>
              </a:rPr>
              <a:t> - </a:t>
            </a:r>
            <a:r>
              <a:rPr lang="en-IN" sz="1600" dirty="0" smtClean="0">
                <a:latin typeface="Calibri Light" panose="020F0302020204030204" pitchFamily="34" charset="0"/>
              </a:rPr>
              <a:t>The </a:t>
            </a:r>
            <a:r>
              <a:rPr lang="en-IN" sz="1600" dirty="0">
                <a:latin typeface="Calibri Light" panose="020F0302020204030204" pitchFamily="34" charset="0"/>
              </a:rPr>
              <a:t>base class for the exceptions that are raised when a key or index used on a mapping or sequence is invalid: </a:t>
            </a:r>
            <a:r>
              <a:rPr lang="en-IN" sz="1600" b="1" dirty="0" err="1">
                <a:latin typeface="Calibri Light" panose="020F0302020204030204" pitchFamily="34" charset="0"/>
              </a:rPr>
              <a:t>IndexError</a:t>
            </a:r>
            <a:r>
              <a:rPr lang="en-IN" sz="1600" b="1" dirty="0">
                <a:latin typeface="Calibri Light" panose="020F0302020204030204" pitchFamily="34" charset="0"/>
              </a:rPr>
              <a:t>, </a:t>
            </a:r>
            <a:r>
              <a:rPr lang="en-IN" sz="1600" b="1" dirty="0" err="1">
                <a:latin typeface="Calibri Light" panose="020F0302020204030204" pitchFamily="34" charset="0"/>
              </a:rPr>
              <a:t>KeyError</a:t>
            </a:r>
            <a:r>
              <a:rPr lang="en-IN" sz="1600" dirty="0">
                <a:latin typeface="Calibri Light" panose="020F0302020204030204" pitchFamily="34" charset="0"/>
              </a:rPr>
              <a:t>. This can be raised directly by </a:t>
            </a:r>
            <a:r>
              <a:rPr lang="en-IN" sz="1600" dirty="0" err="1">
                <a:latin typeface="Calibri Light" panose="020F0302020204030204" pitchFamily="34" charset="0"/>
              </a:rPr>
              <a:t>codecs.lookup</a:t>
            </a:r>
            <a:r>
              <a:rPr lang="en-IN" sz="1600" dirty="0" smtClean="0">
                <a:latin typeface="Calibri Light" panose="020F0302020204030204" pitchFamily="34" charset="0"/>
              </a:rPr>
              <a:t>().</a:t>
            </a:r>
          </a:p>
          <a:p>
            <a:r>
              <a:rPr lang="en-IN" sz="1600" b="1" dirty="0" err="1" smtClean="0">
                <a:latin typeface="Calibri Light" panose="020F0302020204030204" pitchFamily="34" charset="0"/>
              </a:rPr>
              <a:t>AssertionError</a:t>
            </a:r>
            <a:r>
              <a:rPr lang="en-IN" sz="1600" b="1" dirty="0" smtClean="0">
                <a:latin typeface="Calibri Light" panose="020F0302020204030204" pitchFamily="34" charset="0"/>
              </a:rPr>
              <a:t> </a:t>
            </a:r>
            <a:r>
              <a:rPr lang="en-IN" sz="1600" dirty="0" smtClean="0">
                <a:latin typeface="Calibri Light" panose="020F0302020204030204" pitchFamily="34" charset="0"/>
              </a:rPr>
              <a:t>-Raised </a:t>
            </a:r>
            <a:r>
              <a:rPr lang="en-IN" sz="1600" dirty="0">
                <a:latin typeface="Calibri Light" panose="020F0302020204030204" pitchFamily="34" charset="0"/>
              </a:rPr>
              <a:t>when an assert statement fails</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smtClean="0">
                <a:latin typeface="Calibri Light" panose="020F0302020204030204" pitchFamily="34" charset="0"/>
              </a:rPr>
              <a:t>AttributeError - </a:t>
            </a:r>
            <a:r>
              <a:rPr lang="en-IN" sz="1600" dirty="0" smtClean="0">
                <a:latin typeface="Calibri Light" panose="020F0302020204030204" pitchFamily="34" charset="0"/>
              </a:rPr>
              <a:t>Raised </a:t>
            </a:r>
            <a:r>
              <a:rPr lang="en-IN" sz="1600" dirty="0">
                <a:latin typeface="Calibri Light" panose="020F0302020204030204" pitchFamily="34" charset="0"/>
              </a:rPr>
              <a:t>when an attribute reference (see Attribute references) or assignment fails. (When an object does not support attribute references or attribute assignments at all, </a:t>
            </a:r>
            <a:r>
              <a:rPr lang="en-IN" sz="1600" dirty="0" err="1">
                <a:latin typeface="Calibri Light" panose="020F0302020204030204" pitchFamily="34" charset="0"/>
              </a:rPr>
              <a:t>TypeError</a:t>
            </a:r>
            <a:r>
              <a:rPr lang="en-IN" sz="1600" dirty="0">
                <a:latin typeface="Calibri Light" panose="020F0302020204030204" pitchFamily="34" charset="0"/>
              </a:rPr>
              <a:t> is raised</a:t>
            </a:r>
            <a:r>
              <a:rPr lang="en-IN" sz="1600" dirty="0" smtClean="0">
                <a:latin typeface="Calibri Light" panose="020F0302020204030204" pitchFamily="34" charset="0"/>
              </a:rPr>
              <a:t>.)</a:t>
            </a:r>
          </a:p>
          <a:p>
            <a:r>
              <a:rPr lang="en-IN" sz="1600" b="1" dirty="0" err="1">
                <a:latin typeface="Calibri Light" panose="020F0302020204030204" pitchFamily="34" charset="0"/>
              </a:rPr>
              <a:t>IOError</a:t>
            </a:r>
            <a:r>
              <a:rPr lang="en-IN" sz="1600" dirty="0">
                <a:latin typeface="Calibri Light" panose="020F0302020204030204" pitchFamily="34" charset="0"/>
              </a:rPr>
              <a:t> - Raised when an I/O operation (such as a print statement, the built-in open() function or a method of a file object) fails for an I/O-related reason, e.g., “file not found” or “disk full”. This class is derived from </a:t>
            </a:r>
            <a:r>
              <a:rPr lang="en-IN" sz="1600" dirty="0" err="1">
                <a:latin typeface="Calibri Light" panose="020F0302020204030204" pitchFamily="34" charset="0"/>
              </a:rPr>
              <a:t>EnvironmentError</a:t>
            </a:r>
            <a:r>
              <a:rPr lang="en-IN" sz="1600" dirty="0">
                <a:latin typeface="Calibri Light" panose="020F0302020204030204" pitchFamily="34" charset="0"/>
              </a:rPr>
              <a:t>. See the discussion above for more information on exception instance attributes</a:t>
            </a:r>
            <a:r>
              <a:rPr lang="en-IN" sz="1600" dirty="0" smtClean="0">
                <a:latin typeface="Calibri Light" panose="020F0302020204030204" pitchFamily="34" charset="0"/>
              </a:rPr>
              <a:t>.</a:t>
            </a:r>
            <a:endParaRPr lang="en-IN" sz="1600" dirty="0">
              <a:latin typeface="Calibri Light" panose="020F0302020204030204" pitchFamily="34" charset="0"/>
            </a:endParaRPr>
          </a:p>
        </p:txBody>
      </p:sp>
      <p:sp>
        <p:nvSpPr>
          <p:cNvPr id="4" name="Title 3"/>
          <p:cNvSpPr>
            <a:spLocks noGrp="1"/>
          </p:cNvSpPr>
          <p:nvPr>
            <p:ph type="title"/>
          </p:nvPr>
        </p:nvSpPr>
        <p:spPr>
          <a:xfrm>
            <a:off x="1069848" y="484632"/>
            <a:ext cx="10058400" cy="628072"/>
          </a:xfrm>
        </p:spPr>
        <p:txBody>
          <a:bodyPr>
            <a:normAutofit fontScale="90000"/>
          </a:bodyPr>
          <a:lstStyle/>
          <a:p>
            <a:r>
              <a:rPr lang="en-IN" dirty="0"/>
              <a:t>Built-in </a:t>
            </a:r>
            <a:r>
              <a:rPr lang="en-IN" dirty="0" smtClean="0"/>
              <a:t>Exceptions</a:t>
            </a:r>
            <a:endParaRPr lang="en-IN" dirty="0"/>
          </a:p>
        </p:txBody>
      </p:sp>
    </p:spTree>
    <p:extLst>
      <p:ext uri="{BB962C8B-B14F-4D97-AF65-F5344CB8AC3E}">
        <p14:creationId xmlns:p14="http://schemas.microsoft.com/office/powerpoint/2010/main" val="203949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730" y="605928"/>
            <a:ext cx="10058400" cy="5596568"/>
          </a:xfrm>
        </p:spPr>
        <p:txBody>
          <a:bodyPr>
            <a:noAutofit/>
          </a:bodyPr>
          <a:lstStyle/>
          <a:p>
            <a:r>
              <a:rPr lang="en-IN" sz="1600" b="1" dirty="0" err="1" smtClean="0">
                <a:latin typeface="Calibri Light" panose="020F0302020204030204" pitchFamily="34" charset="0"/>
              </a:rPr>
              <a:t>ImportError</a:t>
            </a:r>
            <a:r>
              <a:rPr lang="en-IN" sz="1600" dirty="0" smtClean="0">
                <a:latin typeface="Calibri Light" panose="020F0302020204030204" pitchFamily="34" charset="0"/>
              </a:rPr>
              <a:t> - Raised </a:t>
            </a:r>
            <a:r>
              <a:rPr lang="en-IN" sz="1600" dirty="0">
                <a:latin typeface="Calibri Light" panose="020F0302020204030204" pitchFamily="34" charset="0"/>
              </a:rPr>
              <a:t>when an import statement fails to find the module definition or when a from ... import fails to find a name that is to be imported</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IndexError</a:t>
            </a:r>
            <a:r>
              <a:rPr lang="en-IN" sz="1600" dirty="0" smtClean="0">
                <a:latin typeface="Calibri Light" panose="020F0302020204030204" pitchFamily="34" charset="0"/>
              </a:rPr>
              <a:t> - Raised </a:t>
            </a:r>
            <a:r>
              <a:rPr lang="en-IN" sz="1600" dirty="0">
                <a:latin typeface="Calibri Light" panose="020F0302020204030204" pitchFamily="34" charset="0"/>
              </a:rPr>
              <a:t>when a sequence subscript is out of range. (Slice indices are silently truncated to fall in the allowed range; if an index is not a plain integer, </a:t>
            </a:r>
            <a:r>
              <a:rPr lang="en-IN" sz="1600" dirty="0" err="1">
                <a:latin typeface="Calibri Light" panose="020F0302020204030204" pitchFamily="34" charset="0"/>
              </a:rPr>
              <a:t>TypeError</a:t>
            </a:r>
            <a:r>
              <a:rPr lang="en-IN" sz="1600" dirty="0">
                <a:latin typeface="Calibri Light" panose="020F0302020204030204" pitchFamily="34" charset="0"/>
              </a:rPr>
              <a:t> is raised</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KeyError</a:t>
            </a:r>
            <a:r>
              <a:rPr lang="en-IN" sz="1600" dirty="0" smtClean="0">
                <a:latin typeface="Calibri Light" panose="020F0302020204030204" pitchFamily="34" charset="0"/>
              </a:rPr>
              <a:t> - Raised </a:t>
            </a:r>
            <a:r>
              <a:rPr lang="en-IN" sz="1600" dirty="0">
                <a:latin typeface="Calibri Light" panose="020F0302020204030204" pitchFamily="34" charset="0"/>
              </a:rPr>
              <a:t>when a mapping (dictionary) key is not found in the set of existing keys</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KeyboardInterrupt</a:t>
            </a:r>
            <a:r>
              <a:rPr lang="en-IN" sz="1600" dirty="0" smtClean="0">
                <a:latin typeface="Calibri Light" panose="020F0302020204030204" pitchFamily="34" charset="0"/>
              </a:rPr>
              <a:t> - Raised </a:t>
            </a:r>
            <a:r>
              <a:rPr lang="en-IN" sz="1600" dirty="0">
                <a:latin typeface="Calibri Light" panose="020F0302020204030204" pitchFamily="34" charset="0"/>
              </a:rPr>
              <a:t>when the user hits the interrupt key (normally Control-C or Delete). During execution, a check for interrupts is made regularly. Interrupts typed when a built-in function input() or </a:t>
            </a:r>
            <a:r>
              <a:rPr lang="en-IN" sz="1600" dirty="0" err="1">
                <a:latin typeface="Calibri Light" panose="020F0302020204030204" pitchFamily="34" charset="0"/>
              </a:rPr>
              <a:t>raw_input</a:t>
            </a:r>
            <a:r>
              <a:rPr lang="en-IN" sz="1600" dirty="0">
                <a:latin typeface="Calibri Light" panose="020F0302020204030204" pitchFamily="34" charset="0"/>
              </a:rPr>
              <a:t>() is waiting for input also raise this exception. The exception inherits from </a:t>
            </a:r>
            <a:r>
              <a:rPr lang="en-IN" sz="1600" dirty="0" err="1">
                <a:latin typeface="Calibri Light" panose="020F0302020204030204" pitchFamily="34" charset="0"/>
              </a:rPr>
              <a:t>BaseException</a:t>
            </a:r>
            <a:r>
              <a:rPr lang="en-IN" sz="1600" dirty="0">
                <a:latin typeface="Calibri Light" panose="020F0302020204030204" pitchFamily="34" charset="0"/>
              </a:rPr>
              <a:t> so as to not be accidentally caught by code that catches Exception and thus prevent the interpreter from exiting</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MemoryError</a:t>
            </a:r>
            <a:r>
              <a:rPr lang="en-IN" sz="1600" dirty="0" smtClean="0">
                <a:latin typeface="Calibri Light" panose="020F0302020204030204" pitchFamily="34" charset="0"/>
              </a:rPr>
              <a:t> - Raised </a:t>
            </a:r>
            <a:r>
              <a:rPr lang="en-IN" sz="1600" dirty="0">
                <a:latin typeface="Calibri Light" panose="020F0302020204030204" pitchFamily="34" charset="0"/>
              </a:rPr>
              <a:t>when an operation runs out of memory but the situation may still be rescued (by deleting some objects). The associated value is a string indicating what kind of (internal) operation ran out of memory. Note that because of the underlying memory management architecture (C’s </a:t>
            </a:r>
            <a:r>
              <a:rPr lang="en-IN" sz="1600" dirty="0" err="1">
                <a:latin typeface="Calibri Light" panose="020F0302020204030204" pitchFamily="34" charset="0"/>
              </a:rPr>
              <a:t>malloc</a:t>
            </a:r>
            <a:r>
              <a:rPr lang="en-IN" sz="1600" dirty="0">
                <a:latin typeface="Calibri Light" panose="020F0302020204030204" pitchFamily="34" charset="0"/>
              </a:rPr>
              <a:t>() function), the interpreter may not always be able to completely recover from this situation; it nevertheless raises an exception so that a stack </a:t>
            </a:r>
            <a:r>
              <a:rPr lang="en-IN" sz="1600" dirty="0" err="1">
                <a:latin typeface="Calibri Light" panose="020F0302020204030204" pitchFamily="34" charset="0"/>
              </a:rPr>
              <a:t>traceback</a:t>
            </a:r>
            <a:r>
              <a:rPr lang="en-IN" sz="1600" dirty="0">
                <a:latin typeface="Calibri Light" panose="020F0302020204030204" pitchFamily="34" charset="0"/>
              </a:rPr>
              <a:t> can be printed, in case a run-away program was the cause</a:t>
            </a:r>
            <a:r>
              <a:rPr lang="en-IN" sz="1600" dirty="0" smtClean="0">
                <a:latin typeface="Calibri Light" panose="020F0302020204030204" pitchFamily="34" charset="0"/>
              </a:rPr>
              <a:t>.</a:t>
            </a:r>
            <a:endParaRPr lang="en-IN" sz="1600" dirty="0">
              <a:latin typeface="Calibri Light" panose="020F0302020204030204" pitchFamily="34" charset="0"/>
            </a:endParaRPr>
          </a:p>
          <a:p>
            <a:r>
              <a:rPr lang="en-IN" sz="1600" b="1" dirty="0" err="1" smtClean="0">
                <a:latin typeface="Calibri Light" panose="020F0302020204030204" pitchFamily="34" charset="0"/>
              </a:rPr>
              <a:t>NameError</a:t>
            </a:r>
            <a:r>
              <a:rPr lang="en-IN" sz="1600" dirty="0" smtClean="0">
                <a:latin typeface="Calibri Light" panose="020F0302020204030204" pitchFamily="34" charset="0"/>
              </a:rPr>
              <a:t> - Raised </a:t>
            </a:r>
            <a:r>
              <a:rPr lang="en-IN" sz="1600" dirty="0">
                <a:latin typeface="Calibri Light" panose="020F0302020204030204" pitchFamily="34" charset="0"/>
              </a:rPr>
              <a:t>when a local or global name is not found. This applies only to unqualified names. The associated value is an error message that includes the name that could not be found.</a:t>
            </a:r>
          </a:p>
        </p:txBody>
      </p:sp>
    </p:spTree>
    <p:extLst>
      <p:ext uri="{BB962C8B-B14F-4D97-AF65-F5344CB8AC3E}">
        <p14:creationId xmlns:p14="http://schemas.microsoft.com/office/powerpoint/2010/main" val="363990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30" y="275312"/>
            <a:ext cx="10058400" cy="760274"/>
          </a:xfrm>
        </p:spPr>
        <p:txBody>
          <a:bodyPr>
            <a:normAutofit fontScale="90000"/>
          </a:bodyPr>
          <a:lstStyle/>
          <a:p>
            <a:r>
              <a:rPr lang="en-IN" dirty="0" smtClean="0"/>
              <a:t>Exercise 1</a:t>
            </a:r>
            <a:endParaRPr lang="en-IN" dirty="0"/>
          </a:p>
        </p:txBody>
      </p:sp>
      <p:sp>
        <p:nvSpPr>
          <p:cNvPr id="3" name="Content Placeholder 2"/>
          <p:cNvSpPr>
            <a:spLocks noGrp="1"/>
          </p:cNvSpPr>
          <p:nvPr>
            <p:ph idx="1"/>
          </p:nvPr>
        </p:nvSpPr>
        <p:spPr>
          <a:xfrm>
            <a:off x="992730" y="1240058"/>
            <a:ext cx="10058400" cy="4050792"/>
          </a:xfrm>
        </p:spPr>
        <p:txBody>
          <a:bodyPr/>
          <a:lstStyle/>
          <a:p>
            <a:r>
              <a:rPr lang="en-IN" dirty="0" smtClean="0">
                <a:latin typeface="Calibri Light" panose="020F0302020204030204" pitchFamily="34" charset="0"/>
              </a:rPr>
              <a:t>Write a function called oops that explicitly raises an </a:t>
            </a:r>
            <a:r>
              <a:rPr lang="en-IN" dirty="0" err="1" smtClean="0">
                <a:latin typeface="Calibri Light" panose="020F0302020204030204" pitchFamily="34" charset="0"/>
              </a:rPr>
              <a:t>IndexError</a:t>
            </a:r>
            <a:r>
              <a:rPr lang="en-IN" dirty="0" smtClean="0">
                <a:latin typeface="Calibri Light" panose="020F0302020204030204" pitchFamily="34" charset="0"/>
              </a:rPr>
              <a:t> exception when called. </a:t>
            </a:r>
          </a:p>
          <a:p>
            <a:r>
              <a:rPr lang="en-IN" dirty="0">
                <a:latin typeface="Calibri Light" panose="020F0302020204030204" pitchFamily="34" charset="0"/>
              </a:rPr>
              <a:t>W</a:t>
            </a:r>
            <a:r>
              <a:rPr lang="en-IN" dirty="0" smtClean="0">
                <a:latin typeface="Calibri Light" panose="020F0302020204030204" pitchFamily="34" charset="0"/>
              </a:rPr>
              <a:t>rite another function that calls oops inside a try/except state­ment to catch the error. </a:t>
            </a:r>
          </a:p>
          <a:p>
            <a:r>
              <a:rPr lang="en-IN" dirty="0">
                <a:latin typeface="Calibri Light" panose="020F0302020204030204" pitchFamily="34" charset="0"/>
              </a:rPr>
              <a:t>What happens if you change oops to raise </a:t>
            </a:r>
            <a:r>
              <a:rPr lang="en-IN" dirty="0" err="1">
                <a:latin typeface="Calibri Light" panose="020F0302020204030204" pitchFamily="34" charset="0"/>
              </a:rPr>
              <a:t>KeyError</a:t>
            </a:r>
            <a:r>
              <a:rPr lang="en-IN" dirty="0">
                <a:latin typeface="Calibri Light" panose="020F0302020204030204" pitchFamily="34" charset="0"/>
              </a:rPr>
              <a:t> instead of </a:t>
            </a:r>
            <a:r>
              <a:rPr lang="en-IN" dirty="0" err="1">
                <a:latin typeface="Calibri Light" panose="020F0302020204030204" pitchFamily="34" charset="0"/>
              </a:rPr>
              <a:t>IndexError</a:t>
            </a:r>
            <a:endParaRPr lang="en-IN" dirty="0">
              <a:latin typeface="Calibri Light" panose="020F0302020204030204" pitchFamily="34" charset="0"/>
            </a:endParaRPr>
          </a:p>
          <a:p>
            <a:r>
              <a:rPr lang="en-IN" dirty="0">
                <a:latin typeface="Calibri Light" panose="020F0302020204030204" pitchFamily="34" charset="0"/>
              </a:rPr>
              <a:t>Change the oops function you just wrote to raise an exception you define yourself, called </a:t>
            </a:r>
            <a:r>
              <a:rPr lang="en-IN" dirty="0" err="1">
                <a:latin typeface="Calibri Light" panose="020F0302020204030204" pitchFamily="34" charset="0"/>
              </a:rPr>
              <a:t>MyError</a:t>
            </a:r>
            <a:r>
              <a:rPr lang="en-IN" dirty="0">
                <a:latin typeface="Calibri Light" panose="020F0302020204030204" pitchFamily="34" charset="0"/>
              </a:rPr>
              <a:t>, and pass an extra data item along with the exception.</a:t>
            </a:r>
          </a:p>
        </p:txBody>
      </p:sp>
    </p:spTree>
    <p:extLst>
      <p:ext uri="{BB962C8B-B14F-4D97-AF65-F5344CB8AC3E}">
        <p14:creationId xmlns:p14="http://schemas.microsoft.com/office/powerpoint/2010/main" val="1544081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61122"/>
          </a:xfrm>
        </p:spPr>
        <p:txBody>
          <a:bodyPr>
            <a:normAutofit fontScale="90000"/>
          </a:bodyPr>
          <a:lstStyle/>
          <a:p>
            <a:r>
              <a:rPr lang="en-IN" dirty="0" smtClean="0"/>
              <a:t>Exceptions</a:t>
            </a:r>
            <a:endParaRPr lang="en-IN" dirty="0"/>
          </a:p>
        </p:txBody>
      </p:sp>
      <p:sp>
        <p:nvSpPr>
          <p:cNvPr id="3" name="Content Placeholder 2"/>
          <p:cNvSpPr>
            <a:spLocks noGrp="1"/>
          </p:cNvSpPr>
          <p:nvPr>
            <p:ph idx="1"/>
          </p:nvPr>
        </p:nvSpPr>
        <p:spPr>
          <a:xfrm>
            <a:off x="1069848" y="1333041"/>
            <a:ext cx="10058400" cy="4839159"/>
          </a:xfrm>
        </p:spPr>
        <p:txBody>
          <a:bodyPr/>
          <a:lstStyle/>
          <a:p>
            <a:r>
              <a:rPr lang="en-US" altLang="en-US" b="1" dirty="0">
                <a:solidFill>
                  <a:srgbClr val="FF0066"/>
                </a:solidFill>
                <a:effectLst>
                  <a:outerShdw blurRad="38100" dist="38100" dir="2700000" algn="tl">
                    <a:srgbClr val="C0C0C0"/>
                  </a:outerShdw>
                </a:effectLst>
                <a:latin typeface="Calibri Light" panose="020F0302020204030204" pitchFamily="34" charset="0"/>
              </a:rPr>
              <a:t>Exceptions </a:t>
            </a:r>
            <a:r>
              <a:rPr lang="en-US" altLang="en-US" dirty="0">
                <a:latin typeface="Calibri Light" panose="020F0302020204030204" pitchFamily="34" charset="0"/>
                <a:ea typeface="ＭＳ Ｐゴシック" panose="020B0600070205080204" pitchFamily="34" charset="-128"/>
              </a:rPr>
              <a:t>are events that can modify the flow or control through a </a:t>
            </a:r>
            <a:r>
              <a:rPr lang="en-US" altLang="en-US" dirty="0" smtClean="0">
                <a:latin typeface="Calibri Light" panose="020F0302020204030204" pitchFamily="34" charset="0"/>
                <a:ea typeface="ＭＳ Ｐゴシック" panose="020B0600070205080204" pitchFamily="34" charset="-128"/>
              </a:rPr>
              <a:t>program.</a:t>
            </a:r>
          </a:p>
          <a:p>
            <a:r>
              <a:rPr lang="en-US" altLang="en-US" dirty="0" smtClean="0">
                <a:latin typeface="Calibri Light" panose="020F0302020204030204" pitchFamily="34" charset="0"/>
                <a:ea typeface="ＭＳ Ｐゴシック" panose="020B0600070205080204" pitchFamily="34" charset="-128"/>
              </a:rPr>
              <a:t>They </a:t>
            </a:r>
            <a:r>
              <a:rPr lang="en-US" altLang="en-US" dirty="0">
                <a:latin typeface="Calibri Light" panose="020F0302020204030204" pitchFamily="34" charset="0"/>
                <a:ea typeface="ＭＳ Ｐゴシック" panose="020B0600070205080204" pitchFamily="34" charset="-128"/>
              </a:rPr>
              <a:t>are automatically triggered on errors.</a:t>
            </a:r>
          </a:p>
          <a:p>
            <a:r>
              <a:rPr lang="en-US" altLang="en-US" b="1" dirty="0">
                <a:solidFill>
                  <a:srgbClr val="FF0066"/>
                </a:solidFill>
                <a:effectLst>
                  <a:outerShdw blurRad="38100" dist="38100" dir="2700000" algn="tl">
                    <a:srgbClr val="C0C0C0"/>
                  </a:outerShdw>
                </a:effectLst>
                <a:latin typeface="Calibri Light" panose="020F0302020204030204" pitchFamily="34" charset="0"/>
              </a:rPr>
              <a:t>try/except</a:t>
            </a:r>
            <a:r>
              <a:rPr lang="en-US" altLang="en-US" dirty="0">
                <a:latin typeface="Calibri Light" panose="020F0302020204030204" pitchFamily="34" charset="0"/>
              </a:rPr>
              <a:t> : catch and recover from raised by you or Python exceptions </a:t>
            </a:r>
          </a:p>
          <a:p>
            <a:r>
              <a:rPr lang="en-US" altLang="en-US" b="1" dirty="0">
                <a:solidFill>
                  <a:srgbClr val="FF0066"/>
                </a:solidFill>
                <a:effectLst>
                  <a:outerShdw blurRad="38100" dist="38100" dir="2700000" algn="tl">
                    <a:srgbClr val="C0C0C0"/>
                  </a:outerShdw>
                </a:effectLst>
                <a:latin typeface="Calibri Light" panose="020F0302020204030204" pitchFamily="34" charset="0"/>
              </a:rPr>
              <a:t>try/finally</a:t>
            </a:r>
            <a:r>
              <a:rPr lang="en-US" altLang="en-US" dirty="0">
                <a:latin typeface="Calibri Light" panose="020F0302020204030204" pitchFamily="34" charset="0"/>
              </a:rPr>
              <a:t>: perform cleanup actions whether exceptions occur or not</a:t>
            </a:r>
          </a:p>
          <a:p>
            <a:r>
              <a:rPr lang="en-US" altLang="en-US" b="1" dirty="0">
                <a:solidFill>
                  <a:srgbClr val="FF0066"/>
                </a:solidFill>
                <a:effectLst>
                  <a:outerShdw blurRad="38100" dist="38100" dir="2700000" algn="tl">
                    <a:srgbClr val="C0C0C0"/>
                  </a:outerShdw>
                </a:effectLst>
                <a:latin typeface="Calibri Light" panose="020F0302020204030204" pitchFamily="34" charset="0"/>
              </a:rPr>
              <a:t>raise</a:t>
            </a:r>
            <a:r>
              <a:rPr lang="en-US" altLang="en-US" dirty="0">
                <a:latin typeface="Calibri Light" panose="020F0302020204030204" pitchFamily="34" charset="0"/>
              </a:rPr>
              <a:t>: trigger an exception manually in your code</a:t>
            </a:r>
          </a:p>
          <a:p>
            <a:r>
              <a:rPr lang="en-US" altLang="en-US" b="1" dirty="0">
                <a:solidFill>
                  <a:srgbClr val="FF0066"/>
                </a:solidFill>
                <a:effectLst>
                  <a:outerShdw blurRad="38100" dist="38100" dir="2700000" algn="tl">
                    <a:srgbClr val="C0C0C0"/>
                  </a:outerShdw>
                </a:effectLst>
                <a:latin typeface="Calibri Light" panose="020F0302020204030204" pitchFamily="34" charset="0"/>
              </a:rPr>
              <a:t>assert</a:t>
            </a:r>
            <a:r>
              <a:rPr lang="en-US" altLang="en-US" dirty="0">
                <a:latin typeface="Calibri Light" panose="020F0302020204030204" pitchFamily="34" charset="0"/>
              </a:rPr>
              <a:t>: conditionally trigger an exception in your code   </a:t>
            </a:r>
          </a:p>
          <a:p>
            <a:endParaRPr lang="en-IN" dirty="0"/>
          </a:p>
        </p:txBody>
      </p:sp>
    </p:spTree>
    <p:extLst>
      <p:ext uri="{BB962C8B-B14F-4D97-AF65-F5344CB8AC3E}">
        <p14:creationId xmlns:p14="http://schemas.microsoft.com/office/powerpoint/2010/main" val="4041283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6207"/>
          </a:xfrm>
        </p:spPr>
        <p:txBody>
          <a:bodyPr>
            <a:normAutofit fontScale="90000"/>
          </a:bodyPr>
          <a:lstStyle/>
          <a:p>
            <a:r>
              <a:rPr lang="en-IN" b="1" dirty="0"/>
              <a:t>Syntax Errors</a:t>
            </a:r>
            <a:endParaRPr lang="en-IN" dirty="0"/>
          </a:p>
        </p:txBody>
      </p:sp>
      <p:sp>
        <p:nvSpPr>
          <p:cNvPr id="3" name="Content Placeholder 2"/>
          <p:cNvSpPr>
            <a:spLocks noGrp="1"/>
          </p:cNvSpPr>
          <p:nvPr>
            <p:ph idx="1"/>
          </p:nvPr>
        </p:nvSpPr>
        <p:spPr>
          <a:xfrm>
            <a:off x="1069848" y="1277957"/>
            <a:ext cx="10058400" cy="4894243"/>
          </a:xfrm>
        </p:spPr>
        <p:txBody>
          <a:bodyPr/>
          <a:lstStyle/>
          <a:p>
            <a:pPr marL="274320" indent="-274320" algn="just" fontAlgn="auto">
              <a:spcAft>
                <a:spcPts val="0"/>
              </a:spcAft>
              <a:buFont typeface="Wingdings 2"/>
              <a:buChar char=""/>
              <a:defRPr/>
            </a:pPr>
            <a:r>
              <a:rPr lang="en-US" dirty="0"/>
              <a:t>Syntax errors, also known as parsing errors, are perhaps the most common kind of error you encounter while you are still learning Python.</a:t>
            </a:r>
          </a:p>
          <a:p>
            <a:pPr marL="274320" indent="-274320" algn="just" fontAlgn="auto">
              <a:spcAft>
                <a:spcPts val="0"/>
              </a:spcAft>
              <a:buFont typeface="Wingdings 2"/>
              <a:buNone/>
              <a:defRPr/>
            </a:pPr>
            <a:endParaRPr lang="en-US" dirty="0"/>
          </a:p>
          <a:p>
            <a:pPr marL="274320" indent="-274320" algn="just" fontAlgn="auto">
              <a:spcAft>
                <a:spcPts val="0"/>
              </a:spcAft>
              <a:buFont typeface="Wingdings 2"/>
              <a:buChar char=""/>
              <a:defRPr/>
            </a:pPr>
            <a:endParaRPr lang="en-US" dirty="0"/>
          </a:p>
          <a:p>
            <a:pPr marL="274320" indent="-274320" algn="just" fontAlgn="auto">
              <a:spcAft>
                <a:spcPts val="0"/>
              </a:spcAft>
              <a:buFont typeface="Wingdings 2"/>
              <a:buChar char=""/>
              <a:defRPr/>
            </a:pPr>
            <a:endParaRPr lang="en-US" dirty="0" smtClean="0"/>
          </a:p>
          <a:p>
            <a:pPr marL="274320" indent="-274320" algn="just" fontAlgn="auto">
              <a:spcAft>
                <a:spcPts val="0"/>
              </a:spcAft>
              <a:buFont typeface="Wingdings 2"/>
              <a:buChar char=""/>
              <a:defRPr/>
            </a:pPr>
            <a:endParaRPr lang="en-US" dirty="0"/>
          </a:p>
          <a:p>
            <a:pPr marL="274320" indent="-274320" algn="just" fontAlgn="auto">
              <a:spcAft>
                <a:spcPts val="0"/>
              </a:spcAft>
              <a:buFont typeface="Wingdings 2"/>
              <a:buChar char=""/>
              <a:defRPr/>
            </a:pPr>
            <a:endParaRPr lang="en-US" dirty="0"/>
          </a:p>
          <a:p>
            <a:pPr marL="274320" indent="-274320" algn="just" fontAlgn="auto">
              <a:spcAft>
                <a:spcPts val="0"/>
              </a:spcAft>
              <a:buFont typeface="Wingdings 2"/>
              <a:buChar char=""/>
              <a:defRPr/>
            </a:pPr>
            <a:r>
              <a:rPr lang="en-US" dirty="0"/>
              <a:t>The parser repeats the offending line and displays a little ‘arrow’ pointing at the earliest point in the line where the error was detected. The error is detected at the token </a:t>
            </a:r>
            <a:r>
              <a:rPr lang="en-US" i="1" dirty="0"/>
              <a:t>preceding</a:t>
            </a:r>
            <a:r>
              <a:rPr lang="en-US" dirty="0"/>
              <a:t> the arrow. File name and line number are printed so you know where to look in case the input came from a script.</a:t>
            </a:r>
          </a:p>
          <a:p>
            <a:endParaRPr lang="en-IN" dirty="0"/>
          </a:p>
        </p:txBody>
      </p:sp>
      <p:pic>
        <p:nvPicPr>
          <p:cNvPr id="4"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7526" y="2071686"/>
            <a:ext cx="4934122" cy="161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565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6207"/>
          </a:xfrm>
        </p:spPr>
        <p:txBody>
          <a:bodyPr>
            <a:normAutofit fontScale="90000"/>
          </a:bodyPr>
          <a:lstStyle/>
          <a:p>
            <a:r>
              <a:rPr lang="en-IN" b="1" dirty="0"/>
              <a:t>Exceptions</a:t>
            </a:r>
            <a:endParaRPr lang="en-IN" dirty="0"/>
          </a:p>
        </p:txBody>
      </p:sp>
      <p:sp>
        <p:nvSpPr>
          <p:cNvPr id="3" name="Content Placeholder 2"/>
          <p:cNvSpPr>
            <a:spLocks noGrp="1"/>
          </p:cNvSpPr>
          <p:nvPr>
            <p:ph idx="1"/>
          </p:nvPr>
        </p:nvSpPr>
        <p:spPr>
          <a:xfrm>
            <a:off x="1069848" y="1277957"/>
            <a:ext cx="10058400" cy="4894243"/>
          </a:xfrm>
        </p:spPr>
        <p:txBody>
          <a:bodyPr/>
          <a:lstStyle/>
          <a:p>
            <a:r>
              <a:rPr lang="en-US" altLang="en-US" dirty="0"/>
              <a:t>Even if a statement or expression is syntactically correct, it may cause an error when an attempt is made to execute it. Errors detected during execution are called </a:t>
            </a:r>
            <a:r>
              <a:rPr lang="en-US" altLang="en-US" i="1" dirty="0"/>
              <a:t>exceptions</a:t>
            </a:r>
            <a:r>
              <a:rPr lang="en-US" altLang="en-US" dirty="0"/>
              <a:t> and are not unconditionally fatal. </a:t>
            </a:r>
            <a:endParaRPr lang="en-US" altLang="en-US" dirty="0" smtClean="0"/>
          </a:p>
          <a:p>
            <a:r>
              <a:rPr lang="en-US" altLang="en-US" dirty="0" smtClean="0"/>
              <a:t>Most </a:t>
            </a:r>
            <a:r>
              <a:rPr lang="en-US" altLang="en-US" dirty="0"/>
              <a:t>exceptions are not handled by programs, however, and result in error messages like “cannot divide by zero” or “cannot concatenate ‘</a:t>
            </a:r>
            <a:r>
              <a:rPr lang="en-US" altLang="en-US" dirty="0" err="1"/>
              <a:t>str</a:t>
            </a:r>
            <a:r>
              <a:rPr lang="en-US" altLang="en-US" dirty="0"/>
              <a:t>’ and ‘</a:t>
            </a:r>
            <a:r>
              <a:rPr lang="en-US" altLang="en-US" dirty="0" err="1"/>
              <a:t>int</a:t>
            </a:r>
            <a:r>
              <a:rPr lang="en-US" altLang="en-US" dirty="0"/>
              <a:t>’ objects”.</a:t>
            </a:r>
          </a:p>
          <a:p>
            <a:endParaRPr lang="en-IN" dirty="0"/>
          </a:p>
        </p:txBody>
      </p:sp>
      <p:pic>
        <p:nvPicPr>
          <p:cNvPr id="5" name="Picture 4"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7994" y="3900544"/>
            <a:ext cx="6339577" cy="187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12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76676" cy="782308"/>
          </a:xfrm>
        </p:spPr>
        <p:txBody>
          <a:bodyPr>
            <a:normAutofit fontScale="90000"/>
          </a:bodyPr>
          <a:lstStyle/>
          <a:p>
            <a:r>
              <a:rPr lang="en-IN" b="1" dirty="0"/>
              <a:t>Handling </a:t>
            </a:r>
            <a:r>
              <a:rPr lang="en-IN" b="1" dirty="0" smtClean="0"/>
              <a:t>Exceptions – try/except</a:t>
            </a:r>
            <a:endParaRPr lang="en-IN" dirty="0"/>
          </a:p>
        </p:txBody>
      </p:sp>
      <p:pic>
        <p:nvPicPr>
          <p:cNvPr id="4" name="Content Placeholder 3" descr="1.bm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1370130"/>
            <a:ext cx="5918678" cy="109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89541" y="2946867"/>
            <a:ext cx="10656983" cy="1477328"/>
          </a:xfrm>
          <a:prstGeom prst="rect">
            <a:avLst/>
          </a:prstGeom>
        </p:spPr>
        <p:txBody>
          <a:bodyPr wrap="square">
            <a:spAutoFit/>
          </a:bodyPr>
          <a:lstStyle/>
          <a:p>
            <a:pPr marL="274320" indent="-274320" algn="just" fontAlgn="auto">
              <a:spcAft>
                <a:spcPts val="0"/>
              </a:spcAft>
              <a:buFont typeface="Wingdings 2"/>
              <a:buChar char=""/>
              <a:defRPr/>
            </a:pPr>
            <a:r>
              <a:rPr lang="en-US" dirty="0"/>
              <a:t>First the 'try' clause is executed until an exception occurs, in which case the rest of 'try' clause is skipped and the 'except' clause is executed (depending on type of exception), and execution continues. If an exception occurs which does not match the exception named in the except clause, it is passed on to outer try statements; if no handler is found, it is an unhandled exception and execution stops.</a:t>
            </a:r>
          </a:p>
        </p:txBody>
      </p:sp>
    </p:spTree>
    <p:extLst>
      <p:ext uri="{BB962C8B-B14F-4D97-AF65-F5344CB8AC3E}">
        <p14:creationId xmlns:p14="http://schemas.microsoft.com/office/powerpoint/2010/main" val="1148815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76676" cy="782308"/>
          </a:xfrm>
        </p:spPr>
        <p:txBody>
          <a:bodyPr>
            <a:normAutofit fontScale="90000"/>
          </a:bodyPr>
          <a:lstStyle/>
          <a:p>
            <a:r>
              <a:rPr lang="en-IN" b="1" dirty="0" smtClean="0"/>
              <a:t>Try/Except/Else</a:t>
            </a:r>
            <a:endParaRPr lang="en-IN" dirty="0"/>
          </a:p>
        </p:txBody>
      </p:sp>
      <p:sp>
        <p:nvSpPr>
          <p:cNvPr id="3" name="Content Placeholder 2"/>
          <p:cNvSpPr>
            <a:spLocks noGrp="1"/>
          </p:cNvSpPr>
          <p:nvPr>
            <p:ph idx="1"/>
          </p:nvPr>
        </p:nvSpPr>
        <p:spPr>
          <a:xfrm>
            <a:off x="736292" y="1394294"/>
            <a:ext cx="10058400" cy="4050792"/>
          </a:xfrm>
        </p:spPr>
        <p:txBody>
          <a:bodyPr/>
          <a:lstStyle/>
          <a:p>
            <a:r>
              <a:rPr lang="en-US" altLang="en-US" dirty="0"/>
              <a:t>The try-except statement has an optional </a:t>
            </a:r>
            <a:r>
              <a:rPr lang="en-US" altLang="en-US" i="1" dirty="0"/>
              <a:t>else clause</a:t>
            </a:r>
            <a:r>
              <a:rPr lang="en-US" altLang="en-US" dirty="0"/>
              <a:t>, which, when present, must follow all except clauses. It is useful for code that must be executed if the try clause does not raise an exception</a:t>
            </a:r>
            <a:r>
              <a:rPr lang="en-US" altLang="en-US" dirty="0" smtClean="0"/>
              <a:t>.</a:t>
            </a:r>
          </a:p>
          <a:p>
            <a:endParaRPr lang="en-US" altLang="en-US" dirty="0"/>
          </a:p>
          <a:p>
            <a:pPr marL="0" indent="0">
              <a:buNone/>
            </a:pPr>
            <a:endParaRPr lang="en-US" altLang="en-US" dirty="0"/>
          </a:p>
          <a:p>
            <a:endParaRPr lang="en-IN" dirty="0"/>
          </a:p>
        </p:txBody>
      </p:sp>
      <p:pic>
        <p:nvPicPr>
          <p:cNvPr id="7" name="Picture 6"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877" y="2698213"/>
            <a:ext cx="6140986" cy="181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103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76676" cy="782308"/>
          </a:xfrm>
        </p:spPr>
        <p:txBody>
          <a:bodyPr>
            <a:normAutofit fontScale="90000"/>
          </a:bodyPr>
          <a:lstStyle/>
          <a:p>
            <a:r>
              <a:rPr lang="en-IN" b="1" dirty="0" smtClean="0"/>
              <a:t>Try/finally</a:t>
            </a:r>
            <a:endParaRPr lang="en-IN" dirty="0"/>
          </a:p>
        </p:txBody>
      </p:sp>
      <p:sp>
        <p:nvSpPr>
          <p:cNvPr id="3" name="Content Placeholder 2"/>
          <p:cNvSpPr>
            <a:spLocks noGrp="1"/>
          </p:cNvSpPr>
          <p:nvPr>
            <p:ph idx="1"/>
          </p:nvPr>
        </p:nvSpPr>
        <p:spPr>
          <a:xfrm>
            <a:off x="736292" y="1394294"/>
            <a:ext cx="10058400" cy="2549745"/>
          </a:xfrm>
        </p:spPr>
        <p:txBody>
          <a:bodyPr/>
          <a:lstStyle/>
          <a:p>
            <a:r>
              <a:rPr lang="en-US" altLang="en-US" dirty="0"/>
              <a:t>In </a:t>
            </a:r>
            <a:r>
              <a:rPr lang="en-US" altLang="en-US" b="1" dirty="0">
                <a:solidFill>
                  <a:srgbClr val="FF0066"/>
                </a:solidFill>
                <a:effectLst>
                  <a:outerShdw blurRad="38100" dist="38100" dir="2700000" algn="tl">
                    <a:srgbClr val="C0C0C0"/>
                  </a:outerShdw>
                </a:effectLst>
              </a:rPr>
              <a:t>try/finally</a:t>
            </a:r>
            <a:r>
              <a:rPr lang="en-US" altLang="en-US" dirty="0"/>
              <a:t>, </a:t>
            </a:r>
            <a:r>
              <a:rPr lang="en-US" altLang="en-US" i="1" dirty="0">
                <a:effectLst>
                  <a:outerShdw blurRad="38100" dist="38100" dir="2700000" algn="tl">
                    <a:srgbClr val="C0C0C0"/>
                  </a:outerShdw>
                </a:effectLst>
              </a:rPr>
              <a:t>finally</a:t>
            </a:r>
            <a:r>
              <a:rPr lang="en-US" altLang="en-US" dirty="0"/>
              <a:t> block is always run whether an exception occurs or </a:t>
            </a:r>
            <a:r>
              <a:rPr lang="en-US" altLang="en-US" dirty="0" smtClean="0"/>
              <a:t>not</a:t>
            </a:r>
            <a:br>
              <a:rPr lang="en-US" altLang="en-US" dirty="0" smtClean="0"/>
            </a:br>
            <a:r>
              <a:rPr lang="en-US" dirty="0"/>
              <a:t>The try statement has another optional clause which is intended to define clean-up actions that must be executed under all circumstances.</a:t>
            </a:r>
          </a:p>
          <a:p>
            <a:endParaRPr lang="en-US" altLang="en-US" dirty="0"/>
          </a:p>
          <a:p>
            <a:endParaRPr lang="en-US" altLang="en-US" dirty="0"/>
          </a:p>
          <a:p>
            <a:pPr marL="0" indent="0">
              <a:buNone/>
            </a:pPr>
            <a:endParaRPr lang="en-US" altLang="en-US" dirty="0"/>
          </a:p>
          <a:p>
            <a:endParaRPr lang="en-IN" dirty="0"/>
          </a:p>
        </p:txBody>
      </p:sp>
      <p:pic>
        <p:nvPicPr>
          <p:cNvPr id="7" name="Picture 6"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2730" y="2477876"/>
            <a:ext cx="6140986" cy="181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36292" y="4909273"/>
            <a:ext cx="9256007" cy="800219"/>
          </a:xfrm>
          <a:prstGeom prst="rect">
            <a:avLst/>
          </a:prstGeom>
        </p:spPr>
        <p:txBody>
          <a:bodyPr wrap="square">
            <a:spAutoFit/>
          </a:bodyPr>
          <a:lstStyle/>
          <a:p>
            <a:pPr marL="182880" indent="-182880">
              <a:lnSpc>
                <a:spcPct val="90000"/>
              </a:lnSpc>
              <a:spcBef>
                <a:spcPts val="1200"/>
              </a:spcBef>
              <a:buClr>
                <a:schemeClr val="accent1">
                  <a:lumMod val="75000"/>
                </a:schemeClr>
              </a:buClr>
              <a:buSzPct val="85000"/>
              <a:buFont typeface="Wingdings" pitchFamily="2" charset="2"/>
              <a:buChar char="§"/>
            </a:pPr>
            <a:r>
              <a:rPr lang="en-US" altLang="en-US" sz="2000" dirty="0"/>
              <a:t>Ensure some actions to be done in any case</a:t>
            </a:r>
          </a:p>
          <a:p>
            <a:pPr marL="182880" indent="-182880">
              <a:lnSpc>
                <a:spcPct val="90000"/>
              </a:lnSpc>
              <a:spcBef>
                <a:spcPts val="1200"/>
              </a:spcBef>
              <a:buClr>
                <a:schemeClr val="accent1">
                  <a:lumMod val="75000"/>
                </a:schemeClr>
              </a:buClr>
              <a:buSzPct val="85000"/>
              <a:buFont typeface="Wingdings" pitchFamily="2" charset="2"/>
              <a:buChar char="§"/>
            </a:pPr>
            <a:r>
              <a:rPr lang="en-US" altLang="en-US" sz="2000" dirty="0"/>
              <a:t>It can not be used in the try with except and else.</a:t>
            </a:r>
          </a:p>
        </p:txBody>
      </p:sp>
    </p:spTree>
    <p:extLst>
      <p:ext uri="{BB962C8B-B14F-4D97-AF65-F5344CB8AC3E}">
        <p14:creationId xmlns:p14="http://schemas.microsoft.com/office/powerpoint/2010/main" val="361094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376676" cy="782308"/>
          </a:xfrm>
        </p:spPr>
        <p:txBody>
          <a:bodyPr>
            <a:normAutofit fontScale="90000"/>
          </a:bodyPr>
          <a:lstStyle/>
          <a:p>
            <a:r>
              <a:rPr lang="en-IN" b="1" dirty="0"/>
              <a:t>Raising Exceptions</a:t>
            </a:r>
            <a:endParaRPr lang="en-IN" dirty="0"/>
          </a:p>
        </p:txBody>
      </p:sp>
      <p:sp>
        <p:nvSpPr>
          <p:cNvPr id="3" name="Content Placeholder 2"/>
          <p:cNvSpPr>
            <a:spLocks noGrp="1"/>
          </p:cNvSpPr>
          <p:nvPr>
            <p:ph idx="1"/>
          </p:nvPr>
        </p:nvSpPr>
        <p:spPr>
          <a:xfrm>
            <a:off x="736292" y="1394294"/>
            <a:ext cx="10058400" cy="2549745"/>
          </a:xfrm>
        </p:spPr>
        <p:txBody>
          <a:bodyPr/>
          <a:lstStyle/>
          <a:p>
            <a:pPr algn="just"/>
            <a:r>
              <a:rPr lang="en-US" altLang="en-US" dirty="0"/>
              <a:t>The raise statement allows the programmer to force a specified exception to occur.</a:t>
            </a:r>
          </a:p>
          <a:p>
            <a:endParaRPr lang="en-US" altLang="en-US" dirty="0"/>
          </a:p>
          <a:p>
            <a:pPr marL="0" indent="0">
              <a:buNone/>
            </a:pPr>
            <a:endParaRPr lang="en-US" altLang="en-US" dirty="0"/>
          </a:p>
          <a:p>
            <a:endParaRPr lang="en-IN" dirty="0"/>
          </a:p>
        </p:txBody>
      </p:sp>
      <p:sp>
        <p:nvSpPr>
          <p:cNvPr id="4" name="Rectangle 3"/>
          <p:cNvSpPr/>
          <p:nvPr/>
        </p:nvSpPr>
        <p:spPr>
          <a:xfrm>
            <a:off x="736292" y="3197641"/>
            <a:ext cx="9256007" cy="1015663"/>
          </a:xfrm>
          <a:prstGeom prst="rect">
            <a:avLst/>
          </a:prstGeom>
        </p:spPr>
        <p:txBody>
          <a:bodyPr wrap="square">
            <a:spAutoFit/>
          </a:bodyPr>
          <a:lstStyle/>
          <a:p>
            <a:pPr algn="just"/>
            <a:r>
              <a:rPr lang="en-US" altLang="en-US" sz="2000" dirty="0"/>
              <a:t>The sole argument to raise indicates the exception to be raised. </a:t>
            </a:r>
          </a:p>
          <a:p>
            <a:pPr algn="just"/>
            <a:r>
              <a:rPr lang="en-US" altLang="en-US" sz="2000" dirty="0"/>
              <a:t>A simpler form of the raise statement allows one to re-raise the exception (if you don’t want to handle it):</a:t>
            </a:r>
          </a:p>
        </p:txBody>
      </p:sp>
      <p:pic>
        <p:nvPicPr>
          <p:cNvPr id="6" name="Picture 5"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9800" y="1851738"/>
            <a:ext cx="5135409" cy="1187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1.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9800" y="4371301"/>
            <a:ext cx="4287111" cy="211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797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17055"/>
          </a:xfrm>
        </p:spPr>
        <p:txBody>
          <a:bodyPr>
            <a:normAutofit fontScale="90000"/>
          </a:bodyPr>
          <a:lstStyle/>
          <a:p>
            <a:r>
              <a:rPr lang="en-IN" b="1" dirty="0"/>
              <a:t>User-defined Exceptions</a:t>
            </a:r>
            <a:endParaRPr lang="en-IN" dirty="0"/>
          </a:p>
        </p:txBody>
      </p:sp>
      <p:sp>
        <p:nvSpPr>
          <p:cNvPr id="3" name="Content Placeholder 2"/>
          <p:cNvSpPr>
            <a:spLocks noGrp="1"/>
          </p:cNvSpPr>
          <p:nvPr>
            <p:ph idx="1"/>
          </p:nvPr>
        </p:nvSpPr>
        <p:spPr>
          <a:xfrm>
            <a:off x="1069848" y="1178805"/>
            <a:ext cx="10058400" cy="4993395"/>
          </a:xfrm>
        </p:spPr>
        <p:txBody>
          <a:bodyPr/>
          <a:lstStyle/>
          <a:p>
            <a:r>
              <a:rPr lang="en-US" dirty="0"/>
              <a:t>Programs may name their own exceptions by creating a new exception class. These are derived from the Exception class, either directly or indirectly.</a:t>
            </a:r>
          </a:p>
          <a:p>
            <a:endParaRPr lang="en-IN" dirty="0"/>
          </a:p>
        </p:txBody>
      </p:sp>
      <p:pic>
        <p:nvPicPr>
          <p:cNvPr id="4" name="Picture 3"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2470" y="1898344"/>
            <a:ext cx="5032607" cy="284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913775" y="5280877"/>
            <a:ext cx="10370545" cy="646331"/>
          </a:xfrm>
          <a:prstGeom prst="rect">
            <a:avLst/>
          </a:prstGeom>
        </p:spPr>
        <p:txBody>
          <a:bodyPr wrap="square">
            <a:spAutoFit/>
          </a:bodyPr>
          <a:lstStyle/>
          <a:p>
            <a:pPr marL="182880" indent="-182880" fontAlgn="auto">
              <a:lnSpc>
                <a:spcPct val="90000"/>
              </a:lnSpc>
              <a:spcBef>
                <a:spcPts val="1200"/>
              </a:spcBef>
              <a:spcAft>
                <a:spcPts val="0"/>
              </a:spcAft>
              <a:buClr>
                <a:schemeClr val="accent1">
                  <a:lumMod val="75000"/>
                </a:schemeClr>
              </a:buClr>
              <a:buSzPct val="85000"/>
              <a:buFont typeface="Wingdings" pitchFamily="2" charset="2"/>
              <a:buChar char="§"/>
              <a:defRPr/>
            </a:pPr>
            <a:r>
              <a:rPr lang="en-US" sz="2000" dirty="0"/>
              <a:t>Here, the </a:t>
            </a:r>
            <a:r>
              <a:rPr lang="en-US" sz="2000" dirty="0" smtClean="0"/>
              <a:t>def __</a:t>
            </a:r>
            <a:r>
              <a:rPr lang="en-US" sz="2000" dirty="0"/>
              <a:t>init__() of Exception has been overridden. The new behavior simply creates the value attribute.</a:t>
            </a:r>
          </a:p>
        </p:txBody>
      </p:sp>
    </p:spTree>
    <p:extLst>
      <p:ext uri="{BB962C8B-B14F-4D97-AF65-F5344CB8AC3E}">
        <p14:creationId xmlns:p14="http://schemas.microsoft.com/office/powerpoint/2010/main" val="11445394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1510</TotalTime>
  <Words>1070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ＭＳ Ｐゴシック</vt:lpstr>
      <vt:lpstr>Arial</vt:lpstr>
      <vt:lpstr>Calibri</vt:lpstr>
      <vt:lpstr>Calibri Light</vt:lpstr>
      <vt:lpstr>Rockwell</vt:lpstr>
      <vt:lpstr>Rockwell Condensed</vt:lpstr>
      <vt:lpstr>Wingdings</vt:lpstr>
      <vt:lpstr>Wingdings 2</vt:lpstr>
      <vt:lpstr>Wood Type</vt:lpstr>
      <vt:lpstr>Python Session 5.2 –  Exception Handling</vt:lpstr>
      <vt:lpstr>Exceptions</vt:lpstr>
      <vt:lpstr>Syntax Errors</vt:lpstr>
      <vt:lpstr>Exceptions</vt:lpstr>
      <vt:lpstr>Handling Exceptions – try/except</vt:lpstr>
      <vt:lpstr>Try/Except/Else</vt:lpstr>
      <vt:lpstr>Try/finally</vt:lpstr>
      <vt:lpstr>Raising Exceptions</vt:lpstr>
      <vt:lpstr>User-defined Exceptions</vt:lpstr>
      <vt:lpstr>ASSERT</vt:lpstr>
      <vt:lpstr>NESTING EXCEPTION HANDLERS</vt:lpstr>
      <vt:lpstr>Built-in Exceptions</vt:lpstr>
      <vt:lpstr>PowerPoint Presentation</vt:lpstr>
      <vt:lpstr>Exercise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Pankaj Rawat</dc:creator>
  <cp:lastModifiedBy>Pankaj Rawat</cp:lastModifiedBy>
  <cp:revision>379</cp:revision>
  <dcterms:created xsi:type="dcterms:W3CDTF">2016-01-23T13:07:09Z</dcterms:created>
  <dcterms:modified xsi:type="dcterms:W3CDTF">2016-03-05T10:23:01Z</dcterms:modified>
</cp:coreProperties>
</file>