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8"/>
  </p:notesMasterIdLst>
  <p:sldIdLst>
    <p:sldId id="256" r:id="rId2"/>
    <p:sldId id="292" r:id="rId3"/>
    <p:sldId id="316" r:id="rId4"/>
    <p:sldId id="317" r:id="rId5"/>
    <p:sldId id="318" r:id="rId6"/>
    <p:sldId id="319" r:id="rId7"/>
    <p:sldId id="320" r:id="rId8"/>
    <p:sldId id="321" r:id="rId9"/>
    <p:sldId id="322" r:id="rId10"/>
    <p:sldId id="323" r:id="rId11"/>
    <p:sldId id="324" r:id="rId12"/>
    <p:sldId id="325" r:id="rId13"/>
    <p:sldId id="327" r:id="rId14"/>
    <p:sldId id="328" r:id="rId15"/>
    <p:sldId id="326" r:id="rId16"/>
    <p:sldId id="3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D67E6-E0D6-4881-93C1-3FEA078914FC}" type="datetimeFigureOut">
              <a:rPr lang="en-IN" smtClean="0"/>
              <a:t>06-03-2016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340DD-6B7E-440D-B193-912CBEB44430}" type="slidenum">
              <a:rPr lang="en-IN" smtClean="0"/>
              <a:t>‹#›</a:t>
            </a:fld>
            <a:endParaRPr lang="en-IN"/>
          </a:p>
        </p:txBody>
      </p:sp>
    </p:spTree>
    <p:extLst>
      <p:ext uri="{BB962C8B-B14F-4D97-AF65-F5344CB8AC3E}">
        <p14:creationId xmlns:p14="http://schemas.microsoft.com/office/powerpoint/2010/main" val="376688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128340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5765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2566265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38756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0D0E37-233A-43D1-B01D-256CAE3C454B}" type="datetimeFigureOut">
              <a:rPr lang="en-IN" smtClean="0"/>
              <a:t>06-03-2016</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9232266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D0E37-233A-43D1-B01D-256CAE3C454B}" type="datetimeFigureOut">
              <a:rPr lang="en-IN" smtClean="0"/>
              <a:t>06-03-2016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65759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0D0E37-233A-43D1-B01D-256CAE3C454B}" type="datetimeFigureOut">
              <a:rPr lang="en-IN" smtClean="0"/>
              <a:t>06-03-2016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1233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0D0E37-233A-43D1-B01D-256CAE3C454B}" type="datetimeFigureOut">
              <a:rPr lang="en-IN" smtClean="0"/>
              <a:t>06-03-2016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5357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D0E37-233A-43D1-B01D-256CAE3C454B}" type="datetimeFigureOut">
              <a:rPr lang="en-IN" smtClean="0"/>
              <a:t>06-03-2016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3165941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06-03-2016</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13427570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06-03-2016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40575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20D0E37-233A-43D1-B01D-256CAE3C454B}" type="datetimeFigureOut">
              <a:rPr lang="en-IN" smtClean="0"/>
              <a:t>06-03-2016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218E0D9-123E-4C86-9A97-657B0FD8A129}" type="slidenum">
              <a:rPr lang="en-IN" smtClean="0"/>
              <a:t>‹#›</a:t>
            </a:fld>
            <a:endParaRPr lang="en-IN"/>
          </a:p>
        </p:txBody>
      </p:sp>
    </p:spTree>
    <p:extLst>
      <p:ext uri="{BB962C8B-B14F-4D97-AF65-F5344CB8AC3E}">
        <p14:creationId xmlns:p14="http://schemas.microsoft.com/office/powerpoint/2010/main" val="559535420"/>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a:t>
            </a:r>
            <a:r>
              <a:rPr lang="en-IN" smtClean="0"/>
              <a:t>Session 6.1 </a:t>
            </a:r>
            <a:r>
              <a:rPr lang="en-IN" dirty="0" smtClean="0"/>
              <a:t>– </a:t>
            </a:r>
            <a:r>
              <a:rPr lang="en-IN" smtClean="0"/>
              <a:t/>
            </a:r>
            <a:br>
              <a:rPr lang="en-IN" smtClean="0"/>
            </a:br>
            <a:r>
              <a:rPr lang="en-IN" smtClean="0"/>
              <a:t>I/O</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4318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smtClean="0">
                <a:ea typeface="ＭＳ Ｐゴシック" panose="020B0600070205080204" pitchFamily="34" charset="-128"/>
              </a:rPr>
              <a:t>Reading </a:t>
            </a:r>
            <a:r>
              <a:rPr lang="en-US" altLang="en-US" dirty="0">
                <a:ea typeface="ＭＳ Ｐゴシック" panose="020B0600070205080204" pitchFamily="34" charset="-128"/>
              </a:rPr>
              <a:t>Methods</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r>
              <a:rPr lang="en-US" altLang="en-US" sz="1800" dirty="0" err="1">
                <a:solidFill>
                  <a:srgbClr val="FF0000"/>
                </a:solidFill>
                <a:latin typeface="Calibri Light" panose="020F0302020204030204" pitchFamily="34" charset="0"/>
                <a:ea typeface="ＭＳ Ｐゴシック" panose="020B0600070205080204" pitchFamily="34" charset="-128"/>
              </a:rPr>
              <a:t>file.next</a:t>
            </a:r>
            <a:r>
              <a:rPr lang="en-US" altLang="en-US" sz="1800" dirty="0">
                <a:solidFill>
                  <a:srgbClr val="FF0000"/>
                </a:solidFill>
                <a:latin typeface="Calibri Light" panose="020F0302020204030204" pitchFamily="34" charset="0"/>
                <a:ea typeface="ＭＳ Ｐゴシック" panose="020B0600070205080204" pitchFamily="34" charset="-128"/>
              </a:rPr>
              <a:t>()  </a:t>
            </a:r>
            <a:r>
              <a:rPr lang="en-US" altLang="en-US" sz="1800" dirty="0">
                <a:latin typeface="Calibri Light" panose="020F0302020204030204" pitchFamily="34" charset="0"/>
                <a:ea typeface="ＭＳ Ｐゴシック" panose="020B0600070205080204" pitchFamily="34" charset="-128"/>
              </a:rPr>
              <a:t>Returns the next line from the file each time it is being called.</a:t>
            </a:r>
          </a:p>
          <a:p>
            <a:endParaRPr lang="en-US" altLang="en-US" sz="1800" dirty="0">
              <a:latin typeface="Calibri Light" panose="020F0302020204030204" pitchFamily="34" charset="0"/>
              <a:ea typeface="ＭＳ Ｐゴシック" panose="020B0600070205080204" pitchFamily="34" charset="-128"/>
            </a:endParaRPr>
          </a:p>
          <a:p>
            <a:r>
              <a:rPr lang="en-US" altLang="en-US" sz="1800" dirty="0" err="1">
                <a:solidFill>
                  <a:srgbClr val="FF0000"/>
                </a:solidFill>
                <a:latin typeface="Calibri Light" panose="020F0302020204030204" pitchFamily="34" charset="0"/>
                <a:ea typeface="ＭＳ Ｐゴシック" panose="020B0600070205080204" pitchFamily="34" charset="-128"/>
              </a:rPr>
              <a:t>file.read</a:t>
            </a:r>
            <a:r>
              <a:rPr lang="en-US" altLang="en-US" sz="1800" dirty="0">
                <a:solidFill>
                  <a:srgbClr val="FF0000"/>
                </a:solidFill>
                <a:latin typeface="Calibri Light" panose="020F0302020204030204" pitchFamily="34" charset="0"/>
                <a:ea typeface="ＭＳ Ｐゴシック" panose="020B0600070205080204" pitchFamily="34" charset="-128"/>
              </a:rPr>
              <a:t>([size])  </a:t>
            </a:r>
            <a:r>
              <a:rPr lang="en-US" altLang="en-US" sz="1800" dirty="0">
                <a:latin typeface="Calibri Light" panose="020F0302020204030204" pitchFamily="34" charset="0"/>
                <a:ea typeface="ＭＳ Ｐゴシック" panose="020B0600070205080204" pitchFamily="34" charset="-128"/>
              </a:rPr>
              <a:t>Read at most size bytes from the file (less if the read hits EOF before obtaining size bytes).</a:t>
            </a:r>
          </a:p>
          <a:p>
            <a:endParaRPr lang="en-US" altLang="en-US" sz="1800" dirty="0">
              <a:latin typeface="Calibri Light" panose="020F0302020204030204" pitchFamily="34" charset="0"/>
              <a:ea typeface="ＭＳ Ｐゴシック" panose="020B0600070205080204" pitchFamily="34" charset="-128"/>
            </a:endParaRPr>
          </a:p>
          <a:p>
            <a:r>
              <a:rPr lang="en-US" altLang="en-US" sz="1800" dirty="0" err="1">
                <a:solidFill>
                  <a:srgbClr val="FF0000"/>
                </a:solidFill>
                <a:latin typeface="Calibri Light" panose="020F0302020204030204" pitchFamily="34" charset="0"/>
                <a:ea typeface="ＭＳ Ｐゴシック" panose="020B0600070205080204" pitchFamily="34" charset="-128"/>
              </a:rPr>
              <a:t>file.readline</a:t>
            </a:r>
            <a:r>
              <a:rPr lang="en-US" altLang="en-US" sz="1800" dirty="0">
                <a:solidFill>
                  <a:srgbClr val="FF0000"/>
                </a:solidFill>
                <a:latin typeface="Calibri Light" panose="020F0302020204030204" pitchFamily="34" charset="0"/>
                <a:ea typeface="ＭＳ Ｐゴシック" panose="020B0600070205080204" pitchFamily="34" charset="-128"/>
              </a:rPr>
              <a:t>([size])  </a:t>
            </a:r>
            <a:r>
              <a:rPr lang="en-US" altLang="en-US" sz="1800" dirty="0">
                <a:latin typeface="Calibri Light" panose="020F0302020204030204" pitchFamily="34" charset="0"/>
                <a:ea typeface="ＭＳ Ｐゴシック" panose="020B0600070205080204" pitchFamily="34" charset="-128"/>
              </a:rPr>
              <a:t>Read one entire line from the file. A trailing newline character is kept in the string.</a:t>
            </a:r>
          </a:p>
          <a:p>
            <a:endParaRPr lang="en-US" altLang="en-US" sz="1800" dirty="0">
              <a:latin typeface="Calibri Light" panose="020F0302020204030204" pitchFamily="34" charset="0"/>
              <a:ea typeface="ＭＳ Ｐゴシック" panose="020B0600070205080204" pitchFamily="34" charset="-128"/>
            </a:endParaRPr>
          </a:p>
          <a:p>
            <a:r>
              <a:rPr lang="en-US" altLang="en-US" sz="1800" dirty="0" err="1">
                <a:solidFill>
                  <a:srgbClr val="FF0000"/>
                </a:solidFill>
                <a:latin typeface="Calibri Light" panose="020F0302020204030204" pitchFamily="34" charset="0"/>
                <a:ea typeface="ＭＳ Ｐゴシック" panose="020B0600070205080204" pitchFamily="34" charset="-128"/>
              </a:rPr>
              <a:t>file.readlines</a:t>
            </a:r>
            <a:r>
              <a:rPr lang="en-US" altLang="en-US" sz="1800" dirty="0">
                <a:solidFill>
                  <a:srgbClr val="FF0000"/>
                </a:solidFill>
                <a:latin typeface="Calibri Light" panose="020F0302020204030204" pitchFamily="34" charset="0"/>
                <a:ea typeface="ＭＳ Ｐゴシック" panose="020B0600070205080204" pitchFamily="34" charset="-128"/>
              </a:rPr>
              <a:t>([</a:t>
            </a:r>
            <a:r>
              <a:rPr lang="en-US" altLang="en-US" sz="1800" dirty="0" err="1">
                <a:solidFill>
                  <a:srgbClr val="FF0000"/>
                </a:solidFill>
                <a:latin typeface="Calibri Light" panose="020F0302020204030204" pitchFamily="34" charset="0"/>
                <a:ea typeface="ＭＳ Ｐゴシック" panose="020B0600070205080204" pitchFamily="34" charset="-128"/>
              </a:rPr>
              <a:t>sizehint</a:t>
            </a:r>
            <a:r>
              <a:rPr lang="en-US" altLang="en-US" sz="1800" dirty="0">
                <a:solidFill>
                  <a:srgbClr val="FF0000"/>
                </a:solidFill>
                <a:latin typeface="Calibri Light" panose="020F0302020204030204" pitchFamily="34" charset="0"/>
                <a:ea typeface="ＭＳ Ｐゴシック" panose="020B0600070205080204" pitchFamily="34" charset="-128"/>
              </a:rPr>
              <a:t>])  </a:t>
            </a:r>
            <a:r>
              <a:rPr lang="en-US" altLang="en-US" sz="1800" dirty="0">
                <a:latin typeface="Calibri Light" panose="020F0302020204030204" pitchFamily="34" charset="0"/>
                <a:ea typeface="ＭＳ Ｐゴシック" panose="020B0600070205080204" pitchFamily="34" charset="-128"/>
              </a:rPr>
              <a:t>Read until EOF using </a:t>
            </a:r>
            <a:r>
              <a:rPr lang="en-US" altLang="en-US" sz="1800" dirty="0" err="1">
                <a:latin typeface="Calibri Light" panose="020F0302020204030204" pitchFamily="34" charset="0"/>
                <a:ea typeface="ＭＳ Ｐゴシック" panose="020B0600070205080204" pitchFamily="34" charset="-128"/>
              </a:rPr>
              <a:t>readline</a:t>
            </a:r>
            <a:r>
              <a:rPr lang="en-US" altLang="en-US" sz="1800" dirty="0">
                <a:latin typeface="Calibri Light" panose="020F0302020204030204" pitchFamily="34" charset="0"/>
                <a:ea typeface="ＭＳ Ｐゴシック" panose="020B0600070205080204" pitchFamily="34" charset="-128"/>
              </a:rPr>
              <a:t>() and return a list containing the lines. If the optional </a:t>
            </a:r>
            <a:r>
              <a:rPr lang="en-US" altLang="en-US" sz="1800" dirty="0" err="1">
                <a:latin typeface="Calibri Light" panose="020F0302020204030204" pitchFamily="34" charset="0"/>
                <a:ea typeface="ＭＳ Ｐゴシック" panose="020B0600070205080204" pitchFamily="34" charset="-128"/>
              </a:rPr>
              <a:t>sizehint</a:t>
            </a:r>
            <a:r>
              <a:rPr lang="en-US" altLang="en-US" sz="1800" dirty="0">
                <a:latin typeface="Calibri Light" panose="020F0302020204030204" pitchFamily="34" charset="0"/>
                <a:ea typeface="ＭＳ Ｐゴシック" panose="020B0600070205080204" pitchFamily="34" charset="-128"/>
              </a:rPr>
              <a:t> argument is present, instead of reading up to EOF, whole lines </a:t>
            </a:r>
            <a:r>
              <a:rPr lang="en-US" altLang="en-US" sz="1800" dirty="0" err="1">
                <a:latin typeface="Calibri Light" panose="020F0302020204030204" pitchFamily="34" charset="0"/>
                <a:ea typeface="ＭＳ Ｐゴシック" panose="020B0600070205080204" pitchFamily="34" charset="-128"/>
              </a:rPr>
              <a:t>totalling</a:t>
            </a:r>
            <a:r>
              <a:rPr lang="en-US" altLang="en-US" sz="1800" dirty="0">
                <a:latin typeface="Calibri Light" panose="020F0302020204030204" pitchFamily="34" charset="0"/>
                <a:ea typeface="ＭＳ Ｐゴシック" panose="020B0600070205080204" pitchFamily="34" charset="-128"/>
              </a:rPr>
              <a:t> approximately </a:t>
            </a:r>
            <a:r>
              <a:rPr lang="en-US" altLang="en-US" sz="1800" dirty="0" err="1">
                <a:latin typeface="Calibri Light" panose="020F0302020204030204" pitchFamily="34" charset="0"/>
                <a:ea typeface="ＭＳ Ｐゴシック" panose="020B0600070205080204" pitchFamily="34" charset="-128"/>
              </a:rPr>
              <a:t>sizehint</a:t>
            </a:r>
            <a:r>
              <a:rPr lang="en-US" altLang="en-US" sz="1800" dirty="0">
                <a:latin typeface="Calibri Light" panose="020F0302020204030204" pitchFamily="34" charset="0"/>
                <a:ea typeface="ＭＳ Ｐゴシック" panose="020B0600070205080204" pitchFamily="34" charset="-128"/>
              </a:rPr>
              <a:t> bytes (possibly after rounding up to an internal buffer size) are read.</a:t>
            </a:r>
          </a:p>
          <a:p>
            <a:pPr fontAlgn="base">
              <a:lnSpc>
                <a:spcPct val="110000"/>
              </a:lnSpc>
              <a:spcAft>
                <a:spcPct val="0"/>
              </a:spcAft>
              <a:buNone/>
            </a:pPr>
            <a:r>
              <a:rPr lang="en-US" altLang="en-US" sz="1800" dirty="0">
                <a:latin typeface="Calibri Light" panose="020F0302020204030204" pitchFamily="34" charset="0"/>
                <a:ea typeface="ＭＳ Ｐゴシック" panose="020B0600070205080204" pitchFamily="34" charset="-128"/>
              </a:rPr>
              <a:t>	</a:t>
            </a:r>
          </a:p>
          <a:p>
            <a:pPr>
              <a:buFontTx/>
              <a:buNone/>
            </a:pPr>
            <a:r>
              <a:rPr lang="en-US" altLang="en-US" sz="1700" b="1" dirty="0">
                <a:solidFill>
                  <a:schemeClr val="accent4">
                    <a:lumMod val="50000"/>
                  </a:schemeClr>
                </a:solidFill>
                <a:latin typeface="Calibri Light" panose="020F0302020204030204" pitchFamily="34" charset="0"/>
              </a:rPr>
              <a:t>	</a:t>
            </a:r>
          </a:p>
        </p:txBody>
      </p:sp>
    </p:spTree>
    <p:extLst>
      <p:ext uri="{BB962C8B-B14F-4D97-AF65-F5344CB8AC3E}">
        <p14:creationId xmlns:p14="http://schemas.microsoft.com/office/powerpoint/2010/main" val="654652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a:ea typeface="ＭＳ Ｐゴシック" panose="020B0600070205080204" pitchFamily="34" charset="-128"/>
              </a:rPr>
              <a:t>File Positions</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r>
              <a:rPr lang="en-US" altLang="en-US" sz="1700" dirty="0">
                <a:latin typeface="Calibri Light" panose="020F0302020204030204" pitchFamily="34" charset="0"/>
                <a:ea typeface="ＭＳ Ｐゴシック" panose="020B0600070205080204" pitchFamily="34" charset="-128"/>
              </a:rPr>
              <a:t>The </a:t>
            </a:r>
            <a:r>
              <a:rPr lang="en-US" altLang="en-US" sz="1700" dirty="0">
                <a:solidFill>
                  <a:srgbClr val="FF0000"/>
                </a:solidFill>
                <a:latin typeface="Calibri Light" panose="020F0302020204030204" pitchFamily="34" charset="0"/>
                <a:ea typeface="ＭＳ Ｐゴシック" panose="020B0600070205080204" pitchFamily="34" charset="-128"/>
              </a:rPr>
              <a:t>tell() </a:t>
            </a:r>
            <a:r>
              <a:rPr lang="en-US" altLang="en-US" sz="1700" dirty="0">
                <a:latin typeface="Calibri Light" panose="020F0302020204030204" pitchFamily="34" charset="0"/>
                <a:ea typeface="ＭＳ Ｐゴシック" panose="020B0600070205080204" pitchFamily="34" charset="-128"/>
              </a:rPr>
              <a:t>method tells you the current position within the file in other words, the next read or write will occur at that many bytes from the beginning of the file:</a:t>
            </a:r>
          </a:p>
          <a:p>
            <a:r>
              <a:rPr lang="en-US" altLang="en-US" sz="1700" dirty="0">
                <a:latin typeface="Calibri Light" panose="020F0302020204030204" pitchFamily="34" charset="0"/>
                <a:ea typeface="ＭＳ Ｐゴシック" panose="020B0600070205080204" pitchFamily="34" charset="-128"/>
              </a:rPr>
              <a:t>The </a:t>
            </a:r>
            <a:r>
              <a:rPr lang="en-US" altLang="en-US" sz="1700" dirty="0">
                <a:solidFill>
                  <a:srgbClr val="FF0000"/>
                </a:solidFill>
                <a:latin typeface="Calibri Light" panose="020F0302020204030204" pitchFamily="34" charset="0"/>
                <a:ea typeface="ＭＳ Ｐゴシック" panose="020B0600070205080204" pitchFamily="34" charset="-128"/>
              </a:rPr>
              <a:t>seek(offset[, from]) </a:t>
            </a:r>
            <a:r>
              <a:rPr lang="en-US" altLang="en-US" sz="1700" dirty="0">
                <a:latin typeface="Calibri Light" panose="020F0302020204030204" pitchFamily="34" charset="0"/>
                <a:ea typeface="ＭＳ Ｐゴシック" panose="020B0600070205080204" pitchFamily="34" charset="-128"/>
              </a:rPr>
              <a:t>method changes the current file position. The offset argument indicates the number of bytes to be moved. The from argument specifies the reference position from </a:t>
            </a:r>
            <a:r>
              <a:rPr lang="en-US" altLang="en-US" i="1" dirty="0">
                <a:latin typeface="Calibri Light" panose="020F0302020204030204" pitchFamily="34" charset="0"/>
                <a:ea typeface="ＭＳ Ｐゴシック" panose="020B0600070205080204" pitchFamily="34" charset="-128"/>
              </a:rPr>
              <a:t>where the bytes are to be moved.</a:t>
            </a:r>
          </a:p>
          <a:p>
            <a:pPr marL="560070" lvl="2" indent="-285750">
              <a:spcBef>
                <a:spcPts val="1200"/>
              </a:spcBef>
              <a:buFont typeface="Wingdings" panose="05000000000000000000" pitchFamily="2" charset="2"/>
              <a:buChar char="Ø"/>
            </a:pPr>
            <a:r>
              <a:rPr lang="en-US" altLang="en-US" sz="1500" dirty="0">
                <a:latin typeface="Calibri Light" panose="020F0302020204030204" pitchFamily="34" charset="0"/>
                <a:ea typeface="ＭＳ Ｐゴシック" panose="020B0600070205080204" pitchFamily="34" charset="-128"/>
              </a:rPr>
              <a:t>If </a:t>
            </a:r>
            <a:r>
              <a:rPr lang="en-US" altLang="en-US" sz="1500" dirty="0">
                <a:solidFill>
                  <a:srgbClr val="FF0000"/>
                </a:solidFill>
                <a:latin typeface="Calibri Light" panose="020F0302020204030204" pitchFamily="34" charset="0"/>
                <a:ea typeface="ＭＳ Ｐゴシック" panose="020B0600070205080204" pitchFamily="34" charset="-128"/>
              </a:rPr>
              <a:t>from</a:t>
            </a:r>
            <a:r>
              <a:rPr lang="en-US" altLang="en-US" sz="1500" dirty="0">
                <a:latin typeface="Calibri Light" panose="020F0302020204030204" pitchFamily="34" charset="0"/>
                <a:ea typeface="ＭＳ Ｐゴシック" panose="020B0600070205080204" pitchFamily="34" charset="-128"/>
              </a:rPr>
              <a:t> is set to 0, it means use the beginning of the file as the reference position.</a:t>
            </a:r>
          </a:p>
          <a:p>
            <a:pPr marL="560070" lvl="2" indent="-285750">
              <a:spcBef>
                <a:spcPts val="1200"/>
              </a:spcBef>
              <a:buFont typeface="Wingdings" panose="05000000000000000000" pitchFamily="2" charset="2"/>
              <a:buChar char="Ø"/>
            </a:pPr>
            <a:r>
              <a:rPr lang="en-US" altLang="en-US" sz="1500" dirty="0" smtClean="0">
                <a:latin typeface="Calibri Light" panose="020F0302020204030204" pitchFamily="34" charset="0"/>
                <a:ea typeface="ＭＳ Ｐゴシック" panose="020B0600070205080204" pitchFamily="34" charset="-128"/>
              </a:rPr>
              <a:t>If </a:t>
            </a:r>
            <a:r>
              <a:rPr lang="en-US" altLang="en-US" sz="1500" dirty="0">
                <a:solidFill>
                  <a:srgbClr val="FF0000"/>
                </a:solidFill>
                <a:latin typeface="Calibri Light" panose="020F0302020204030204" pitchFamily="34" charset="0"/>
                <a:ea typeface="ＭＳ Ｐゴシック" panose="020B0600070205080204" pitchFamily="34" charset="-128"/>
              </a:rPr>
              <a:t>from</a:t>
            </a:r>
            <a:r>
              <a:rPr lang="en-US" altLang="en-US" sz="1500" dirty="0">
                <a:latin typeface="Calibri Light" panose="020F0302020204030204" pitchFamily="34" charset="0"/>
                <a:ea typeface="ＭＳ Ｐゴシック" panose="020B0600070205080204" pitchFamily="34" charset="-128"/>
              </a:rPr>
              <a:t> is set 1 it means use the current position as the reference position.</a:t>
            </a:r>
          </a:p>
          <a:p>
            <a:pPr marL="560070" lvl="2" indent="-285750">
              <a:spcBef>
                <a:spcPts val="1200"/>
              </a:spcBef>
              <a:buFont typeface="Wingdings" panose="05000000000000000000" pitchFamily="2" charset="2"/>
              <a:buChar char="Ø"/>
            </a:pPr>
            <a:r>
              <a:rPr lang="en-US" altLang="en-US" sz="1500" dirty="0" smtClean="0">
                <a:latin typeface="Calibri Light" panose="020F0302020204030204" pitchFamily="34" charset="0"/>
                <a:ea typeface="ＭＳ Ｐゴシック" panose="020B0600070205080204" pitchFamily="34" charset="-128"/>
              </a:rPr>
              <a:t>if </a:t>
            </a:r>
            <a:r>
              <a:rPr lang="en-US" altLang="en-US" sz="1500" dirty="0">
                <a:solidFill>
                  <a:srgbClr val="FF0000"/>
                </a:solidFill>
                <a:latin typeface="Calibri Light" panose="020F0302020204030204" pitchFamily="34" charset="0"/>
                <a:ea typeface="ＭＳ Ｐゴシック" panose="020B0600070205080204" pitchFamily="34" charset="-128"/>
              </a:rPr>
              <a:t>from</a:t>
            </a:r>
            <a:r>
              <a:rPr lang="en-US" altLang="en-US" sz="1500" dirty="0">
                <a:latin typeface="Calibri Light" panose="020F0302020204030204" pitchFamily="34" charset="0"/>
                <a:ea typeface="ＭＳ Ｐゴシック" panose="020B0600070205080204" pitchFamily="34" charset="-128"/>
              </a:rPr>
              <a:t> is set to 2 then the end of the file would be taken as the reference position</a:t>
            </a:r>
            <a:r>
              <a:rPr lang="en-US" altLang="en-US" sz="1500" dirty="0" smtClean="0">
                <a:latin typeface="Calibri Light" panose="020F0302020204030204" pitchFamily="34" charset="0"/>
                <a:ea typeface="ＭＳ Ｐゴシック" panose="020B0600070205080204" pitchFamily="34" charset="-128"/>
              </a:rPr>
              <a:t>.</a:t>
            </a:r>
            <a:r>
              <a:rPr lang="en-US" altLang="en-US" sz="1500" dirty="0">
                <a:latin typeface="Calibri Light" panose="020F0302020204030204" pitchFamily="34" charset="0"/>
                <a:ea typeface="ＭＳ Ｐゴシック" panose="020B0600070205080204" pitchFamily="34" charset="-128"/>
              </a:rPr>
              <a:t>	</a:t>
            </a:r>
          </a:p>
          <a:p>
            <a:pPr lvl="1">
              <a:buFontTx/>
              <a:buNone/>
            </a:pPr>
            <a:r>
              <a:rPr lang="en-US" altLang="en-US" sz="1500" b="1" dirty="0">
                <a:solidFill>
                  <a:schemeClr val="accent4">
                    <a:lumMod val="50000"/>
                  </a:schemeClr>
                </a:solidFill>
                <a:latin typeface="Calibri Light" panose="020F0302020204030204" pitchFamily="34" charset="0"/>
              </a:rPr>
              <a:t>	</a:t>
            </a:r>
          </a:p>
        </p:txBody>
      </p:sp>
    </p:spTree>
    <p:extLst>
      <p:ext uri="{BB962C8B-B14F-4D97-AF65-F5344CB8AC3E}">
        <p14:creationId xmlns:p14="http://schemas.microsoft.com/office/powerpoint/2010/main" val="2954268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220448"/>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1069848" y="936434"/>
            <a:ext cx="10058400" cy="5235766"/>
          </a:xfrm>
        </p:spPr>
        <p:txBody>
          <a:bodyPr>
            <a:normAutofit/>
          </a:bodyPr>
          <a:lstStyle/>
          <a:p>
            <a:pPr>
              <a:buFontTx/>
              <a:buNone/>
            </a:pPr>
            <a:r>
              <a:rPr lang="en-US" altLang="en-US" sz="1100" b="1" dirty="0" err="1">
                <a:solidFill>
                  <a:schemeClr val="accent5">
                    <a:lumMod val="75000"/>
                  </a:schemeClr>
                </a:solidFill>
                <a:latin typeface="Courier" pitchFamily="49" charset="0"/>
              </a:rPr>
              <a:t>fo</a:t>
            </a:r>
            <a:r>
              <a:rPr lang="en-US" altLang="en-US" sz="1100" b="1" dirty="0">
                <a:solidFill>
                  <a:schemeClr val="accent5">
                    <a:lumMod val="75000"/>
                  </a:schemeClr>
                </a:solidFill>
                <a:latin typeface="Courier" pitchFamily="49" charset="0"/>
              </a:rPr>
              <a:t> = open("foo.txt", "r+") # Open a file</a:t>
            </a:r>
          </a:p>
          <a:p>
            <a:pPr>
              <a:buFontTx/>
              <a:buNone/>
            </a:pPr>
            <a:r>
              <a:rPr lang="en-US" altLang="en-US" sz="1100" b="1" dirty="0" err="1">
                <a:solidFill>
                  <a:schemeClr val="accent5">
                    <a:lumMod val="75000"/>
                  </a:schemeClr>
                </a:solidFill>
                <a:latin typeface="Courier" pitchFamily="49" charset="0"/>
              </a:rPr>
              <a:t>str</a:t>
            </a:r>
            <a:r>
              <a:rPr lang="en-US" altLang="en-US" sz="1100" b="1" dirty="0">
                <a:solidFill>
                  <a:schemeClr val="accent5">
                    <a:lumMod val="75000"/>
                  </a:schemeClr>
                </a:solidFill>
                <a:latin typeface="Courier" pitchFamily="49" charset="0"/>
              </a:rPr>
              <a:t> = </a:t>
            </a:r>
            <a:r>
              <a:rPr lang="en-US" altLang="en-US" sz="1100" b="1" dirty="0" err="1">
                <a:solidFill>
                  <a:schemeClr val="accent5">
                    <a:lumMod val="75000"/>
                  </a:schemeClr>
                </a:solidFill>
                <a:latin typeface="Courier" pitchFamily="49" charset="0"/>
              </a:rPr>
              <a:t>fo.read</a:t>
            </a:r>
            <a:r>
              <a:rPr lang="en-US" altLang="en-US" sz="1100" b="1" dirty="0">
                <a:solidFill>
                  <a:schemeClr val="accent5">
                    <a:lumMod val="75000"/>
                  </a:schemeClr>
                </a:solidFill>
                <a:latin typeface="Courier" pitchFamily="49" charset="0"/>
              </a:rPr>
              <a:t>(10);</a:t>
            </a:r>
          </a:p>
          <a:p>
            <a:pPr>
              <a:buFontTx/>
              <a:buNone/>
            </a:pPr>
            <a:r>
              <a:rPr lang="en-US" altLang="en-US" sz="1100" b="1" dirty="0">
                <a:solidFill>
                  <a:schemeClr val="accent5">
                    <a:lumMod val="75000"/>
                  </a:schemeClr>
                </a:solidFill>
                <a:latin typeface="Courier" pitchFamily="49" charset="0"/>
              </a:rPr>
              <a:t>print "Read String is : ", </a:t>
            </a:r>
            <a:r>
              <a:rPr lang="en-US" altLang="en-US" sz="1100" b="1" dirty="0" err="1">
                <a:solidFill>
                  <a:schemeClr val="accent5">
                    <a:lumMod val="75000"/>
                  </a:schemeClr>
                </a:solidFill>
                <a:latin typeface="Courier" pitchFamily="49" charset="0"/>
              </a:rPr>
              <a:t>str</a:t>
            </a:r>
            <a:endParaRPr lang="en-US" altLang="en-US" sz="1100" b="1" dirty="0">
              <a:solidFill>
                <a:schemeClr val="accent5">
                  <a:lumMod val="75000"/>
                </a:schemeClr>
              </a:solidFill>
              <a:latin typeface="Courier" pitchFamily="49" charset="0"/>
            </a:endParaRPr>
          </a:p>
          <a:p>
            <a:pPr>
              <a:buFontTx/>
              <a:buNone/>
            </a:pPr>
            <a:r>
              <a:rPr lang="en-US" altLang="en-US" sz="1100" b="1" dirty="0">
                <a:solidFill>
                  <a:schemeClr val="accent5">
                    <a:lumMod val="75000"/>
                  </a:schemeClr>
                </a:solidFill>
                <a:latin typeface="Courier" pitchFamily="49" charset="0"/>
              </a:rPr>
              <a:t># Check current position</a:t>
            </a:r>
          </a:p>
          <a:p>
            <a:pPr>
              <a:buFontTx/>
              <a:buNone/>
            </a:pPr>
            <a:r>
              <a:rPr lang="en-US" altLang="en-US" sz="1100" b="1" dirty="0">
                <a:solidFill>
                  <a:schemeClr val="accent5">
                    <a:lumMod val="75000"/>
                  </a:schemeClr>
                </a:solidFill>
                <a:latin typeface="Courier" pitchFamily="49" charset="0"/>
              </a:rPr>
              <a:t>position = </a:t>
            </a:r>
            <a:r>
              <a:rPr lang="en-US" altLang="en-US" sz="1100" b="1" dirty="0" err="1">
                <a:solidFill>
                  <a:schemeClr val="accent5">
                    <a:lumMod val="75000"/>
                  </a:schemeClr>
                </a:solidFill>
                <a:latin typeface="Courier" pitchFamily="49" charset="0"/>
              </a:rPr>
              <a:t>fo.tell</a:t>
            </a:r>
            <a:r>
              <a:rPr lang="en-US" altLang="en-US" sz="1100" b="1" dirty="0">
                <a:solidFill>
                  <a:schemeClr val="accent5">
                    <a:lumMod val="75000"/>
                  </a:schemeClr>
                </a:solidFill>
                <a:latin typeface="Courier" pitchFamily="49" charset="0"/>
              </a:rPr>
              <a:t>();</a:t>
            </a:r>
          </a:p>
          <a:p>
            <a:pPr>
              <a:buFontTx/>
              <a:buNone/>
            </a:pPr>
            <a:r>
              <a:rPr lang="en-US" altLang="en-US" sz="1100" b="1" dirty="0">
                <a:solidFill>
                  <a:schemeClr val="accent5">
                    <a:lumMod val="75000"/>
                  </a:schemeClr>
                </a:solidFill>
                <a:latin typeface="Courier" pitchFamily="49" charset="0"/>
              </a:rPr>
              <a:t>print "Current file position : ", position</a:t>
            </a:r>
          </a:p>
          <a:p>
            <a:pPr>
              <a:buFontTx/>
              <a:buNone/>
            </a:pPr>
            <a:r>
              <a:rPr lang="en-US" altLang="en-US" sz="1100" b="1" dirty="0">
                <a:solidFill>
                  <a:schemeClr val="accent5">
                    <a:lumMod val="75000"/>
                  </a:schemeClr>
                </a:solidFill>
                <a:latin typeface="Courier" pitchFamily="49" charset="0"/>
              </a:rPr>
              <a:t># Reposition file pointer at the beginning once again</a:t>
            </a:r>
          </a:p>
          <a:p>
            <a:pPr>
              <a:buFontTx/>
              <a:buNone/>
            </a:pPr>
            <a:r>
              <a:rPr lang="en-US" altLang="en-US" sz="1100" b="1" dirty="0">
                <a:solidFill>
                  <a:schemeClr val="accent5">
                    <a:lumMod val="75000"/>
                  </a:schemeClr>
                </a:solidFill>
                <a:latin typeface="Courier" pitchFamily="49" charset="0"/>
              </a:rPr>
              <a:t>position = </a:t>
            </a:r>
            <a:r>
              <a:rPr lang="en-US" altLang="en-US" sz="1100" b="1" dirty="0" err="1">
                <a:solidFill>
                  <a:schemeClr val="accent5">
                    <a:lumMod val="75000"/>
                  </a:schemeClr>
                </a:solidFill>
                <a:latin typeface="Courier" pitchFamily="49" charset="0"/>
              </a:rPr>
              <a:t>fo.seek</a:t>
            </a:r>
            <a:r>
              <a:rPr lang="en-US" altLang="en-US" sz="1100" b="1" dirty="0">
                <a:solidFill>
                  <a:schemeClr val="accent5">
                    <a:lumMod val="75000"/>
                  </a:schemeClr>
                </a:solidFill>
                <a:latin typeface="Courier" pitchFamily="49" charset="0"/>
              </a:rPr>
              <a:t>(0, 0);</a:t>
            </a:r>
          </a:p>
          <a:p>
            <a:pPr>
              <a:buFontTx/>
              <a:buNone/>
            </a:pPr>
            <a:r>
              <a:rPr lang="en-US" altLang="en-US" sz="1100" b="1" dirty="0" err="1">
                <a:solidFill>
                  <a:schemeClr val="accent5">
                    <a:lumMod val="75000"/>
                  </a:schemeClr>
                </a:solidFill>
                <a:latin typeface="Courier" pitchFamily="49" charset="0"/>
              </a:rPr>
              <a:t>str</a:t>
            </a:r>
            <a:r>
              <a:rPr lang="en-US" altLang="en-US" sz="1100" b="1" dirty="0">
                <a:solidFill>
                  <a:schemeClr val="accent5">
                    <a:lumMod val="75000"/>
                  </a:schemeClr>
                </a:solidFill>
                <a:latin typeface="Courier" pitchFamily="49" charset="0"/>
              </a:rPr>
              <a:t> = </a:t>
            </a:r>
            <a:r>
              <a:rPr lang="en-US" altLang="en-US" sz="1100" b="1" dirty="0" err="1">
                <a:solidFill>
                  <a:schemeClr val="accent5">
                    <a:lumMod val="75000"/>
                  </a:schemeClr>
                </a:solidFill>
                <a:latin typeface="Courier" pitchFamily="49" charset="0"/>
              </a:rPr>
              <a:t>fo.read</a:t>
            </a:r>
            <a:r>
              <a:rPr lang="en-US" altLang="en-US" sz="1100" b="1" dirty="0">
                <a:solidFill>
                  <a:schemeClr val="accent5">
                    <a:lumMod val="75000"/>
                  </a:schemeClr>
                </a:solidFill>
                <a:latin typeface="Courier" pitchFamily="49" charset="0"/>
              </a:rPr>
              <a:t>(10);</a:t>
            </a:r>
          </a:p>
          <a:p>
            <a:pPr>
              <a:buFontTx/>
              <a:buNone/>
            </a:pPr>
            <a:r>
              <a:rPr lang="en-US" altLang="en-US" sz="1100" b="1" dirty="0">
                <a:solidFill>
                  <a:schemeClr val="accent5">
                    <a:lumMod val="75000"/>
                  </a:schemeClr>
                </a:solidFill>
                <a:latin typeface="Courier" pitchFamily="49" charset="0"/>
              </a:rPr>
              <a:t>print "Again read String is : ", </a:t>
            </a:r>
            <a:r>
              <a:rPr lang="en-US" altLang="en-US" sz="1100" b="1" dirty="0" err="1">
                <a:solidFill>
                  <a:schemeClr val="accent5">
                    <a:lumMod val="75000"/>
                  </a:schemeClr>
                </a:solidFill>
                <a:latin typeface="Courier" pitchFamily="49" charset="0"/>
              </a:rPr>
              <a:t>str</a:t>
            </a:r>
            <a:endParaRPr lang="en-US" altLang="en-US" sz="1100" b="1" dirty="0">
              <a:solidFill>
                <a:schemeClr val="accent5">
                  <a:lumMod val="75000"/>
                </a:schemeClr>
              </a:solidFill>
              <a:latin typeface="Courier" pitchFamily="49" charset="0"/>
            </a:endParaRPr>
          </a:p>
          <a:p>
            <a:pPr>
              <a:buFontTx/>
              <a:buNone/>
            </a:pPr>
            <a:r>
              <a:rPr lang="en-US" altLang="en-US" sz="1100" b="1" dirty="0" err="1">
                <a:solidFill>
                  <a:schemeClr val="accent5">
                    <a:lumMod val="75000"/>
                  </a:schemeClr>
                </a:solidFill>
                <a:latin typeface="Courier" pitchFamily="49" charset="0"/>
              </a:rPr>
              <a:t>fo.close</a:t>
            </a:r>
            <a:r>
              <a:rPr lang="en-US" altLang="en-US" sz="1100" b="1" dirty="0">
                <a:solidFill>
                  <a:schemeClr val="accent5">
                    <a:lumMod val="75000"/>
                  </a:schemeClr>
                </a:solidFill>
                <a:latin typeface="Courier" pitchFamily="49" charset="0"/>
              </a:rPr>
              <a:t>()  # Close </a:t>
            </a:r>
            <a:r>
              <a:rPr lang="en-US" altLang="en-US" sz="1100" b="1" dirty="0" err="1">
                <a:solidFill>
                  <a:schemeClr val="accent5">
                    <a:lumMod val="75000"/>
                  </a:schemeClr>
                </a:solidFill>
                <a:latin typeface="Courier" pitchFamily="49" charset="0"/>
              </a:rPr>
              <a:t>opend</a:t>
            </a:r>
            <a:r>
              <a:rPr lang="en-US" altLang="en-US" sz="1100" b="1" dirty="0">
                <a:solidFill>
                  <a:schemeClr val="accent5">
                    <a:lumMod val="75000"/>
                  </a:schemeClr>
                </a:solidFill>
                <a:latin typeface="Courier" pitchFamily="49" charset="0"/>
              </a:rPr>
              <a:t> </a:t>
            </a:r>
            <a:r>
              <a:rPr lang="en-US" altLang="en-US" sz="1100" b="1" dirty="0" smtClean="0">
                <a:solidFill>
                  <a:schemeClr val="accent5">
                    <a:lumMod val="75000"/>
                  </a:schemeClr>
                </a:solidFill>
                <a:latin typeface="Courier" pitchFamily="49" charset="0"/>
              </a:rPr>
              <a:t>file</a:t>
            </a:r>
          </a:p>
          <a:p>
            <a:pPr>
              <a:buFontTx/>
              <a:buNone/>
            </a:pPr>
            <a:endParaRPr lang="en-US" altLang="en-US" sz="1100" b="1" dirty="0">
              <a:solidFill>
                <a:schemeClr val="accent5">
                  <a:lumMod val="75000"/>
                </a:schemeClr>
              </a:solidFill>
              <a:latin typeface="Courier" pitchFamily="49" charset="0"/>
            </a:endParaRPr>
          </a:p>
          <a:p>
            <a:pPr>
              <a:buNone/>
            </a:pPr>
            <a:r>
              <a:rPr lang="en-US" altLang="en-US" sz="1100" b="1" dirty="0">
                <a:solidFill>
                  <a:srgbClr val="FF0000"/>
                </a:solidFill>
                <a:latin typeface="Courier" pitchFamily="49" charset="0"/>
              </a:rPr>
              <a:t>This would produce following output:</a:t>
            </a:r>
          </a:p>
          <a:p>
            <a:pPr>
              <a:buNone/>
            </a:pPr>
            <a:r>
              <a:rPr lang="en-US" altLang="en-US" sz="1100" b="1" dirty="0">
                <a:solidFill>
                  <a:schemeClr val="accent5">
                    <a:lumMod val="75000"/>
                  </a:schemeClr>
                </a:solidFill>
                <a:latin typeface="Courier" pitchFamily="49" charset="0"/>
              </a:rPr>
              <a:t>Read String is :  12.010 Com</a:t>
            </a:r>
          </a:p>
          <a:p>
            <a:pPr>
              <a:buNone/>
            </a:pPr>
            <a:r>
              <a:rPr lang="en-US" altLang="en-US" sz="1100" b="1" dirty="0">
                <a:solidFill>
                  <a:schemeClr val="accent5">
                    <a:lumMod val="75000"/>
                  </a:schemeClr>
                </a:solidFill>
                <a:latin typeface="Courier" pitchFamily="49" charset="0"/>
              </a:rPr>
              <a:t>Current file position :  10</a:t>
            </a:r>
          </a:p>
          <a:p>
            <a:pPr>
              <a:buNone/>
            </a:pPr>
            <a:r>
              <a:rPr lang="en-US" altLang="en-US" sz="1100" b="1" dirty="0">
                <a:solidFill>
                  <a:schemeClr val="accent5">
                    <a:lumMod val="75000"/>
                  </a:schemeClr>
                </a:solidFill>
                <a:latin typeface="Courier" pitchFamily="49" charset="0"/>
              </a:rPr>
              <a:t>Again read String is :  12.010 Com	</a:t>
            </a:r>
            <a:endParaRPr lang="en-IN" sz="1100" b="1" dirty="0">
              <a:solidFill>
                <a:schemeClr val="accent5">
                  <a:lumMod val="75000"/>
                </a:schemeClr>
              </a:solidFill>
              <a:latin typeface="Courier" pitchFamily="49" charset="0"/>
            </a:endParaRPr>
          </a:p>
        </p:txBody>
      </p:sp>
    </p:spTree>
    <p:extLst>
      <p:ext uri="{BB962C8B-B14F-4D97-AF65-F5344CB8AC3E}">
        <p14:creationId xmlns:p14="http://schemas.microsoft.com/office/powerpoint/2010/main" val="3787249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smtClean="0">
                <a:ea typeface="ＭＳ Ｐゴシック" panose="020B0600070205080204" pitchFamily="34" charset="-128"/>
              </a:rPr>
              <a:t>Writing files</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r>
              <a:rPr lang="en-US" altLang="en-US" sz="1800" dirty="0">
                <a:ea typeface="ＭＳ Ｐゴシック" panose="020B0600070205080204" pitchFamily="34" charset="-128"/>
              </a:rPr>
              <a:t>The </a:t>
            </a:r>
            <a:r>
              <a:rPr lang="en-US" altLang="en-US" sz="1800" i="1" dirty="0">
                <a:ea typeface="ＭＳ Ｐゴシック" panose="020B0600070205080204" pitchFamily="34" charset="-128"/>
              </a:rPr>
              <a:t>write() method writes any string to an open file. It is important to note that Python strings can have binary data and not just text.</a:t>
            </a:r>
          </a:p>
          <a:p>
            <a:r>
              <a:rPr lang="en-US" altLang="en-US" sz="1800" i="1" dirty="0">
                <a:ea typeface="ＭＳ Ｐゴシック" panose="020B0600070205080204" pitchFamily="34" charset="-128"/>
              </a:rPr>
              <a:t>The write() method does not add a newline character ('\n') to the end of the string:</a:t>
            </a:r>
          </a:p>
          <a:p>
            <a:endParaRPr lang="en-US" altLang="en-US" sz="1800" b="1" dirty="0" smtClean="0">
              <a:ea typeface="ＭＳ Ｐゴシック" panose="020B0600070205080204" pitchFamily="34" charset="-128"/>
            </a:endParaRPr>
          </a:p>
          <a:p>
            <a:r>
              <a:rPr lang="en-US" altLang="en-US" sz="1800" b="1" dirty="0" smtClean="0">
                <a:ea typeface="ＭＳ Ｐゴシック" panose="020B0600070205080204" pitchFamily="34" charset="-128"/>
              </a:rPr>
              <a:t>Syntax</a:t>
            </a:r>
            <a:r>
              <a:rPr lang="en-US" altLang="en-US" sz="1800" b="1" i="1" dirty="0">
                <a:ea typeface="ＭＳ Ｐゴシック" panose="020B0600070205080204" pitchFamily="34" charset="-128"/>
              </a:rPr>
              <a:t>:</a:t>
            </a:r>
          </a:p>
          <a:p>
            <a:pPr>
              <a:buFontTx/>
              <a:buNone/>
            </a:pPr>
            <a:r>
              <a:rPr lang="en-US" altLang="en-US" sz="1500" b="1" dirty="0" err="1" smtClean="0">
                <a:solidFill>
                  <a:schemeClr val="accent5">
                    <a:lumMod val="75000"/>
                  </a:schemeClr>
                </a:solidFill>
                <a:latin typeface="Courier" pitchFamily="49" charset="0"/>
              </a:rPr>
              <a:t>fileObject.write</a:t>
            </a:r>
            <a:r>
              <a:rPr lang="en-US" altLang="en-US" sz="1500" b="1" dirty="0" smtClean="0">
                <a:solidFill>
                  <a:schemeClr val="accent5">
                    <a:lumMod val="75000"/>
                  </a:schemeClr>
                </a:solidFill>
                <a:latin typeface="Courier" pitchFamily="49" charset="0"/>
              </a:rPr>
              <a:t>(string</a:t>
            </a:r>
            <a:r>
              <a:rPr lang="en-US" altLang="en-US" sz="1500" b="1" dirty="0">
                <a:solidFill>
                  <a:schemeClr val="accent5">
                    <a:lumMod val="75000"/>
                  </a:schemeClr>
                </a:solidFill>
                <a:latin typeface="Courier" pitchFamily="49" charset="0"/>
              </a:rPr>
              <a:t>);</a:t>
            </a:r>
            <a:r>
              <a:rPr lang="en-US" altLang="en-US" sz="1800" b="1" i="1" dirty="0">
                <a:solidFill>
                  <a:schemeClr val="accent5">
                    <a:lumMod val="75000"/>
                  </a:schemeClr>
                </a:solidFill>
                <a:ea typeface="ＭＳ Ｐゴシック" panose="020B0600070205080204" pitchFamily="34" charset="-128"/>
              </a:rPr>
              <a:t>	</a:t>
            </a:r>
          </a:p>
          <a:p>
            <a:pPr>
              <a:buFontTx/>
              <a:buNone/>
            </a:pPr>
            <a:endParaRPr lang="en-US" altLang="en-US" sz="1800" b="1" i="1" dirty="0">
              <a:ea typeface="ＭＳ Ｐゴシック" panose="020B0600070205080204" pitchFamily="34" charset="-128"/>
            </a:endParaRPr>
          </a:p>
          <a:p>
            <a:pPr fontAlgn="base">
              <a:lnSpc>
                <a:spcPct val="100000"/>
              </a:lnSpc>
              <a:spcAft>
                <a:spcPct val="0"/>
              </a:spcAft>
              <a:buNone/>
            </a:pPr>
            <a:r>
              <a:rPr lang="en-US" altLang="en-US" sz="1200" b="1" dirty="0">
                <a:solidFill>
                  <a:schemeClr val="accent5">
                    <a:lumMod val="75000"/>
                  </a:schemeClr>
                </a:solidFill>
                <a:latin typeface="Courier" pitchFamily="49" charset="0"/>
              </a:rPr>
              <a:t>#!/</a:t>
            </a:r>
            <a:r>
              <a:rPr lang="en-US" altLang="en-US" sz="1200" b="1" dirty="0" err="1">
                <a:solidFill>
                  <a:schemeClr val="accent5">
                    <a:lumMod val="75000"/>
                  </a:schemeClr>
                </a:solidFill>
                <a:latin typeface="Courier" pitchFamily="49" charset="0"/>
              </a:rPr>
              <a:t>usr</a:t>
            </a:r>
            <a:r>
              <a:rPr lang="en-US" altLang="en-US" sz="1200" b="1" dirty="0">
                <a:solidFill>
                  <a:schemeClr val="accent5">
                    <a:lumMod val="75000"/>
                  </a:schemeClr>
                </a:solidFill>
                <a:latin typeface="Courier" pitchFamily="49" charset="0"/>
              </a:rPr>
              <a:t>/bin/python</a:t>
            </a:r>
          </a:p>
          <a:p>
            <a:pPr fontAlgn="base">
              <a:lnSpc>
                <a:spcPct val="100000"/>
              </a:lnSpc>
              <a:spcAft>
                <a:spcPct val="0"/>
              </a:spcAft>
              <a:buNone/>
            </a:pPr>
            <a:r>
              <a:rPr lang="en-US" altLang="en-US" sz="1200" b="1" dirty="0" err="1">
                <a:solidFill>
                  <a:schemeClr val="accent5">
                    <a:lumMod val="75000"/>
                  </a:schemeClr>
                </a:solidFill>
                <a:latin typeface="Courier" pitchFamily="49" charset="0"/>
              </a:rPr>
              <a:t>fo</a:t>
            </a:r>
            <a:r>
              <a:rPr lang="en-US" altLang="en-US" sz="1200" b="1" dirty="0">
                <a:solidFill>
                  <a:schemeClr val="accent5">
                    <a:lumMod val="75000"/>
                  </a:schemeClr>
                </a:solidFill>
                <a:latin typeface="Courier" pitchFamily="49" charset="0"/>
              </a:rPr>
              <a:t> = open("foo.txt", "</a:t>
            </a:r>
            <a:r>
              <a:rPr lang="en-US" altLang="en-US" sz="1200" b="1" dirty="0" err="1">
                <a:solidFill>
                  <a:schemeClr val="accent5">
                    <a:lumMod val="75000"/>
                  </a:schemeClr>
                </a:solidFill>
                <a:latin typeface="Courier" pitchFamily="49" charset="0"/>
              </a:rPr>
              <a:t>wb</a:t>
            </a:r>
            <a:r>
              <a:rPr lang="en-US" altLang="en-US" sz="1200" b="1" dirty="0">
                <a:solidFill>
                  <a:schemeClr val="accent5">
                    <a:lumMod val="75000"/>
                  </a:schemeClr>
                </a:solidFill>
                <a:latin typeface="Courier" pitchFamily="49" charset="0"/>
              </a:rPr>
              <a:t>”)	# Open a file</a:t>
            </a:r>
          </a:p>
          <a:p>
            <a:pPr fontAlgn="base">
              <a:lnSpc>
                <a:spcPct val="100000"/>
              </a:lnSpc>
              <a:spcAft>
                <a:spcPct val="0"/>
              </a:spcAft>
              <a:buNone/>
            </a:pPr>
            <a:r>
              <a:rPr lang="en-US" altLang="en-US" sz="1200" b="1" dirty="0" err="1">
                <a:solidFill>
                  <a:schemeClr val="accent5">
                    <a:lumMod val="75000"/>
                  </a:schemeClr>
                </a:solidFill>
                <a:latin typeface="Courier" pitchFamily="49" charset="0"/>
              </a:rPr>
              <a:t>fo.write</a:t>
            </a:r>
            <a:r>
              <a:rPr lang="en-US" altLang="en-US" sz="1200" b="1" dirty="0">
                <a:solidFill>
                  <a:schemeClr val="accent5">
                    <a:lumMod val="75000"/>
                  </a:schemeClr>
                </a:solidFill>
                <a:latin typeface="Courier" pitchFamily="49" charset="0"/>
              </a:rPr>
              <a:t>( "Computational Methods of Scientific Programming is great.\</a:t>
            </a:r>
            <a:r>
              <a:rPr lang="en-US" altLang="en-US" sz="1200" b="1" dirty="0" err="1">
                <a:solidFill>
                  <a:schemeClr val="accent5">
                    <a:lumMod val="75000"/>
                  </a:schemeClr>
                </a:solidFill>
                <a:latin typeface="Courier" pitchFamily="49" charset="0"/>
              </a:rPr>
              <a:t>nYeah</a:t>
            </a:r>
            <a:r>
              <a:rPr lang="en-US" altLang="en-US" sz="1200" b="1" dirty="0">
                <a:solidFill>
                  <a:schemeClr val="accent5">
                    <a:lumMod val="75000"/>
                  </a:schemeClr>
                </a:solidFill>
                <a:latin typeface="Courier" pitchFamily="49" charset="0"/>
              </a:rPr>
              <a:t> its great!!\n");</a:t>
            </a:r>
          </a:p>
          <a:p>
            <a:pPr fontAlgn="base">
              <a:lnSpc>
                <a:spcPct val="100000"/>
              </a:lnSpc>
              <a:spcAft>
                <a:spcPct val="0"/>
              </a:spcAft>
              <a:buNone/>
            </a:pPr>
            <a:r>
              <a:rPr lang="en-US" altLang="en-US" sz="1200" b="1" dirty="0" err="1">
                <a:solidFill>
                  <a:schemeClr val="accent5">
                    <a:lumMod val="75000"/>
                  </a:schemeClr>
                </a:solidFill>
                <a:latin typeface="Courier" pitchFamily="49" charset="0"/>
              </a:rPr>
              <a:t>fo.close</a:t>
            </a:r>
            <a:r>
              <a:rPr lang="en-US" altLang="en-US" sz="1200" b="1" dirty="0">
                <a:solidFill>
                  <a:schemeClr val="accent5">
                    <a:lumMod val="75000"/>
                  </a:schemeClr>
                </a:solidFill>
                <a:latin typeface="Courier" pitchFamily="49" charset="0"/>
              </a:rPr>
              <a:t>()	# Close </a:t>
            </a:r>
            <a:r>
              <a:rPr lang="en-US" altLang="en-US" sz="1200" b="1" dirty="0" err="1">
                <a:solidFill>
                  <a:schemeClr val="accent5">
                    <a:lumMod val="75000"/>
                  </a:schemeClr>
                </a:solidFill>
                <a:latin typeface="Courier" pitchFamily="49" charset="0"/>
              </a:rPr>
              <a:t>opend</a:t>
            </a:r>
            <a:r>
              <a:rPr lang="en-US" altLang="en-US" sz="1200" b="1" dirty="0">
                <a:solidFill>
                  <a:schemeClr val="accent5">
                    <a:lumMod val="75000"/>
                  </a:schemeClr>
                </a:solidFill>
                <a:latin typeface="Courier" pitchFamily="49" charset="0"/>
              </a:rPr>
              <a:t> file</a:t>
            </a:r>
          </a:p>
          <a:p>
            <a:pPr fontAlgn="base">
              <a:lnSpc>
                <a:spcPct val="100000"/>
              </a:lnSpc>
              <a:spcAft>
                <a:spcPct val="0"/>
              </a:spcAft>
              <a:buNone/>
            </a:pPr>
            <a:r>
              <a:rPr lang="en-US" altLang="en-US" sz="1200" b="1" dirty="0">
                <a:solidFill>
                  <a:schemeClr val="accent5">
                    <a:lumMod val="75000"/>
                  </a:schemeClr>
                </a:solidFill>
                <a:latin typeface="Courier" pitchFamily="49" charset="0"/>
              </a:rPr>
              <a:t>	</a:t>
            </a:r>
          </a:p>
          <a:p>
            <a:pPr>
              <a:buFontTx/>
              <a:buNone/>
            </a:pPr>
            <a:r>
              <a:rPr lang="en-US" altLang="en-US" sz="1700" b="1" dirty="0">
                <a:solidFill>
                  <a:schemeClr val="accent4">
                    <a:lumMod val="50000"/>
                  </a:schemeClr>
                </a:solidFill>
                <a:latin typeface="Calibri Light" panose="020F0302020204030204" pitchFamily="34" charset="0"/>
              </a:rPr>
              <a:t>	</a:t>
            </a:r>
          </a:p>
        </p:txBody>
      </p:sp>
    </p:spTree>
    <p:extLst>
      <p:ext uri="{BB962C8B-B14F-4D97-AF65-F5344CB8AC3E}">
        <p14:creationId xmlns:p14="http://schemas.microsoft.com/office/powerpoint/2010/main" val="257365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a:ea typeface="ＭＳ Ｐゴシック" panose="020B0600070205080204" pitchFamily="34" charset="-128"/>
              </a:rPr>
              <a:t>Writing methods</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r>
              <a:rPr lang="en-US" altLang="en-US" sz="1800" dirty="0" err="1">
                <a:solidFill>
                  <a:schemeClr val="accent1">
                    <a:lumMod val="60000"/>
                    <a:lumOff val="40000"/>
                  </a:schemeClr>
                </a:solidFill>
                <a:ea typeface="ＭＳ Ｐゴシック" panose="020B0600070205080204" pitchFamily="34" charset="-128"/>
              </a:rPr>
              <a:t>file.write</a:t>
            </a:r>
            <a:r>
              <a:rPr lang="en-US" altLang="en-US" sz="1800" dirty="0">
                <a:solidFill>
                  <a:schemeClr val="accent1">
                    <a:lumMod val="60000"/>
                    <a:lumOff val="40000"/>
                  </a:schemeClr>
                </a:solidFill>
                <a:ea typeface="ＭＳ Ｐゴシック" panose="020B0600070205080204" pitchFamily="34" charset="-128"/>
              </a:rPr>
              <a:t>(</a:t>
            </a:r>
            <a:r>
              <a:rPr lang="en-US" altLang="en-US" sz="1800" dirty="0" err="1">
                <a:solidFill>
                  <a:schemeClr val="accent1">
                    <a:lumMod val="60000"/>
                    <a:lumOff val="40000"/>
                  </a:schemeClr>
                </a:solidFill>
                <a:ea typeface="ＭＳ Ｐゴシック" panose="020B0600070205080204" pitchFamily="34" charset="-128"/>
              </a:rPr>
              <a:t>str</a:t>
            </a:r>
            <a:r>
              <a:rPr lang="en-US" altLang="en-US" sz="1800" dirty="0">
                <a:solidFill>
                  <a:schemeClr val="accent1">
                    <a:lumMod val="60000"/>
                    <a:lumOff val="40000"/>
                  </a:schemeClr>
                </a:solidFill>
                <a:ea typeface="ＭＳ Ｐゴシック" panose="020B0600070205080204" pitchFamily="34" charset="-128"/>
              </a:rPr>
              <a:t>) </a:t>
            </a:r>
            <a:r>
              <a:rPr lang="en-US" altLang="en-US" sz="1800" dirty="0">
                <a:ea typeface="ＭＳ Ｐゴシック" panose="020B0600070205080204" pitchFamily="34" charset="-128"/>
              </a:rPr>
              <a:t>Write a string to the file. There is no return value.</a:t>
            </a:r>
          </a:p>
          <a:p>
            <a:endParaRPr lang="en-US" altLang="en-US" sz="1800" dirty="0">
              <a:ea typeface="ＭＳ Ｐゴシック" panose="020B0600070205080204" pitchFamily="34" charset="-128"/>
            </a:endParaRPr>
          </a:p>
          <a:p>
            <a:r>
              <a:rPr lang="en-US" altLang="en-US" sz="1800" dirty="0" err="1">
                <a:solidFill>
                  <a:schemeClr val="accent1">
                    <a:lumMod val="60000"/>
                    <a:lumOff val="40000"/>
                  </a:schemeClr>
                </a:solidFill>
                <a:ea typeface="ＭＳ Ｐゴシック" panose="020B0600070205080204" pitchFamily="34" charset="-128"/>
              </a:rPr>
              <a:t>file.writelines</a:t>
            </a:r>
            <a:r>
              <a:rPr lang="en-US" altLang="en-US" sz="1800" dirty="0">
                <a:solidFill>
                  <a:schemeClr val="accent1">
                    <a:lumMod val="60000"/>
                    <a:lumOff val="40000"/>
                  </a:schemeClr>
                </a:solidFill>
                <a:ea typeface="ＭＳ Ｐゴシック" panose="020B0600070205080204" pitchFamily="34" charset="-128"/>
              </a:rPr>
              <a:t>(sequence) </a:t>
            </a:r>
            <a:r>
              <a:rPr lang="en-US" altLang="en-US" sz="1800" dirty="0">
                <a:ea typeface="ＭＳ Ｐゴシック" panose="020B0600070205080204" pitchFamily="34" charset="-128"/>
              </a:rPr>
              <a:t>Write a sequence of strings to the file. The sequence can be any </a:t>
            </a:r>
            <a:r>
              <a:rPr lang="en-US" altLang="en-US" sz="1800" dirty="0" err="1">
                <a:ea typeface="ＭＳ Ｐゴシック" panose="020B0600070205080204" pitchFamily="34" charset="-128"/>
              </a:rPr>
              <a:t>iterable</a:t>
            </a:r>
            <a:r>
              <a:rPr lang="en-US" altLang="en-US" sz="1800" dirty="0">
                <a:ea typeface="ＭＳ Ｐゴシック" panose="020B0600070205080204" pitchFamily="34" charset="-128"/>
              </a:rPr>
              <a:t> object producing strings, typically a list of strings</a:t>
            </a:r>
            <a:r>
              <a:rPr lang="en-US" altLang="en-US" sz="1700" b="1" dirty="0">
                <a:solidFill>
                  <a:schemeClr val="accent4">
                    <a:lumMod val="50000"/>
                  </a:schemeClr>
                </a:solidFill>
                <a:latin typeface="Calibri Light" panose="020F0302020204030204" pitchFamily="34" charset="0"/>
              </a:rPr>
              <a:t>	</a:t>
            </a:r>
          </a:p>
        </p:txBody>
      </p:sp>
    </p:spTree>
    <p:extLst>
      <p:ext uri="{BB962C8B-B14F-4D97-AF65-F5344CB8AC3E}">
        <p14:creationId xmlns:p14="http://schemas.microsoft.com/office/powerpoint/2010/main" val="888975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a:ea typeface="ＭＳ Ｐゴシック" panose="020B0600070205080204" pitchFamily="34" charset="-128"/>
              </a:rPr>
              <a:t>Handling Exceptions</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pPr fontAlgn="base">
              <a:lnSpc>
                <a:spcPct val="100000"/>
              </a:lnSpc>
              <a:spcAft>
                <a:spcPct val="0"/>
              </a:spcAft>
              <a:buNone/>
            </a:pPr>
            <a:r>
              <a:rPr lang="en-US" altLang="en-US" sz="1200" b="1" dirty="0">
                <a:solidFill>
                  <a:schemeClr val="accent5">
                    <a:lumMod val="75000"/>
                  </a:schemeClr>
                </a:solidFill>
                <a:latin typeface="Courier" pitchFamily="49" charset="0"/>
              </a:rPr>
              <a:t>#!/</a:t>
            </a:r>
            <a:r>
              <a:rPr lang="en-US" altLang="en-US" sz="1200" b="1" dirty="0" err="1">
                <a:solidFill>
                  <a:schemeClr val="accent5">
                    <a:lumMod val="75000"/>
                  </a:schemeClr>
                </a:solidFill>
                <a:latin typeface="Courier" pitchFamily="49" charset="0"/>
              </a:rPr>
              <a:t>usr</a:t>
            </a:r>
            <a:r>
              <a:rPr lang="en-US" altLang="en-US" sz="1200" b="1" dirty="0">
                <a:solidFill>
                  <a:schemeClr val="accent5">
                    <a:lumMod val="75000"/>
                  </a:schemeClr>
                </a:solidFill>
                <a:latin typeface="Courier" pitchFamily="49" charset="0"/>
              </a:rPr>
              <a:t>/bin/python</a:t>
            </a:r>
          </a:p>
          <a:p>
            <a:pPr fontAlgn="base">
              <a:lnSpc>
                <a:spcPct val="100000"/>
              </a:lnSpc>
              <a:spcAft>
                <a:spcPct val="0"/>
              </a:spcAft>
              <a:buNone/>
            </a:pPr>
            <a:r>
              <a:rPr lang="en-US" altLang="en-US" sz="1200" b="1" dirty="0">
                <a:solidFill>
                  <a:schemeClr val="accent5">
                    <a:lumMod val="75000"/>
                  </a:schemeClr>
                </a:solidFill>
                <a:latin typeface="Courier" pitchFamily="49" charset="0"/>
              </a:rPr>
              <a:t>try:   	</a:t>
            </a:r>
          </a:p>
          <a:p>
            <a:pPr fontAlgn="base">
              <a:lnSpc>
                <a:spcPct val="100000"/>
              </a:lnSpc>
              <a:spcAft>
                <a:spcPct val="0"/>
              </a:spcAft>
              <a:buNone/>
            </a:pPr>
            <a:r>
              <a:rPr lang="en-US" altLang="en-US" sz="1200" b="1" dirty="0">
                <a:solidFill>
                  <a:schemeClr val="accent5">
                    <a:lumMod val="75000"/>
                  </a:schemeClr>
                </a:solidFill>
                <a:latin typeface="Courier" pitchFamily="49" charset="0"/>
              </a:rPr>
              <a:t>		</a:t>
            </a:r>
            <a:r>
              <a:rPr lang="en-US" altLang="en-US" sz="1200" b="1" dirty="0" err="1">
                <a:solidFill>
                  <a:schemeClr val="accent5">
                    <a:lumMod val="75000"/>
                  </a:schemeClr>
                </a:solidFill>
                <a:latin typeface="Courier" pitchFamily="49" charset="0"/>
              </a:rPr>
              <a:t>fh</a:t>
            </a:r>
            <a:r>
              <a:rPr lang="en-US" altLang="en-US" sz="1200" b="1" dirty="0">
                <a:solidFill>
                  <a:schemeClr val="accent5">
                    <a:lumMod val="75000"/>
                  </a:schemeClr>
                </a:solidFill>
                <a:latin typeface="Courier" pitchFamily="49" charset="0"/>
              </a:rPr>
              <a:t> = open("</a:t>
            </a:r>
            <a:r>
              <a:rPr lang="en-US" altLang="en-US" sz="1200" b="1" dirty="0" err="1">
                <a:solidFill>
                  <a:schemeClr val="accent5">
                    <a:lumMod val="75000"/>
                  </a:schemeClr>
                </a:solidFill>
                <a:latin typeface="Courier" pitchFamily="49" charset="0"/>
              </a:rPr>
              <a:t>testfile</a:t>
            </a:r>
            <a:r>
              <a:rPr lang="en-US" altLang="en-US" sz="1200" b="1" dirty="0">
                <a:solidFill>
                  <a:schemeClr val="accent5">
                    <a:lumMod val="75000"/>
                  </a:schemeClr>
                </a:solidFill>
                <a:latin typeface="Courier" pitchFamily="49" charset="0"/>
              </a:rPr>
              <a:t>", "w")   </a:t>
            </a:r>
          </a:p>
          <a:p>
            <a:pPr fontAlgn="base">
              <a:lnSpc>
                <a:spcPct val="100000"/>
              </a:lnSpc>
              <a:spcAft>
                <a:spcPct val="0"/>
              </a:spcAft>
              <a:buNone/>
            </a:pPr>
            <a:r>
              <a:rPr lang="en-US" altLang="en-US" sz="1200" b="1" dirty="0">
                <a:solidFill>
                  <a:schemeClr val="accent5">
                    <a:lumMod val="75000"/>
                  </a:schemeClr>
                </a:solidFill>
                <a:latin typeface="Courier" pitchFamily="49" charset="0"/>
              </a:rPr>
              <a:t>		</a:t>
            </a:r>
            <a:r>
              <a:rPr lang="en-US" altLang="en-US" sz="1200" b="1" dirty="0" err="1">
                <a:solidFill>
                  <a:schemeClr val="accent5">
                    <a:lumMod val="75000"/>
                  </a:schemeClr>
                </a:solidFill>
                <a:latin typeface="Courier" pitchFamily="49" charset="0"/>
              </a:rPr>
              <a:t>fh.write</a:t>
            </a:r>
            <a:r>
              <a:rPr lang="en-US" altLang="en-US" sz="1200" b="1" dirty="0">
                <a:solidFill>
                  <a:schemeClr val="accent5">
                    <a:lumMod val="75000"/>
                  </a:schemeClr>
                </a:solidFill>
                <a:latin typeface="Courier" pitchFamily="49" charset="0"/>
              </a:rPr>
              <a:t>("This is my test file for exception handling!!")</a:t>
            </a:r>
          </a:p>
          <a:p>
            <a:pPr fontAlgn="base">
              <a:lnSpc>
                <a:spcPct val="100000"/>
              </a:lnSpc>
              <a:spcAft>
                <a:spcPct val="0"/>
              </a:spcAft>
              <a:buNone/>
            </a:pPr>
            <a:r>
              <a:rPr lang="en-US" altLang="en-US" sz="1200" b="1" dirty="0">
                <a:solidFill>
                  <a:schemeClr val="accent5">
                    <a:lumMod val="75000"/>
                  </a:schemeClr>
                </a:solidFill>
                <a:latin typeface="Courier" pitchFamily="49" charset="0"/>
              </a:rPr>
              <a:t>except </a:t>
            </a:r>
            <a:r>
              <a:rPr lang="en-US" altLang="en-US" sz="1200" b="1" dirty="0" err="1">
                <a:solidFill>
                  <a:schemeClr val="accent5">
                    <a:lumMod val="75000"/>
                  </a:schemeClr>
                </a:solidFill>
                <a:latin typeface="Courier" pitchFamily="49" charset="0"/>
              </a:rPr>
              <a:t>IOError</a:t>
            </a:r>
            <a:r>
              <a:rPr lang="en-US" altLang="en-US" sz="1200" b="1" dirty="0">
                <a:solidFill>
                  <a:schemeClr val="accent5">
                    <a:lumMod val="75000"/>
                  </a:schemeClr>
                </a:solidFill>
                <a:latin typeface="Courier" pitchFamily="49" charset="0"/>
              </a:rPr>
              <a:t>:   </a:t>
            </a:r>
          </a:p>
          <a:p>
            <a:pPr fontAlgn="base">
              <a:lnSpc>
                <a:spcPct val="100000"/>
              </a:lnSpc>
              <a:spcAft>
                <a:spcPct val="0"/>
              </a:spcAft>
              <a:buNone/>
            </a:pPr>
            <a:r>
              <a:rPr lang="en-US" altLang="en-US" sz="1200" b="1" dirty="0">
                <a:solidFill>
                  <a:schemeClr val="accent5">
                    <a:lumMod val="75000"/>
                  </a:schemeClr>
                </a:solidFill>
                <a:latin typeface="Courier" pitchFamily="49" charset="0"/>
              </a:rPr>
              <a:t>		print "Error: can\'t find file or write data”</a:t>
            </a:r>
          </a:p>
          <a:p>
            <a:pPr fontAlgn="base">
              <a:lnSpc>
                <a:spcPct val="100000"/>
              </a:lnSpc>
              <a:spcAft>
                <a:spcPct val="0"/>
              </a:spcAft>
              <a:buNone/>
            </a:pPr>
            <a:r>
              <a:rPr lang="en-US" altLang="en-US" sz="1200" b="1" dirty="0">
                <a:solidFill>
                  <a:schemeClr val="accent5">
                    <a:lumMod val="75000"/>
                  </a:schemeClr>
                </a:solidFill>
                <a:latin typeface="Courier" pitchFamily="49" charset="0"/>
              </a:rPr>
              <a:t>else:   </a:t>
            </a:r>
          </a:p>
          <a:p>
            <a:pPr fontAlgn="base">
              <a:lnSpc>
                <a:spcPct val="100000"/>
              </a:lnSpc>
              <a:spcAft>
                <a:spcPct val="0"/>
              </a:spcAft>
              <a:buNone/>
            </a:pPr>
            <a:r>
              <a:rPr lang="en-US" altLang="en-US" sz="1200" b="1" dirty="0">
                <a:solidFill>
                  <a:schemeClr val="accent5">
                    <a:lumMod val="75000"/>
                  </a:schemeClr>
                </a:solidFill>
                <a:latin typeface="Courier" pitchFamily="49" charset="0"/>
              </a:rPr>
              <a:t>		print "Written content in the file successfully”</a:t>
            </a:r>
          </a:p>
          <a:p>
            <a:pPr fontAlgn="base">
              <a:lnSpc>
                <a:spcPct val="100000"/>
              </a:lnSpc>
              <a:spcAft>
                <a:spcPct val="0"/>
              </a:spcAft>
              <a:buNone/>
            </a:pPr>
            <a:r>
              <a:rPr lang="en-US" altLang="en-US" sz="1200" b="1" dirty="0">
                <a:solidFill>
                  <a:schemeClr val="accent5">
                    <a:lumMod val="75000"/>
                  </a:schemeClr>
                </a:solidFill>
                <a:latin typeface="Courier" pitchFamily="49" charset="0"/>
              </a:rPr>
              <a:t>		</a:t>
            </a:r>
            <a:r>
              <a:rPr lang="en-US" altLang="en-US" sz="1200" b="1" dirty="0" err="1">
                <a:solidFill>
                  <a:schemeClr val="accent5">
                    <a:lumMod val="75000"/>
                  </a:schemeClr>
                </a:solidFill>
                <a:latin typeface="Courier" pitchFamily="49" charset="0"/>
              </a:rPr>
              <a:t>fh.close</a:t>
            </a:r>
            <a:r>
              <a:rPr lang="en-US" altLang="en-US" sz="1200" b="1" dirty="0">
                <a:solidFill>
                  <a:schemeClr val="accent5">
                    <a:lumMod val="75000"/>
                  </a:schemeClr>
                </a:solidFill>
                <a:latin typeface="Courier" pitchFamily="49" charset="0"/>
              </a:rPr>
              <a:t>()	</a:t>
            </a:r>
          </a:p>
          <a:p>
            <a:pPr>
              <a:buNone/>
            </a:pPr>
            <a:r>
              <a:rPr lang="en-US" altLang="en-US" sz="1500" b="1" dirty="0">
                <a:solidFill>
                  <a:srgbClr val="FF0000"/>
                </a:solidFill>
                <a:latin typeface="Goudy Old Style" panose="02020502050305020303" pitchFamily="18" charset="0"/>
              </a:rPr>
              <a:t>If no exception is raised this will produce following output:</a:t>
            </a:r>
          </a:p>
          <a:p>
            <a:pPr>
              <a:buNone/>
            </a:pPr>
            <a:r>
              <a:rPr lang="en-US" altLang="en-US" sz="1200" b="1" dirty="0">
                <a:solidFill>
                  <a:schemeClr val="accent5">
                    <a:lumMod val="75000"/>
                  </a:schemeClr>
                </a:solidFill>
                <a:latin typeface="Courier" pitchFamily="49" charset="0"/>
              </a:rPr>
              <a:t>Written content in the file successfully</a:t>
            </a:r>
            <a:r>
              <a:rPr lang="en-US" altLang="en-US" sz="1500" b="1" dirty="0">
                <a:solidFill>
                  <a:schemeClr val="accent4">
                    <a:lumMod val="50000"/>
                  </a:schemeClr>
                </a:solidFill>
                <a:latin typeface="Goudy Old Style" panose="02020502050305020303" pitchFamily="18" charset="0"/>
              </a:rPr>
              <a:t>	</a:t>
            </a:r>
          </a:p>
          <a:p>
            <a:pPr fontAlgn="base">
              <a:lnSpc>
                <a:spcPct val="100000"/>
              </a:lnSpc>
              <a:spcAft>
                <a:spcPct val="0"/>
              </a:spcAft>
              <a:buNone/>
            </a:pPr>
            <a:r>
              <a:rPr lang="en-US" altLang="en-US" sz="1500" b="1" dirty="0">
                <a:solidFill>
                  <a:srgbClr val="FF0000"/>
                </a:solidFill>
                <a:latin typeface="Goudy Old Style" panose="02020502050305020303" pitchFamily="18" charset="0"/>
              </a:rPr>
              <a:t>If an exception is raised this will produce following output:</a:t>
            </a:r>
          </a:p>
          <a:p>
            <a:pPr fontAlgn="base">
              <a:lnSpc>
                <a:spcPct val="100000"/>
              </a:lnSpc>
              <a:spcAft>
                <a:spcPct val="0"/>
              </a:spcAft>
              <a:buNone/>
            </a:pPr>
            <a:r>
              <a:rPr lang="en-US" altLang="en-US" sz="1200" b="1" dirty="0">
                <a:solidFill>
                  <a:schemeClr val="accent5">
                    <a:lumMod val="75000"/>
                  </a:schemeClr>
                </a:solidFill>
                <a:latin typeface="Courier" pitchFamily="49" charset="0"/>
              </a:rPr>
              <a:t>Error can’t find file or write data</a:t>
            </a:r>
          </a:p>
        </p:txBody>
      </p:sp>
    </p:spTree>
    <p:extLst>
      <p:ext uri="{BB962C8B-B14F-4D97-AF65-F5344CB8AC3E}">
        <p14:creationId xmlns:p14="http://schemas.microsoft.com/office/powerpoint/2010/main" val="3611489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smtClean="0">
                <a:ea typeface="ＭＳ Ｐゴシック" panose="020B0600070205080204" pitchFamily="34" charset="-128"/>
              </a:rPr>
              <a:t>Exercise 1</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pPr marL="457200" indent="-457200" fontAlgn="base">
              <a:lnSpc>
                <a:spcPct val="100000"/>
              </a:lnSpc>
              <a:spcAft>
                <a:spcPct val="0"/>
              </a:spcAft>
              <a:buAutoNum type="arabicPeriod"/>
            </a:pPr>
            <a:r>
              <a:rPr lang="en-US" altLang="en-US" b="1" dirty="0" smtClean="0">
                <a:solidFill>
                  <a:schemeClr val="accent5">
                    <a:lumMod val="75000"/>
                  </a:schemeClr>
                </a:solidFill>
                <a:latin typeface="Calibri Light" panose="020F0302020204030204" pitchFamily="34" charset="0"/>
              </a:rPr>
              <a:t>Write a programm to real a file </a:t>
            </a:r>
            <a:r>
              <a:rPr lang="en-US" altLang="en-US" b="1" dirty="0" smtClean="0">
                <a:solidFill>
                  <a:schemeClr val="accent5">
                    <a:lumMod val="75000"/>
                  </a:schemeClr>
                </a:solidFill>
                <a:latin typeface="Calibri Light" panose="020F0302020204030204" pitchFamily="34" charset="0"/>
              </a:rPr>
              <a:t>from user line </a:t>
            </a:r>
            <a:r>
              <a:rPr lang="en-US" altLang="en-US" b="1" dirty="0" smtClean="0">
                <a:solidFill>
                  <a:schemeClr val="accent5">
                    <a:lumMod val="75000"/>
                  </a:schemeClr>
                </a:solidFill>
                <a:latin typeface="Calibri Light" panose="020F0302020204030204" pitchFamily="34" charset="0"/>
              </a:rPr>
              <a:t>by line </a:t>
            </a:r>
          </a:p>
          <a:p>
            <a:pPr marL="457200" indent="-457200" fontAlgn="base">
              <a:lnSpc>
                <a:spcPct val="100000"/>
              </a:lnSpc>
              <a:spcAft>
                <a:spcPct val="0"/>
              </a:spcAft>
              <a:buAutoNum type="arabicPeriod"/>
            </a:pPr>
            <a:r>
              <a:rPr lang="en-US" altLang="en-US" b="1" dirty="0">
                <a:solidFill>
                  <a:schemeClr val="accent5">
                    <a:lumMod val="75000"/>
                  </a:schemeClr>
                </a:solidFill>
                <a:latin typeface="Calibri Light" panose="020F0302020204030204" pitchFamily="34" charset="0"/>
              </a:rPr>
              <a:t>W</a:t>
            </a:r>
            <a:r>
              <a:rPr lang="en-US" altLang="en-US" b="1" dirty="0" smtClean="0">
                <a:solidFill>
                  <a:schemeClr val="accent5">
                    <a:lumMod val="75000"/>
                  </a:schemeClr>
                </a:solidFill>
                <a:latin typeface="Calibri Light" panose="020F0302020204030204" pitchFamily="34" charset="0"/>
              </a:rPr>
              <a:t>rite </a:t>
            </a:r>
            <a:r>
              <a:rPr lang="en-US" altLang="en-US" b="1" dirty="0">
                <a:solidFill>
                  <a:schemeClr val="accent5">
                    <a:lumMod val="75000"/>
                  </a:schemeClr>
                </a:solidFill>
                <a:latin typeface="Calibri Light" panose="020F0302020204030204" pitchFamily="34" charset="0"/>
              </a:rPr>
              <a:t>E</a:t>
            </a:r>
            <a:r>
              <a:rPr lang="en-US" altLang="en-US" b="1" dirty="0" smtClean="0">
                <a:solidFill>
                  <a:schemeClr val="accent5">
                    <a:lumMod val="75000"/>
                  </a:schemeClr>
                </a:solidFill>
                <a:latin typeface="Calibri Light" panose="020F0302020204030204" pitchFamily="34" charset="0"/>
              </a:rPr>
              <a:t>ach line length on other </a:t>
            </a:r>
            <a:r>
              <a:rPr lang="en-US" altLang="en-US" b="1" dirty="0" smtClean="0">
                <a:solidFill>
                  <a:schemeClr val="accent5">
                    <a:lumMod val="75000"/>
                  </a:schemeClr>
                </a:solidFill>
                <a:latin typeface="Calibri Light" panose="020F0302020204030204" pitchFamily="34" charset="0"/>
              </a:rPr>
              <a:t>file</a:t>
            </a:r>
          </a:p>
          <a:p>
            <a:pPr marL="457200" indent="-457200" fontAlgn="base">
              <a:lnSpc>
                <a:spcPct val="100000"/>
              </a:lnSpc>
              <a:spcAft>
                <a:spcPct val="0"/>
              </a:spcAft>
              <a:buFont typeface="Wingdings" pitchFamily="2" charset="2"/>
              <a:buAutoNum type="arabicPeriod"/>
            </a:pPr>
            <a:r>
              <a:rPr lang="en-US" altLang="en-US" b="1" dirty="0">
                <a:solidFill>
                  <a:schemeClr val="accent5">
                    <a:lumMod val="75000"/>
                  </a:schemeClr>
                </a:solidFill>
                <a:latin typeface="Calibri Light" panose="020F0302020204030204" pitchFamily="34" charset="0"/>
              </a:rPr>
              <a:t>Handle </a:t>
            </a:r>
            <a:r>
              <a:rPr lang="en-US" altLang="en-US" b="1" dirty="0" smtClean="0">
                <a:solidFill>
                  <a:schemeClr val="accent5">
                    <a:lumMod val="75000"/>
                  </a:schemeClr>
                </a:solidFill>
                <a:latin typeface="Calibri Light" panose="020F0302020204030204" pitchFamily="34" charset="0"/>
              </a:rPr>
              <a:t>any error </a:t>
            </a:r>
            <a:r>
              <a:rPr lang="en-US" altLang="en-US" b="1" dirty="0">
                <a:solidFill>
                  <a:schemeClr val="accent5">
                    <a:lumMod val="75000"/>
                  </a:schemeClr>
                </a:solidFill>
                <a:latin typeface="Calibri Light" panose="020F0302020204030204" pitchFamily="34" charset="0"/>
              </a:rPr>
              <a:t>if </a:t>
            </a:r>
            <a:r>
              <a:rPr lang="en-US" altLang="en-US" b="1" dirty="0" smtClean="0">
                <a:solidFill>
                  <a:schemeClr val="accent5">
                    <a:lumMod val="75000"/>
                  </a:schemeClr>
                </a:solidFill>
                <a:latin typeface="Calibri Light" panose="020F0302020204030204" pitchFamily="34" charset="0"/>
              </a:rPr>
              <a:t>occur</a:t>
            </a:r>
            <a:endParaRPr lang="en-US" altLang="en-US" b="1" dirty="0">
              <a:solidFill>
                <a:schemeClr val="accent5">
                  <a:lumMod val="75000"/>
                </a:schemeClr>
              </a:solidFill>
              <a:latin typeface="Calibri Light" panose="020F0302020204030204" pitchFamily="34" charset="0"/>
            </a:endParaRPr>
          </a:p>
        </p:txBody>
      </p:sp>
    </p:spTree>
    <p:extLst>
      <p:ext uri="{BB962C8B-B14F-4D97-AF65-F5344CB8AC3E}">
        <p14:creationId xmlns:p14="http://schemas.microsoft.com/office/powerpoint/2010/main" val="3442774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1122"/>
          </a:xfrm>
        </p:spPr>
        <p:txBody>
          <a:bodyPr>
            <a:normAutofit fontScale="90000"/>
          </a:bodyPr>
          <a:lstStyle/>
          <a:p>
            <a:r>
              <a:rPr lang="en-US" altLang="en-US" dirty="0">
                <a:ea typeface="ＭＳ Ｐゴシック" panose="020B0600070205080204" pitchFamily="34" charset="-128"/>
              </a:rPr>
              <a:t>Python IO</a:t>
            </a:r>
            <a:endParaRPr lang="en-IN" dirty="0"/>
          </a:p>
        </p:txBody>
      </p:sp>
      <p:sp>
        <p:nvSpPr>
          <p:cNvPr id="3" name="Content Placeholder 2"/>
          <p:cNvSpPr>
            <a:spLocks noGrp="1"/>
          </p:cNvSpPr>
          <p:nvPr>
            <p:ph idx="1"/>
          </p:nvPr>
        </p:nvSpPr>
        <p:spPr>
          <a:xfrm>
            <a:off x="1069848" y="1333041"/>
            <a:ext cx="10058400" cy="4839159"/>
          </a:xfrm>
        </p:spPr>
        <p:txBody>
          <a:bodyPr/>
          <a:lstStyle/>
          <a:p>
            <a:r>
              <a:rPr lang="en-US" altLang="en-US" dirty="0" smtClean="0">
                <a:latin typeface="Calibri Light" panose="020F0302020204030204" pitchFamily="34" charset="0"/>
                <a:ea typeface="ＭＳ Ｐゴシック" panose="020B0600070205080204" pitchFamily="34" charset="-128"/>
              </a:rPr>
              <a:t>Printing to the Screen:</a:t>
            </a:r>
          </a:p>
          <a:p>
            <a:r>
              <a:rPr lang="en-US" altLang="en-US" dirty="0" smtClean="0">
                <a:latin typeface="Calibri Light" panose="020F0302020204030204" pitchFamily="34" charset="0"/>
                <a:ea typeface="ＭＳ Ｐゴシック" panose="020B0600070205080204" pitchFamily="34" charset="-128"/>
              </a:rPr>
              <a:t>The simplest way to produce output is using the </a:t>
            </a:r>
            <a:r>
              <a:rPr lang="en-US" altLang="en-US" i="1" dirty="0" smtClean="0">
                <a:latin typeface="Calibri Light" panose="020F0302020204030204" pitchFamily="34" charset="0"/>
                <a:ea typeface="ＭＳ Ｐゴシック" panose="020B0600070205080204" pitchFamily="34" charset="-128"/>
              </a:rPr>
              <a:t>print statement where you can pass zero or more expressions, separated by commas. This function converts the expressions you pass it to a string and writes the result to standard output as follows:</a:t>
            </a:r>
          </a:p>
          <a:p>
            <a:endParaRPr lang="en-US" altLang="en-US" i="1" dirty="0" smtClean="0">
              <a:latin typeface="Calibri Light" panose="020F0302020204030204" pitchFamily="34" charset="0"/>
              <a:ea typeface="ＭＳ Ｐゴシック" panose="020B0600070205080204" pitchFamily="34" charset="-128"/>
            </a:endParaRPr>
          </a:p>
          <a:p>
            <a:pPr>
              <a:buNone/>
            </a:pPr>
            <a:r>
              <a:rPr lang="en-US" altLang="en-US" sz="1100" b="1" dirty="0" smtClean="0">
                <a:solidFill>
                  <a:schemeClr val="accent5">
                    <a:lumMod val="75000"/>
                  </a:schemeClr>
                </a:solidFill>
                <a:latin typeface="Courier" pitchFamily="49" charset="0"/>
              </a:rPr>
              <a:t>#!/</a:t>
            </a:r>
            <a:r>
              <a:rPr lang="en-US" altLang="en-US" sz="1100" b="1" dirty="0" err="1" smtClean="0">
                <a:solidFill>
                  <a:schemeClr val="accent5">
                    <a:lumMod val="75000"/>
                  </a:schemeClr>
                </a:solidFill>
                <a:latin typeface="Courier" pitchFamily="49" charset="0"/>
              </a:rPr>
              <a:t>usr</a:t>
            </a:r>
            <a:r>
              <a:rPr lang="en-US" altLang="en-US" sz="1100" b="1" dirty="0" smtClean="0">
                <a:solidFill>
                  <a:schemeClr val="accent5">
                    <a:lumMod val="75000"/>
                  </a:schemeClr>
                </a:solidFill>
                <a:latin typeface="Courier" pitchFamily="49" charset="0"/>
              </a:rPr>
              <a:t>/bin/python</a:t>
            </a:r>
          </a:p>
          <a:p>
            <a:pPr>
              <a:buNone/>
            </a:pPr>
            <a:r>
              <a:rPr lang="en-US" altLang="en-US" sz="1100" b="1" dirty="0" smtClean="0">
                <a:solidFill>
                  <a:schemeClr val="accent5">
                    <a:lumMod val="75000"/>
                  </a:schemeClr>
                </a:solidFill>
                <a:latin typeface="Courier" pitchFamily="49" charset="0"/>
              </a:rPr>
              <a:t>print "Python is really a great language,", "isn't it?";</a:t>
            </a:r>
            <a:r>
              <a:rPr lang="en-US" altLang="en-US" dirty="0" smtClean="0">
                <a:latin typeface="Calibri Light" panose="020F0302020204030204" pitchFamily="34" charset="0"/>
                <a:ea typeface="ＭＳ Ｐゴシック" panose="020B0600070205080204" pitchFamily="34" charset="-128"/>
              </a:rPr>
              <a:t>	</a:t>
            </a:r>
          </a:p>
          <a:p>
            <a:pPr>
              <a:buFontTx/>
              <a:buNone/>
            </a:pPr>
            <a:r>
              <a:rPr lang="en-US" altLang="en-US" dirty="0" smtClean="0">
                <a:solidFill>
                  <a:srgbClr val="FFFF00"/>
                </a:solidFill>
                <a:latin typeface="Calibri Light" panose="020F0302020204030204" pitchFamily="34" charset="0"/>
                <a:ea typeface="ＭＳ Ｐゴシック" panose="020B0600070205080204" pitchFamily="34" charset="-128"/>
              </a:rPr>
              <a:t>This would produce following screen output:</a:t>
            </a:r>
          </a:p>
          <a:p>
            <a:pPr>
              <a:buNone/>
            </a:pPr>
            <a:r>
              <a:rPr lang="en-US" altLang="en-US" sz="1100" b="1" dirty="0">
                <a:solidFill>
                  <a:schemeClr val="accent5">
                    <a:lumMod val="75000"/>
                  </a:schemeClr>
                </a:solidFill>
                <a:latin typeface="Courier" pitchFamily="49" charset="0"/>
              </a:rPr>
              <a:t>Python is really a great language, isn't it?</a:t>
            </a:r>
            <a:endParaRPr lang="en-IN" sz="1100" b="1" dirty="0">
              <a:solidFill>
                <a:schemeClr val="accent5">
                  <a:lumMod val="75000"/>
                </a:schemeClr>
              </a:solidFill>
              <a:latin typeface="Courier" pitchFamily="49" charset="0"/>
            </a:endParaRPr>
          </a:p>
        </p:txBody>
      </p:sp>
    </p:spTree>
    <p:extLst>
      <p:ext uri="{BB962C8B-B14F-4D97-AF65-F5344CB8AC3E}">
        <p14:creationId xmlns:p14="http://schemas.microsoft.com/office/powerpoint/2010/main" val="404128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1122"/>
          </a:xfrm>
        </p:spPr>
        <p:txBody>
          <a:bodyPr>
            <a:normAutofit fontScale="90000"/>
          </a:bodyPr>
          <a:lstStyle/>
          <a:p>
            <a:r>
              <a:rPr lang="en-US" altLang="en-US" dirty="0">
                <a:ea typeface="ＭＳ Ｐゴシック" panose="020B0600070205080204" pitchFamily="34" charset="-128"/>
              </a:rPr>
              <a:t>Keyboard </a:t>
            </a:r>
            <a:r>
              <a:rPr lang="en-US" altLang="en-US" dirty="0" smtClean="0">
                <a:ea typeface="ＭＳ Ｐゴシック" panose="020B0600070205080204" pitchFamily="34" charset="-128"/>
              </a:rPr>
              <a:t>Input</a:t>
            </a:r>
            <a:endParaRPr lang="en-IN" dirty="0"/>
          </a:p>
        </p:txBody>
      </p:sp>
      <p:sp>
        <p:nvSpPr>
          <p:cNvPr id="3" name="Content Placeholder 2"/>
          <p:cNvSpPr>
            <a:spLocks noGrp="1"/>
          </p:cNvSpPr>
          <p:nvPr>
            <p:ph idx="1"/>
          </p:nvPr>
        </p:nvSpPr>
        <p:spPr>
          <a:xfrm>
            <a:off x="1069848" y="1333041"/>
            <a:ext cx="10058400" cy="4839159"/>
          </a:xfrm>
        </p:spPr>
        <p:txBody>
          <a:bodyPr/>
          <a:lstStyle/>
          <a:p>
            <a:r>
              <a:rPr lang="en-US" altLang="en-US" sz="1800" dirty="0" smtClean="0">
                <a:latin typeface="Calibri Light" panose="020F0302020204030204" pitchFamily="34" charset="0"/>
                <a:ea typeface="ＭＳ Ｐゴシック" panose="020B0600070205080204" pitchFamily="34" charset="-128"/>
              </a:rPr>
              <a:t>Python provides two built-in functions to read a line of text from standard input, which by default is from the your keyboard. These functions are:</a:t>
            </a:r>
          </a:p>
          <a:p>
            <a:pPr lvl="1"/>
            <a:r>
              <a:rPr lang="en-US" altLang="en-US" b="1" dirty="0" err="1" smtClean="0">
                <a:latin typeface="Calibri Light" panose="020F0302020204030204" pitchFamily="34" charset="0"/>
                <a:ea typeface="ＭＳ Ｐゴシック" panose="020B0600070205080204" pitchFamily="34" charset="-128"/>
              </a:rPr>
              <a:t>raw_input</a:t>
            </a:r>
            <a:endParaRPr lang="en-US" altLang="en-US" b="1" dirty="0" smtClean="0">
              <a:latin typeface="Calibri Light" panose="020F0302020204030204" pitchFamily="34" charset="0"/>
              <a:ea typeface="ＭＳ Ｐゴシック" panose="020B0600070205080204" pitchFamily="34" charset="-128"/>
            </a:endParaRPr>
          </a:p>
          <a:p>
            <a:pPr lvl="1"/>
            <a:r>
              <a:rPr lang="en-US" altLang="en-US" b="1" dirty="0" smtClean="0">
                <a:latin typeface="Calibri Light" panose="020F0302020204030204" pitchFamily="34" charset="0"/>
                <a:ea typeface="ＭＳ Ｐゴシック" panose="020B0600070205080204" pitchFamily="34" charset="-128"/>
              </a:rPr>
              <a:t>Input</a:t>
            </a:r>
          </a:p>
          <a:p>
            <a:r>
              <a:rPr lang="en-US" altLang="en-US" sz="1800" dirty="0" smtClean="0">
                <a:latin typeface="Calibri Light" panose="020F0302020204030204" pitchFamily="34" charset="0"/>
                <a:ea typeface="ＭＳ Ｐゴシック" panose="020B0600070205080204" pitchFamily="34" charset="-128"/>
              </a:rPr>
              <a:t>The </a:t>
            </a:r>
            <a:r>
              <a:rPr lang="en-US" altLang="en-US" sz="1800" dirty="0" err="1" smtClean="0">
                <a:latin typeface="Calibri Light" panose="020F0302020204030204" pitchFamily="34" charset="0"/>
                <a:ea typeface="ＭＳ Ｐゴシック" panose="020B0600070205080204" pitchFamily="34" charset="-128"/>
              </a:rPr>
              <a:t>raw_input</a:t>
            </a:r>
            <a:r>
              <a:rPr lang="en-US" altLang="en-US" sz="1800" dirty="0" smtClean="0">
                <a:latin typeface="Calibri Light" panose="020F0302020204030204" pitchFamily="34" charset="0"/>
                <a:ea typeface="ＭＳ Ｐゴシック" panose="020B0600070205080204" pitchFamily="34" charset="-128"/>
              </a:rPr>
              <a:t>([prompt]) function reads one line from standard input and returns it as a string (removing the trailing newline):</a:t>
            </a:r>
          </a:p>
          <a:p>
            <a:endParaRPr lang="en-US" altLang="en-US" sz="1800" dirty="0" smtClean="0">
              <a:latin typeface="Calibri Light" panose="020F0302020204030204" pitchFamily="34" charset="0"/>
              <a:ea typeface="ＭＳ Ｐゴシック" panose="020B0600070205080204" pitchFamily="34" charset="-128"/>
            </a:endParaRPr>
          </a:p>
          <a:p>
            <a:pPr fontAlgn="base">
              <a:spcAft>
                <a:spcPct val="0"/>
              </a:spcAft>
              <a:buNone/>
            </a:pPr>
            <a:r>
              <a:rPr lang="en-US" altLang="en-US" sz="1100" b="1" dirty="0" err="1">
                <a:solidFill>
                  <a:schemeClr val="accent5">
                    <a:lumMod val="75000"/>
                  </a:schemeClr>
                </a:solidFill>
                <a:latin typeface="Courier" pitchFamily="49" charset="0"/>
              </a:rPr>
              <a:t>str</a:t>
            </a:r>
            <a:r>
              <a:rPr lang="en-US" altLang="en-US" sz="1100" b="1" dirty="0">
                <a:solidFill>
                  <a:schemeClr val="accent5">
                    <a:lumMod val="75000"/>
                  </a:schemeClr>
                </a:solidFill>
                <a:latin typeface="Courier" pitchFamily="49" charset="0"/>
              </a:rPr>
              <a:t> = </a:t>
            </a:r>
            <a:r>
              <a:rPr lang="en-US" altLang="en-US" sz="1100" b="1" dirty="0" err="1">
                <a:solidFill>
                  <a:schemeClr val="accent5">
                    <a:lumMod val="75000"/>
                  </a:schemeClr>
                </a:solidFill>
                <a:latin typeface="Courier" pitchFamily="49" charset="0"/>
              </a:rPr>
              <a:t>raw_input</a:t>
            </a:r>
            <a:r>
              <a:rPr lang="en-US" altLang="en-US" sz="1100" b="1" dirty="0">
                <a:solidFill>
                  <a:schemeClr val="accent5">
                    <a:lumMod val="75000"/>
                  </a:schemeClr>
                </a:solidFill>
                <a:latin typeface="Courier" pitchFamily="49" charset="0"/>
              </a:rPr>
              <a:t>("Enter your input: ");</a:t>
            </a:r>
          </a:p>
          <a:p>
            <a:pPr fontAlgn="base">
              <a:spcAft>
                <a:spcPct val="0"/>
              </a:spcAft>
              <a:buNone/>
            </a:pPr>
            <a:r>
              <a:rPr lang="en-US" altLang="en-US" sz="1100" b="1" dirty="0">
                <a:solidFill>
                  <a:schemeClr val="accent5">
                    <a:lumMod val="75000"/>
                  </a:schemeClr>
                </a:solidFill>
                <a:latin typeface="Courier" pitchFamily="49" charset="0"/>
              </a:rPr>
              <a:t>print "Received input is : ", </a:t>
            </a:r>
            <a:r>
              <a:rPr lang="en-US" altLang="en-US" sz="1100" b="1" dirty="0" err="1">
                <a:solidFill>
                  <a:schemeClr val="accent5">
                    <a:lumMod val="75000"/>
                  </a:schemeClr>
                </a:solidFill>
                <a:latin typeface="Courier" pitchFamily="49" charset="0"/>
              </a:rPr>
              <a:t>str</a:t>
            </a:r>
            <a:r>
              <a:rPr lang="en-US" altLang="en-US" sz="1100" b="1" dirty="0">
                <a:solidFill>
                  <a:schemeClr val="accent5">
                    <a:lumMod val="75000"/>
                  </a:schemeClr>
                </a:solidFill>
                <a:latin typeface="Courier" pitchFamily="49" charset="0"/>
              </a:rPr>
              <a:t>	</a:t>
            </a:r>
          </a:p>
          <a:p>
            <a:pPr marL="0" indent="0">
              <a:buNone/>
            </a:pPr>
            <a:r>
              <a:rPr lang="en-US" altLang="en-US" sz="1400" dirty="0">
                <a:solidFill>
                  <a:srgbClr val="FF0000"/>
                </a:solidFill>
                <a:latin typeface="Calibri Light" panose="020F0302020204030204" pitchFamily="34" charset="0"/>
                <a:ea typeface="ＭＳ Ｐゴシック" panose="020B0600070205080204" pitchFamily="34" charset="-128"/>
              </a:rPr>
              <a:t>This would prompt you to enter any string and it would display same string on the screen. When I typed "Hello Python!", it output is like this:</a:t>
            </a:r>
          </a:p>
          <a:p>
            <a:pPr fontAlgn="base">
              <a:spcAft>
                <a:spcPct val="0"/>
              </a:spcAft>
              <a:buNone/>
            </a:pPr>
            <a:r>
              <a:rPr lang="en-US" altLang="en-US" sz="1100" b="1" dirty="0">
                <a:solidFill>
                  <a:schemeClr val="accent5">
                    <a:lumMod val="75000"/>
                  </a:schemeClr>
                </a:solidFill>
                <a:latin typeface="Courier" pitchFamily="49" charset="0"/>
              </a:rPr>
              <a:t>Enter your input: Hello Python</a:t>
            </a:r>
          </a:p>
          <a:p>
            <a:pPr fontAlgn="base">
              <a:spcAft>
                <a:spcPct val="0"/>
              </a:spcAft>
              <a:buNone/>
            </a:pPr>
            <a:r>
              <a:rPr lang="en-US" altLang="en-US" sz="1100" b="1" dirty="0">
                <a:solidFill>
                  <a:schemeClr val="accent5">
                    <a:lumMod val="75000"/>
                  </a:schemeClr>
                </a:solidFill>
                <a:latin typeface="Courier" pitchFamily="49" charset="0"/>
              </a:rPr>
              <a:t>Received input is :  Hello Python	</a:t>
            </a:r>
          </a:p>
        </p:txBody>
      </p:sp>
    </p:spTree>
    <p:extLst>
      <p:ext uri="{BB962C8B-B14F-4D97-AF65-F5344CB8AC3E}">
        <p14:creationId xmlns:p14="http://schemas.microsoft.com/office/powerpoint/2010/main" val="2767355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1122"/>
          </a:xfrm>
        </p:spPr>
        <p:txBody>
          <a:bodyPr>
            <a:normAutofit fontScale="90000"/>
          </a:bodyPr>
          <a:lstStyle/>
          <a:p>
            <a:r>
              <a:rPr lang="en-US" altLang="en-US" dirty="0">
                <a:ea typeface="ＭＳ Ｐゴシック" panose="020B0600070205080204" pitchFamily="34" charset="-128"/>
              </a:rPr>
              <a:t>Keyboard </a:t>
            </a:r>
            <a:r>
              <a:rPr lang="en-US" altLang="en-US" dirty="0" smtClean="0">
                <a:ea typeface="ＭＳ Ｐゴシック" panose="020B0600070205080204" pitchFamily="34" charset="-128"/>
              </a:rPr>
              <a:t>Input</a:t>
            </a:r>
            <a:endParaRPr lang="en-IN" dirty="0"/>
          </a:p>
        </p:txBody>
      </p:sp>
      <p:sp>
        <p:nvSpPr>
          <p:cNvPr id="3" name="Content Placeholder 2"/>
          <p:cNvSpPr>
            <a:spLocks noGrp="1"/>
          </p:cNvSpPr>
          <p:nvPr>
            <p:ph idx="1"/>
          </p:nvPr>
        </p:nvSpPr>
        <p:spPr>
          <a:xfrm>
            <a:off x="1069848" y="1333041"/>
            <a:ext cx="10058400" cy="4839159"/>
          </a:xfrm>
        </p:spPr>
        <p:txBody>
          <a:bodyPr/>
          <a:lstStyle/>
          <a:p>
            <a:r>
              <a:rPr lang="en-US" altLang="en-US" sz="1800" dirty="0">
                <a:latin typeface="Calibri Light" panose="020F0302020204030204" pitchFamily="34" charset="0"/>
                <a:ea typeface="ＭＳ Ｐゴシック" panose="020B0600070205080204" pitchFamily="34" charset="-128"/>
              </a:rPr>
              <a:t>The input([prompt]) function is equivalent to </a:t>
            </a:r>
            <a:r>
              <a:rPr lang="en-US" altLang="en-US" sz="1800" dirty="0" err="1">
                <a:latin typeface="Calibri Light" panose="020F0302020204030204" pitchFamily="34" charset="0"/>
                <a:ea typeface="ＭＳ Ｐゴシック" panose="020B0600070205080204" pitchFamily="34" charset="-128"/>
              </a:rPr>
              <a:t>raw_input</a:t>
            </a:r>
            <a:r>
              <a:rPr lang="en-US" altLang="en-US" sz="1800" dirty="0">
                <a:latin typeface="Calibri Light" panose="020F0302020204030204" pitchFamily="34" charset="0"/>
                <a:ea typeface="ＭＳ Ｐゴシック" panose="020B0600070205080204" pitchFamily="34" charset="-128"/>
              </a:rPr>
              <a:t>, except that it assumes the input is a valid Python expression and returns the evaluated result to you:</a:t>
            </a:r>
          </a:p>
          <a:p>
            <a:pPr fontAlgn="base">
              <a:spcAft>
                <a:spcPct val="0"/>
              </a:spcAft>
              <a:buNone/>
            </a:pPr>
            <a:endParaRPr lang="en-US" altLang="en-US" sz="1600" b="1" dirty="0" smtClean="0">
              <a:solidFill>
                <a:schemeClr val="accent4">
                  <a:lumMod val="50000"/>
                </a:schemeClr>
              </a:solidFill>
              <a:latin typeface="Courier" pitchFamily="49" charset="0"/>
            </a:endParaRPr>
          </a:p>
          <a:p>
            <a:pPr fontAlgn="base">
              <a:spcAft>
                <a:spcPct val="0"/>
              </a:spcAft>
              <a:buNone/>
            </a:pPr>
            <a:r>
              <a:rPr lang="en-US" altLang="en-US" sz="1100" b="1" dirty="0">
                <a:solidFill>
                  <a:schemeClr val="accent5">
                    <a:lumMod val="75000"/>
                  </a:schemeClr>
                </a:solidFill>
                <a:latin typeface="Courier" pitchFamily="49" charset="0"/>
              </a:rPr>
              <a:t>#!/</a:t>
            </a:r>
            <a:r>
              <a:rPr lang="en-US" altLang="en-US" sz="1100" b="1" dirty="0" err="1">
                <a:solidFill>
                  <a:schemeClr val="accent5">
                    <a:lumMod val="75000"/>
                  </a:schemeClr>
                </a:solidFill>
                <a:latin typeface="Courier" pitchFamily="49" charset="0"/>
              </a:rPr>
              <a:t>usr</a:t>
            </a:r>
            <a:r>
              <a:rPr lang="en-US" altLang="en-US" sz="1100" b="1" dirty="0">
                <a:solidFill>
                  <a:schemeClr val="accent5">
                    <a:lumMod val="75000"/>
                  </a:schemeClr>
                </a:solidFill>
                <a:latin typeface="Courier" pitchFamily="49" charset="0"/>
              </a:rPr>
              <a:t>/bin/python</a:t>
            </a:r>
          </a:p>
          <a:p>
            <a:pPr fontAlgn="base">
              <a:spcAft>
                <a:spcPct val="0"/>
              </a:spcAft>
              <a:buNone/>
            </a:pPr>
            <a:r>
              <a:rPr lang="en-US" altLang="en-US" sz="1100" b="1" dirty="0" err="1">
                <a:solidFill>
                  <a:schemeClr val="accent5">
                    <a:lumMod val="75000"/>
                  </a:schemeClr>
                </a:solidFill>
                <a:latin typeface="Courier" pitchFamily="49" charset="0"/>
              </a:rPr>
              <a:t>str</a:t>
            </a:r>
            <a:r>
              <a:rPr lang="en-US" altLang="en-US" sz="1100" b="1" dirty="0">
                <a:solidFill>
                  <a:schemeClr val="accent5">
                    <a:lumMod val="75000"/>
                  </a:schemeClr>
                </a:solidFill>
                <a:latin typeface="Courier" pitchFamily="49" charset="0"/>
              </a:rPr>
              <a:t> = input("Enter your input: ");</a:t>
            </a:r>
          </a:p>
          <a:p>
            <a:pPr fontAlgn="base">
              <a:spcAft>
                <a:spcPct val="0"/>
              </a:spcAft>
              <a:buNone/>
            </a:pPr>
            <a:r>
              <a:rPr lang="en-US" altLang="en-US" sz="1100" b="1" dirty="0">
                <a:solidFill>
                  <a:schemeClr val="accent5">
                    <a:lumMod val="75000"/>
                  </a:schemeClr>
                </a:solidFill>
                <a:latin typeface="Courier" pitchFamily="49" charset="0"/>
              </a:rPr>
              <a:t>print "Received input is : ", </a:t>
            </a:r>
            <a:r>
              <a:rPr lang="en-US" altLang="en-US" sz="1100" b="1" dirty="0" err="1">
                <a:solidFill>
                  <a:schemeClr val="accent5">
                    <a:lumMod val="75000"/>
                  </a:schemeClr>
                </a:solidFill>
                <a:latin typeface="Courier" pitchFamily="49" charset="0"/>
              </a:rPr>
              <a:t>str</a:t>
            </a:r>
            <a:endParaRPr lang="en-US" altLang="en-US" sz="1100" b="1" dirty="0">
              <a:solidFill>
                <a:schemeClr val="accent5">
                  <a:lumMod val="75000"/>
                </a:schemeClr>
              </a:solidFill>
              <a:latin typeface="Courier" pitchFamily="49" charset="0"/>
            </a:endParaRPr>
          </a:p>
          <a:p>
            <a:pPr fontAlgn="base">
              <a:spcAft>
                <a:spcPct val="0"/>
              </a:spcAft>
              <a:buNone/>
            </a:pPr>
            <a:r>
              <a:rPr lang="en-US" altLang="en-US" sz="1100" b="1" dirty="0">
                <a:solidFill>
                  <a:schemeClr val="accent5">
                    <a:lumMod val="75000"/>
                  </a:schemeClr>
                </a:solidFill>
                <a:latin typeface="Courier" pitchFamily="49" charset="0"/>
              </a:rPr>
              <a:t>	</a:t>
            </a:r>
          </a:p>
          <a:p>
            <a:pPr marL="0" indent="0">
              <a:buNone/>
            </a:pPr>
            <a:r>
              <a:rPr lang="en-US" altLang="en-US" sz="1600" dirty="0">
                <a:solidFill>
                  <a:srgbClr val="FF0000"/>
                </a:solidFill>
                <a:latin typeface="Calibri Light" panose="020F0302020204030204" pitchFamily="34" charset="0"/>
                <a:ea typeface="ＭＳ Ｐゴシック" panose="020B0600070205080204" pitchFamily="34" charset="-128"/>
              </a:rPr>
              <a:t>This would produce following result against the entered input:</a:t>
            </a:r>
          </a:p>
          <a:p>
            <a:pPr fontAlgn="base">
              <a:spcAft>
                <a:spcPct val="0"/>
              </a:spcAft>
              <a:buNone/>
            </a:pPr>
            <a:r>
              <a:rPr lang="en-US" altLang="en-US" sz="1100" b="1" dirty="0">
                <a:solidFill>
                  <a:schemeClr val="accent5">
                    <a:lumMod val="75000"/>
                  </a:schemeClr>
                </a:solidFill>
                <a:latin typeface="Courier" pitchFamily="49" charset="0"/>
              </a:rPr>
              <a:t>Enter your input: [x*5 for x in range(2,10,2)]</a:t>
            </a:r>
          </a:p>
          <a:p>
            <a:pPr fontAlgn="base">
              <a:spcAft>
                <a:spcPct val="0"/>
              </a:spcAft>
              <a:buNone/>
            </a:pPr>
            <a:r>
              <a:rPr lang="en-US" altLang="en-US" sz="1100" b="1" dirty="0" err="1">
                <a:solidFill>
                  <a:schemeClr val="accent5">
                    <a:lumMod val="75000"/>
                  </a:schemeClr>
                </a:solidFill>
                <a:latin typeface="Courier" pitchFamily="49" charset="0"/>
              </a:rPr>
              <a:t>Recieved</a:t>
            </a:r>
            <a:r>
              <a:rPr lang="en-US" altLang="en-US" sz="1100" b="1" dirty="0">
                <a:solidFill>
                  <a:schemeClr val="accent5">
                    <a:lumMod val="75000"/>
                  </a:schemeClr>
                </a:solidFill>
                <a:latin typeface="Courier" pitchFamily="49" charset="0"/>
              </a:rPr>
              <a:t> input is :  [10, 20, 30, 40]</a:t>
            </a:r>
          </a:p>
        </p:txBody>
      </p:sp>
    </p:spTree>
    <p:extLst>
      <p:ext uri="{BB962C8B-B14F-4D97-AF65-F5344CB8AC3E}">
        <p14:creationId xmlns:p14="http://schemas.microsoft.com/office/powerpoint/2010/main" val="814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IN" dirty="0" smtClean="0"/>
              <a:t>File i/o</a:t>
            </a:r>
            <a:endParaRPr lang="en-IN" dirty="0"/>
          </a:p>
        </p:txBody>
      </p:sp>
      <p:sp>
        <p:nvSpPr>
          <p:cNvPr id="3" name="Content Placeholder 2"/>
          <p:cNvSpPr>
            <a:spLocks noGrp="1"/>
          </p:cNvSpPr>
          <p:nvPr>
            <p:ph idx="1"/>
          </p:nvPr>
        </p:nvSpPr>
        <p:spPr>
          <a:xfrm>
            <a:off x="1069848" y="1123720"/>
            <a:ext cx="10058400" cy="5048480"/>
          </a:xfrm>
        </p:spPr>
        <p:txBody>
          <a:bodyPr/>
          <a:lstStyle/>
          <a:p>
            <a:pPr>
              <a:buNone/>
            </a:pPr>
            <a:r>
              <a:rPr lang="en-US" altLang="en-US" sz="1600" b="1" dirty="0">
                <a:solidFill>
                  <a:schemeClr val="accent4">
                    <a:lumMod val="50000"/>
                  </a:schemeClr>
                </a:solidFill>
                <a:latin typeface="Courier" pitchFamily="49" charset="0"/>
              </a:rPr>
              <a:t>file object = open(</a:t>
            </a:r>
            <a:r>
              <a:rPr lang="en-US" altLang="en-US" sz="1600" b="1" dirty="0" err="1">
                <a:solidFill>
                  <a:schemeClr val="accent4">
                    <a:lumMod val="50000"/>
                  </a:schemeClr>
                </a:solidFill>
                <a:latin typeface="Courier" pitchFamily="49" charset="0"/>
              </a:rPr>
              <a:t>file_name</a:t>
            </a:r>
            <a:r>
              <a:rPr lang="en-US" altLang="en-US" sz="1600" b="1" dirty="0">
                <a:solidFill>
                  <a:schemeClr val="accent4">
                    <a:lumMod val="50000"/>
                  </a:schemeClr>
                </a:solidFill>
                <a:latin typeface="Courier" pitchFamily="49" charset="0"/>
              </a:rPr>
              <a:t> [, </a:t>
            </a:r>
            <a:r>
              <a:rPr lang="en-US" altLang="en-US" sz="1600" b="1" dirty="0" err="1">
                <a:solidFill>
                  <a:schemeClr val="accent4">
                    <a:lumMod val="50000"/>
                  </a:schemeClr>
                </a:solidFill>
                <a:latin typeface="Courier" pitchFamily="49" charset="0"/>
              </a:rPr>
              <a:t>access_mode</a:t>
            </a:r>
            <a:r>
              <a:rPr lang="en-US" altLang="en-US" sz="1600" b="1" dirty="0">
                <a:solidFill>
                  <a:schemeClr val="accent4">
                    <a:lumMod val="50000"/>
                  </a:schemeClr>
                </a:solidFill>
                <a:latin typeface="Courier" pitchFamily="49" charset="0"/>
              </a:rPr>
              <a:t>][, buffering])</a:t>
            </a:r>
            <a:r>
              <a:rPr lang="en-US" altLang="en-US" i="1" dirty="0" smtClean="0">
                <a:solidFill>
                  <a:schemeClr val="accent4">
                    <a:lumMod val="50000"/>
                  </a:schemeClr>
                </a:solidFill>
                <a:latin typeface="Calibri Light" panose="020F0302020204030204" pitchFamily="34" charset="0"/>
                <a:ea typeface="ＭＳ Ｐゴシック" panose="020B0600070205080204" pitchFamily="34" charset="-128"/>
              </a:rPr>
              <a:t>	</a:t>
            </a:r>
          </a:p>
          <a:p>
            <a:r>
              <a:rPr lang="en-US" altLang="en-US" b="1" dirty="0" err="1" smtClean="0">
                <a:latin typeface="Calibri Light" panose="020F0302020204030204" pitchFamily="34" charset="0"/>
                <a:ea typeface="ＭＳ Ｐゴシック" panose="020B0600070205080204" pitchFamily="34" charset="-128"/>
              </a:rPr>
              <a:t>file_name</a:t>
            </a:r>
            <a:r>
              <a:rPr lang="en-US" altLang="en-US" b="1" dirty="0" smtClean="0">
                <a:latin typeface="Calibri Light" panose="020F0302020204030204" pitchFamily="34" charset="0"/>
                <a:ea typeface="ＭＳ Ｐゴシック" panose="020B0600070205080204" pitchFamily="34" charset="-128"/>
              </a:rPr>
              <a:t>:</a:t>
            </a:r>
            <a:r>
              <a:rPr lang="en-US" altLang="en-US" dirty="0" smtClean="0">
                <a:latin typeface="Calibri Light" panose="020F0302020204030204" pitchFamily="34" charset="0"/>
                <a:ea typeface="ＭＳ Ｐゴシック" panose="020B0600070205080204" pitchFamily="34" charset="-128"/>
              </a:rPr>
              <a:t> The </a:t>
            </a:r>
            <a:r>
              <a:rPr lang="en-US" altLang="en-US" dirty="0" err="1" smtClean="0">
                <a:latin typeface="Calibri Light" panose="020F0302020204030204" pitchFamily="34" charset="0"/>
                <a:ea typeface="ＭＳ Ｐゴシック" panose="020B0600070205080204" pitchFamily="34" charset="-128"/>
              </a:rPr>
              <a:t>file_name</a:t>
            </a:r>
            <a:r>
              <a:rPr lang="en-US" altLang="en-US" dirty="0" smtClean="0">
                <a:latin typeface="Calibri Light" panose="020F0302020204030204" pitchFamily="34" charset="0"/>
                <a:ea typeface="ＭＳ Ｐゴシック" panose="020B0600070205080204" pitchFamily="34" charset="-128"/>
              </a:rPr>
              <a:t> argument is a string value that contains the name of the file that you want to access.</a:t>
            </a:r>
          </a:p>
          <a:p>
            <a:r>
              <a:rPr lang="en-US" altLang="en-US" b="1" dirty="0" err="1" smtClean="0">
                <a:latin typeface="Calibri Light" panose="020F0302020204030204" pitchFamily="34" charset="0"/>
                <a:ea typeface="ＭＳ Ｐゴシック" panose="020B0600070205080204" pitchFamily="34" charset="-128"/>
              </a:rPr>
              <a:t>access_mode</a:t>
            </a:r>
            <a:r>
              <a:rPr lang="en-US" altLang="en-US" b="1" dirty="0" smtClean="0">
                <a:latin typeface="Calibri Light" panose="020F0302020204030204" pitchFamily="34" charset="0"/>
                <a:ea typeface="ＭＳ Ｐゴシック" panose="020B0600070205080204" pitchFamily="34" charset="-128"/>
              </a:rPr>
              <a:t>: </a:t>
            </a:r>
            <a:r>
              <a:rPr lang="en-US" altLang="en-US" dirty="0" smtClean="0">
                <a:latin typeface="Calibri Light" panose="020F0302020204030204" pitchFamily="34" charset="0"/>
                <a:ea typeface="ＭＳ Ｐゴシック" panose="020B0600070205080204" pitchFamily="34" charset="-128"/>
              </a:rPr>
              <a:t>The </a:t>
            </a:r>
            <a:r>
              <a:rPr lang="en-US" altLang="en-US" dirty="0" err="1" smtClean="0">
                <a:latin typeface="Calibri Light" panose="020F0302020204030204" pitchFamily="34" charset="0"/>
                <a:ea typeface="ＭＳ Ｐゴシック" panose="020B0600070205080204" pitchFamily="34" charset="-128"/>
              </a:rPr>
              <a:t>access_mode</a:t>
            </a:r>
            <a:r>
              <a:rPr lang="en-US" altLang="en-US" dirty="0" smtClean="0">
                <a:latin typeface="Calibri Light" panose="020F0302020204030204" pitchFamily="34" charset="0"/>
                <a:ea typeface="ＭＳ Ｐゴシック" panose="020B0600070205080204" pitchFamily="34" charset="-128"/>
              </a:rPr>
              <a:t> determines the mode in which the file has to be opened </a:t>
            </a:r>
            <a:r>
              <a:rPr lang="en-US" altLang="en-US" dirty="0" err="1" smtClean="0">
                <a:latin typeface="Calibri Light" panose="020F0302020204030204" pitchFamily="34" charset="0"/>
                <a:ea typeface="ＭＳ Ｐゴシック" panose="020B0600070205080204" pitchFamily="34" charset="-128"/>
              </a:rPr>
              <a:t>ie</a:t>
            </a:r>
            <a:r>
              <a:rPr lang="en-US" altLang="en-US" dirty="0" smtClean="0">
                <a:latin typeface="Calibri Light" panose="020F0302020204030204" pitchFamily="34" charset="0"/>
                <a:ea typeface="ＭＳ Ｐゴシック" panose="020B0600070205080204" pitchFamily="34" charset="-128"/>
              </a:rPr>
              <a:t>. read, write append etc. A complete list of possible values is given below. This is optional parameter and the default file access mode is read (r) </a:t>
            </a:r>
          </a:p>
          <a:p>
            <a:r>
              <a:rPr lang="en-US" altLang="en-US" b="1" dirty="0" smtClean="0">
                <a:latin typeface="Calibri Light" panose="020F0302020204030204" pitchFamily="34" charset="0"/>
                <a:ea typeface="ＭＳ Ｐゴシック" panose="020B0600070205080204" pitchFamily="34" charset="-128"/>
              </a:rPr>
              <a:t>buffering: </a:t>
            </a:r>
            <a:r>
              <a:rPr lang="en-US" altLang="en-US" dirty="0" smtClean="0">
                <a:latin typeface="Calibri Light" panose="020F0302020204030204" pitchFamily="34" charset="0"/>
                <a:ea typeface="ＭＳ Ｐゴシック" panose="020B0600070205080204" pitchFamily="34" charset="-128"/>
              </a:rPr>
              <a:t>If the buffering value is set to 0, no buffering will take place. If the buffering value is 1, line buffering will be performed while accessing a file. If you specify the buffering value as an integer greater than 1, then buffering action will be performed with the indicated buffer size. This is optional parameter.</a:t>
            </a:r>
          </a:p>
        </p:txBody>
      </p:sp>
    </p:spTree>
    <p:extLst>
      <p:ext uri="{BB962C8B-B14F-4D97-AF65-F5344CB8AC3E}">
        <p14:creationId xmlns:p14="http://schemas.microsoft.com/office/powerpoint/2010/main" val="105991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IN" dirty="0" smtClean="0"/>
              <a:t>File Access modes</a:t>
            </a:r>
            <a:endParaRPr lang="en-IN" dirty="0"/>
          </a:p>
        </p:txBody>
      </p:sp>
      <p:sp>
        <p:nvSpPr>
          <p:cNvPr id="3" name="Content Placeholder 2"/>
          <p:cNvSpPr>
            <a:spLocks noGrp="1"/>
          </p:cNvSpPr>
          <p:nvPr>
            <p:ph idx="1"/>
          </p:nvPr>
        </p:nvSpPr>
        <p:spPr>
          <a:xfrm>
            <a:off x="1069848" y="1123720"/>
            <a:ext cx="10058400" cy="5048480"/>
          </a:xfrm>
        </p:spPr>
        <p:txBody>
          <a:bodyPr>
            <a:normAutofit fontScale="85000" lnSpcReduction="20000"/>
          </a:bodyPr>
          <a:lstStyle/>
          <a:p>
            <a:r>
              <a:rPr lang="en-US" altLang="en-US" sz="1600" b="1" dirty="0">
                <a:latin typeface="Calibri Light" panose="020F0302020204030204" pitchFamily="34" charset="0"/>
                <a:ea typeface="ＭＳ Ｐゴシック" panose="020B0600070205080204" pitchFamily="34" charset="-128"/>
              </a:rPr>
              <a:t>r</a:t>
            </a:r>
            <a:r>
              <a:rPr lang="en-US" altLang="en-US" sz="1600" dirty="0">
                <a:latin typeface="Calibri Light" panose="020F0302020204030204" pitchFamily="34" charset="0"/>
                <a:ea typeface="ＭＳ Ｐゴシック" panose="020B0600070205080204" pitchFamily="34" charset="-128"/>
              </a:rPr>
              <a:t>	Opens a file for reading only. The file pointer is placed at the beginning of the file. This is the default mode.	</a:t>
            </a:r>
          </a:p>
          <a:p>
            <a:r>
              <a:rPr lang="en-US" altLang="en-US" sz="1600" b="1" dirty="0" err="1" smtClean="0">
                <a:latin typeface="Calibri Light" panose="020F0302020204030204" pitchFamily="34" charset="0"/>
                <a:ea typeface="ＭＳ Ｐゴシック" panose="020B0600070205080204" pitchFamily="34" charset="-128"/>
              </a:rPr>
              <a:t>rb</a:t>
            </a:r>
            <a:r>
              <a:rPr lang="en-US" altLang="en-US" sz="1600" dirty="0" smtClean="0">
                <a:latin typeface="Calibri Light" panose="020F0302020204030204" pitchFamily="34" charset="0"/>
                <a:ea typeface="ＭＳ Ｐゴシック" panose="020B0600070205080204" pitchFamily="34" charset="-128"/>
              </a:rPr>
              <a:t>	Opens a file for reading only in binary format. The file pointer is placed at the beginning of the file. This is the default mode.	</a:t>
            </a:r>
          </a:p>
          <a:p>
            <a:r>
              <a:rPr lang="en-US" altLang="en-US" sz="1600" b="1" dirty="0" smtClean="0">
                <a:latin typeface="Calibri Light" panose="020F0302020204030204" pitchFamily="34" charset="0"/>
                <a:ea typeface="ＭＳ Ｐゴシック" panose="020B0600070205080204" pitchFamily="34" charset="-128"/>
              </a:rPr>
              <a:t>r</a:t>
            </a:r>
            <a:r>
              <a:rPr lang="en-US" altLang="en-US" sz="1600" b="1" dirty="0">
                <a:latin typeface="Calibri Light" panose="020F0302020204030204" pitchFamily="34" charset="0"/>
                <a:ea typeface="ＭＳ Ｐゴシック" panose="020B0600070205080204" pitchFamily="34" charset="-128"/>
              </a:rPr>
              <a:t>+</a:t>
            </a:r>
            <a:r>
              <a:rPr lang="en-US" altLang="en-US" sz="1600" dirty="0">
                <a:latin typeface="Calibri Light" panose="020F0302020204030204" pitchFamily="34" charset="0"/>
                <a:ea typeface="ＭＳ Ｐゴシック" panose="020B0600070205080204" pitchFamily="34" charset="-128"/>
              </a:rPr>
              <a:t>	Opens a file for both reading and writing. The file pointer will be at the beginning of the file.	</a:t>
            </a:r>
          </a:p>
          <a:p>
            <a:r>
              <a:rPr lang="en-US" altLang="en-US" sz="1600" b="1" dirty="0" err="1">
                <a:latin typeface="Calibri Light" panose="020F0302020204030204" pitchFamily="34" charset="0"/>
                <a:ea typeface="ＭＳ Ｐゴシック" panose="020B0600070205080204" pitchFamily="34" charset="-128"/>
              </a:rPr>
              <a:t>rb</a:t>
            </a:r>
            <a:r>
              <a:rPr lang="en-US" altLang="en-US" sz="1600" b="1" dirty="0">
                <a:latin typeface="Calibri Light" panose="020F0302020204030204" pitchFamily="34" charset="0"/>
                <a:ea typeface="ＭＳ Ｐゴシック" panose="020B0600070205080204" pitchFamily="34" charset="-128"/>
              </a:rPr>
              <a:t>+</a:t>
            </a:r>
            <a:r>
              <a:rPr lang="en-US" altLang="en-US" sz="1600" dirty="0">
                <a:latin typeface="Calibri Light" panose="020F0302020204030204" pitchFamily="34" charset="0"/>
                <a:ea typeface="ＭＳ Ｐゴシック" panose="020B0600070205080204" pitchFamily="34" charset="-128"/>
              </a:rPr>
              <a:t>	Opens a file for both reading and writing in binary format. The file pointer will be at the beginning of the file.	</a:t>
            </a:r>
          </a:p>
          <a:p>
            <a:r>
              <a:rPr lang="en-US" altLang="en-US" sz="1600" b="1" dirty="0">
                <a:latin typeface="Calibri Light" panose="020F0302020204030204" pitchFamily="34" charset="0"/>
                <a:ea typeface="ＭＳ Ｐゴシック" panose="020B0600070205080204" pitchFamily="34" charset="-128"/>
              </a:rPr>
              <a:t>w</a:t>
            </a:r>
            <a:r>
              <a:rPr lang="en-US" altLang="en-US" sz="1600" dirty="0">
                <a:latin typeface="Calibri Light" panose="020F0302020204030204" pitchFamily="34" charset="0"/>
                <a:ea typeface="ＭＳ Ｐゴシック" panose="020B0600070205080204" pitchFamily="34" charset="-128"/>
              </a:rPr>
              <a:t>	Opens a file for writing only. Overwrites the file if the file exists. If the file does not exist, creates a new file for writing.	</a:t>
            </a:r>
          </a:p>
          <a:p>
            <a:r>
              <a:rPr lang="en-US" altLang="en-US" sz="1600" b="1" dirty="0" err="1">
                <a:latin typeface="Calibri Light" panose="020F0302020204030204" pitchFamily="34" charset="0"/>
                <a:ea typeface="ＭＳ Ｐゴシック" panose="020B0600070205080204" pitchFamily="34" charset="-128"/>
              </a:rPr>
              <a:t>wb</a:t>
            </a:r>
            <a:r>
              <a:rPr lang="en-US" altLang="en-US" sz="1600" dirty="0">
                <a:latin typeface="Calibri Light" panose="020F0302020204030204" pitchFamily="34" charset="0"/>
                <a:ea typeface="ＭＳ Ｐゴシック" panose="020B0600070205080204" pitchFamily="34" charset="-128"/>
              </a:rPr>
              <a:t>	Opens a file for writing only in binary format. Overwrites the file if the file exists. If the file does not exist, creates a new file for writing.	</a:t>
            </a:r>
          </a:p>
          <a:p>
            <a:r>
              <a:rPr lang="en-US" altLang="en-US" sz="1600" b="1" dirty="0">
                <a:latin typeface="Calibri Light" panose="020F0302020204030204" pitchFamily="34" charset="0"/>
                <a:ea typeface="ＭＳ Ｐゴシック" panose="020B0600070205080204" pitchFamily="34" charset="-128"/>
              </a:rPr>
              <a:t>w+</a:t>
            </a:r>
            <a:r>
              <a:rPr lang="en-US" altLang="en-US" sz="1600" dirty="0">
                <a:latin typeface="Calibri Light" panose="020F0302020204030204" pitchFamily="34" charset="0"/>
                <a:ea typeface="ＭＳ Ｐゴシック" panose="020B0600070205080204" pitchFamily="34" charset="-128"/>
              </a:rPr>
              <a:t>	Opens a file for both writing and reading. Overwrites the existing file if the file exists. If the file does not exist, creates a new file for reading and writing.	</a:t>
            </a:r>
          </a:p>
          <a:p>
            <a:r>
              <a:rPr lang="en-US" altLang="en-US" sz="1600" b="1" dirty="0" err="1">
                <a:latin typeface="Calibri Light" panose="020F0302020204030204" pitchFamily="34" charset="0"/>
                <a:ea typeface="ＭＳ Ｐゴシック" panose="020B0600070205080204" pitchFamily="34" charset="-128"/>
              </a:rPr>
              <a:t>wb</a:t>
            </a:r>
            <a:r>
              <a:rPr lang="en-US" altLang="en-US" sz="1600" b="1" dirty="0">
                <a:latin typeface="Calibri Light" panose="020F0302020204030204" pitchFamily="34" charset="0"/>
                <a:ea typeface="ＭＳ Ｐゴシック" panose="020B0600070205080204" pitchFamily="34" charset="-128"/>
              </a:rPr>
              <a:t>+</a:t>
            </a:r>
            <a:r>
              <a:rPr lang="en-US" altLang="en-US" sz="1600" dirty="0">
                <a:latin typeface="Calibri Light" panose="020F0302020204030204" pitchFamily="34" charset="0"/>
                <a:ea typeface="ＭＳ Ｐゴシック" panose="020B0600070205080204" pitchFamily="34" charset="-128"/>
              </a:rPr>
              <a:t>	Opens a file for both writing and reading in binary format. Overwrites the existing file if the file exists. If the file does not exist, </a:t>
            </a:r>
            <a:r>
              <a:rPr lang="en-US" altLang="en-US" sz="1600" dirty="0" smtClean="0">
                <a:latin typeface="Calibri Light" panose="020F0302020204030204" pitchFamily="34" charset="0"/>
                <a:ea typeface="ＭＳ Ｐゴシック" panose="020B0600070205080204" pitchFamily="34" charset="-128"/>
              </a:rPr>
              <a:t>creates </a:t>
            </a:r>
            <a:r>
              <a:rPr lang="en-US" altLang="en-US" sz="1600" dirty="0">
                <a:latin typeface="Calibri Light" panose="020F0302020204030204" pitchFamily="34" charset="0"/>
                <a:ea typeface="ＭＳ Ｐゴシック" panose="020B0600070205080204" pitchFamily="34" charset="-128"/>
              </a:rPr>
              <a:t>a new file for reading and writing</a:t>
            </a:r>
            <a:r>
              <a:rPr lang="en-US" altLang="en-US" sz="1600" dirty="0" smtClean="0">
                <a:latin typeface="Calibri Light" panose="020F0302020204030204" pitchFamily="34" charset="0"/>
                <a:ea typeface="ＭＳ Ｐゴシック" panose="020B0600070205080204" pitchFamily="34" charset="-128"/>
              </a:rPr>
              <a:t>.</a:t>
            </a:r>
          </a:p>
          <a:p>
            <a:r>
              <a:rPr lang="en-US" altLang="en-US" sz="1600" b="1" dirty="0" smtClean="0">
                <a:latin typeface="Calibri Light" panose="020F0302020204030204" pitchFamily="34" charset="0"/>
                <a:ea typeface="ＭＳ Ｐゴシック" panose="020B0600070205080204" pitchFamily="34" charset="-128"/>
              </a:rPr>
              <a:t>a</a:t>
            </a:r>
            <a:r>
              <a:rPr lang="en-US" altLang="en-US" sz="1600" dirty="0" smtClean="0">
                <a:latin typeface="Calibri Light" panose="020F0302020204030204" pitchFamily="34" charset="0"/>
                <a:ea typeface="ＭＳ Ｐゴシック" panose="020B0600070205080204" pitchFamily="34" charset="-128"/>
              </a:rPr>
              <a:t>	Opens a file for appending. The file pointer is at the end of the file if the file exists. That is, the file is in the append mode. If the file does not exist, it creates a new file for writing.	</a:t>
            </a:r>
          </a:p>
          <a:p>
            <a:r>
              <a:rPr lang="en-US" altLang="en-US" sz="1600" b="1" dirty="0" smtClean="0">
                <a:latin typeface="Calibri Light" panose="020F0302020204030204" pitchFamily="34" charset="0"/>
                <a:ea typeface="ＭＳ Ｐゴシック" panose="020B0600070205080204" pitchFamily="34" charset="-128"/>
              </a:rPr>
              <a:t>ab</a:t>
            </a:r>
            <a:r>
              <a:rPr lang="en-US" altLang="en-US" sz="1600" dirty="0">
                <a:latin typeface="Calibri Light" panose="020F0302020204030204" pitchFamily="34" charset="0"/>
                <a:ea typeface="ＭＳ Ｐゴシック" panose="020B0600070205080204" pitchFamily="34" charset="-128"/>
              </a:rPr>
              <a:t>	Opens a file for appending in binary format. The file pointer is at the end of the file if the file exists. That is, the file is in the append mode. If the file does not exist, it creates a new file for writing.	</a:t>
            </a:r>
          </a:p>
          <a:p>
            <a:r>
              <a:rPr lang="en-US" altLang="en-US" sz="1600" b="1" dirty="0">
                <a:latin typeface="Calibri Light" panose="020F0302020204030204" pitchFamily="34" charset="0"/>
                <a:ea typeface="ＭＳ Ｐゴシック" panose="020B0600070205080204" pitchFamily="34" charset="-128"/>
              </a:rPr>
              <a:t>a+</a:t>
            </a:r>
            <a:r>
              <a:rPr lang="en-US" altLang="en-US" sz="1600" dirty="0">
                <a:latin typeface="Calibri Light" panose="020F0302020204030204" pitchFamily="34" charset="0"/>
                <a:ea typeface="ＭＳ Ｐゴシック" panose="020B0600070205080204" pitchFamily="34" charset="-128"/>
              </a:rPr>
              <a:t>	Opens a file for both appending and reading. The file pointer is at the end of the file if the file exists. The file opens in the append mode. If the file does not exist, it creates a new file for reading and writing.	</a:t>
            </a:r>
          </a:p>
          <a:p>
            <a:r>
              <a:rPr lang="en-US" altLang="en-US" sz="1600" b="1" dirty="0">
                <a:latin typeface="Calibri Light" panose="020F0302020204030204" pitchFamily="34" charset="0"/>
                <a:ea typeface="ＭＳ Ｐゴシック" panose="020B0600070205080204" pitchFamily="34" charset="-128"/>
              </a:rPr>
              <a:t>ab+</a:t>
            </a:r>
            <a:r>
              <a:rPr lang="en-US" altLang="en-US" sz="1600" dirty="0">
                <a:latin typeface="Calibri Light" panose="020F0302020204030204" pitchFamily="34" charset="0"/>
                <a:ea typeface="ＭＳ Ｐゴシック" panose="020B0600070205080204" pitchFamily="34" charset="-128"/>
              </a:rPr>
              <a:t>	Opens a file for both appending and reading in binary format. The file pointer is at the end of the file if the file exists. The file opens in the append mode. If the file does not exist, it creates a new file for	</a:t>
            </a:r>
          </a:p>
        </p:txBody>
      </p:sp>
    </p:spTree>
    <p:extLst>
      <p:ext uri="{BB962C8B-B14F-4D97-AF65-F5344CB8AC3E}">
        <p14:creationId xmlns:p14="http://schemas.microsoft.com/office/powerpoint/2010/main" val="3840519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IN" dirty="0" smtClean="0"/>
              <a:t>File </a:t>
            </a:r>
            <a:r>
              <a:rPr lang="en-IN" dirty="0" err="1" smtClean="0"/>
              <a:t>ATTRBUtes</a:t>
            </a:r>
            <a:endParaRPr lang="en-IN" dirty="0"/>
          </a:p>
        </p:txBody>
      </p:sp>
      <p:sp>
        <p:nvSpPr>
          <p:cNvPr id="3" name="Content Placeholder 2"/>
          <p:cNvSpPr>
            <a:spLocks noGrp="1"/>
          </p:cNvSpPr>
          <p:nvPr>
            <p:ph idx="1"/>
          </p:nvPr>
        </p:nvSpPr>
        <p:spPr>
          <a:xfrm>
            <a:off x="1069848" y="1123720"/>
            <a:ext cx="10058400" cy="5048480"/>
          </a:xfrm>
        </p:spPr>
        <p:txBody>
          <a:bodyPr>
            <a:normAutofit lnSpcReduction="10000"/>
          </a:bodyPr>
          <a:lstStyle/>
          <a:p>
            <a:r>
              <a:rPr lang="en-US" altLang="en-US" sz="1800" i="1" dirty="0">
                <a:latin typeface="Calibri Light" panose="020F0302020204030204" pitchFamily="34" charset="0"/>
                <a:ea typeface="ＭＳ Ｐゴシック" panose="020B0600070205080204" pitchFamily="34" charset="-128"/>
              </a:rPr>
              <a:t>Once a file is opened and you have one file object, you can get various information related to that file.</a:t>
            </a:r>
          </a:p>
          <a:p>
            <a:r>
              <a:rPr lang="en-US" altLang="en-US" sz="1800" i="1" dirty="0">
                <a:latin typeface="Calibri Light" panose="020F0302020204030204" pitchFamily="34" charset="0"/>
                <a:ea typeface="ＭＳ Ｐゴシック" panose="020B0600070205080204" pitchFamily="34" charset="-128"/>
              </a:rPr>
              <a:t>Here is a list of all attributes related to file object:</a:t>
            </a:r>
          </a:p>
          <a:p>
            <a:pPr lvl="1"/>
            <a:r>
              <a:rPr lang="en-US" altLang="en-US" dirty="0" err="1">
                <a:latin typeface="Calibri Light" panose="020F0302020204030204" pitchFamily="34" charset="0"/>
                <a:ea typeface="ＭＳ Ｐゴシック" panose="020B0600070205080204" pitchFamily="34" charset="-128"/>
              </a:rPr>
              <a:t>file.closed</a:t>
            </a:r>
            <a:r>
              <a:rPr lang="en-US" altLang="en-US" dirty="0">
                <a:latin typeface="Calibri Light" panose="020F0302020204030204" pitchFamily="34" charset="0"/>
                <a:ea typeface="ＭＳ Ｐゴシック" panose="020B0600070205080204" pitchFamily="34" charset="-128"/>
              </a:rPr>
              <a:t>	Returns true if file is closed, false otherwise.	</a:t>
            </a:r>
          </a:p>
          <a:p>
            <a:pPr lvl="1"/>
            <a:r>
              <a:rPr lang="en-US" altLang="en-US" dirty="0" err="1">
                <a:latin typeface="Calibri Light" panose="020F0302020204030204" pitchFamily="34" charset="0"/>
                <a:ea typeface="ＭＳ Ｐゴシック" panose="020B0600070205080204" pitchFamily="34" charset="-128"/>
              </a:rPr>
              <a:t>file.mode</a:t>
            </a:r>
            <a:r>
              <a:rPr lang="en-US" altLang="en-US" dirty="0">
                <a:latin typeface="Calibri Light" panose="020F0302020204030204" pitchFamily="34" charset="0"/>
                <a:ea typeface="ＭＳ Ｐゴシック" panose="020B0600070205080204" pitchFamily="34" charset="-128"/>
              </a:rPr>
              <a:t>	Returns access mode with which file was opened.</a:t>
            </a:r>
          </a:p>
          <a:p>
            <a:pPr lvl="1"/>
            <a:r>
              <a:rPr lang="en-US" altLang="en-US" dirty="0">
                <a:latin typeface="Calibri Light" panose="020F0302020204030204" pitchFamily="34" charset="0"/>
                <a:ea typeface="ＭＳ Ｐゴシック" panose="020B0600070205080204" pitchFamily="34" charset="-128"/>
              </a:rPr>
              <a:t>file.name	Returns name of the file.	</a:t>
            </a:r>
          </a:p>
          <a:p>
            <a:r>
              <a:rPr lang="en-US" altLang="en-US" sz="1800" dirty="0">
                <a:latin typeface="Calibri Light" panose="020F0302020204030204" pitchFamily="34" charset="0"/>
                <a:ea typeface="ＭＳ Ｐゴシック" panose="020B0600070205080204" pitchFamily="34" charset="-128"/>
              </a:rPr>
              <a:t>Example:</a:t>
            </a:r>
          </a:p>
          <a:p>
            <a:pPr>
              <a:buFontTx/>
              <a:buNone/>
            </a:pPr>
            <a:r>
              <a:rPr lang="en-US" altLang="en-US" sz="1200" b="1" dirty="0">
                <a:solidFill>
                  <a:schemeClr val="accent5">
                    <a:lumMod val="75000"/>
                  </a:schemeClr>
                </a:solidFill>
                <a:latin typeface="Courier" pitchFamily="49" charset="0"/>
              </a:rPr>
              <a:t>#!/</a:t>
            </a:r>
            <a:r>
              <a:rPr lang="en-US" altLang="en-US" sz="1200" b="1" dirty="0" err="1">
                <a:solidFill>
                  <a:schemeClr val="accent5">
                    <a:lumMod val="75000"/>
                  </a:schemeClr>
                </a:solidFill>
                <a:latin typeface="Courier" pitchFamily="49" charset="0"/>
              </a:rPr>
              <a:t>usr</a:t>
            </a:r>
            <a:r>
              <a:rPr lang="en-US" altLang="en-US" sz="1200" b="1" dirty="0">
                <a:solidFill>
                  <a:schemeClr val="accent5">
                    <a:lumMod val="75000"/>
                  </a:schemeClr>
                </a:solidFill>
                <a:latin typeface="Courier" pitchFamily="49" charset="0"/>
              </a:rPr>
              <a:t>/bin/python</a:t>
            </a:r>
          </a:p>
          <a:p>
            <a:pPr>
              <a:buFontTx/>
              <a:buNone/>
            </a:pPr>
            <a:r>
              <a:rPr lang="en-US" altLang="en-US" sz="1200" b="1" dirty="0" err="1">
                <a:solidFill>
                  <a:schemeClr val="accent5">
                    <a:lumMod val="75000"/>
                  </a:schemeClr>
                </a:solidFill>
                <a:latin typeface="Courier" pitchFamily="49" charset="0"/>
              </a:rPr>
              <a:t>fo</a:t>
            </a:r>
            <a:r>
              <a:rPr lang="en-US" altLang="en-US" sz="1200" b="1" dirty="0">
                <a:solidFill>
                  <a:schemeClr val="accent5">
                    <a:lumMod val="75000"/>
                  </a:schemeClr>
                </a:solidFill>
                <a:latin typeface="Courier" pitchFamily="49" charset="0"/>
              </a:rPr>
              <a:t> = open("foo.txt", "</a:t>
            </a:r>
            <a:r>
              <a:rPr lang="en-US" altLang="en-US" sz="1200" b="1" dirty="0" err="1">
                <a:solidFill>
                  <a:schemeClr val="accent5">
                    <a:lumMod val="75000"/>
                  </a:schemeClr>
                </a:solidFill>
                <a:latin typeface="Courier" pitchFamily="49" charset="0"/>
              </a:rPr>
              <a:t>wb</a:t>
            </a:r>
            <a:r>
              <a:rPr lang="en-US" altLang="en-US" sz="1200" b="1" dirty="0">
                <a:solidFill>
                  <a:schemeClr val="accent5">
                    <a:lumMod val="75000"/>
                  </a:schemeClr>
                </a:solidFill>
                <a:latin typeface="Courier" pitchFamily="49" charset="0"/>
              </a:rPr>
              <a:t>") # Open a file</a:t>
            </a:r>
          </a:p>
          <a:p>
            <a:pPr>
              <a:buFontTx/>
              <a:buNone/>
            </a:pPr>
            <a:r>
              <a:rPr lang="en-US" altLang="en-US" sz="1200" b="1" dirty="0">
                <a:solidFill>
                  <a:schemeClr val="accent5">
                    <a:lumMod val="75000"/>
                  </a:schemeClr>
                </a:solidFill>
                <a:latin typeface="Courier" pitchFamily="49" charset="0"/>
              </a:rPr>
              <a:t>print "Name of the file: ", fo.name</a:t>
            </a:r>
          </a:p>
          <a:p>
            <a:pPr>
              <a:buFontTx/>
              <a:buNone/>
            </a:pPr>
            <a:r>
              <a:rPr lang="en-US" altLang="en-US" sz="1200" b="1" dirty="0">
                <a:solidFill>
                  <a:schemeClr val="accent5">
                    <a:lumMod val="75000"/>
                  </a:schemeClr>
                </a:solidFill>
                <a:latin typeface="Courier" pitchFamily="49" charset="0"/>
              </a:rPr>
              <a:t>print "Closed or not : ", </a:t>
            </a:r>
            <a:r>
              <a:rPr lang="en-US" altLang="en-US" sz="1200" b="1" dirty="0" err="1">
                <a:solidFill>
                  <a:schemeClr val="accent5">
                    <a:lumMod val="75000"/>
                  </a:schemeClr>
                </a:solidFill>
                <a:latin typeface="Courier" pitchFamily="49" charset="0"/>
              </a:rPr>
              <a:t>fo.closed</a:t>
            </a:r>
            <a:endParaRPr lang="en-US" altLang="en-US" sz="1200" b="1" dirty="0">
              <a:solidFill>
                <a:schemeClr val="accent5">
                  <a:lumMod val="75000"/>
                </a:schemeClr>
              </a:solidFill>
              <a:latin typeface="Courier" pitchFamily="49" charset="0"/>
            </a:endParaRPr>
          </a:p>
          <a:p>
            <a:pPr>
              <a:buFontTx/>
              <a:buNone/>
            </a:pPr>
            <a:r>
              <a:rPr lang="en-US" altLang="en-US" sz="1200" b="1" dirty="0">
                <a:solidFill>
                  <a:schemeClr val="accent5">
                    <a:lumMod val="75000"/>
                  </a:schemeClr>
                </a:solidFill>
                <a:latin typeface="Courier" pitchFamily="49" charset="0"/>
              </a:rPr>
              <a:t>print "Opening mode : ", </a:t>
            </a:r>
            <a:r>
              <a:rPr lang="en-US" altLang="en-US" sz="1200" b="1" dirty="0" err="1">
                <a:solidFill>
                  <a:schemeClr val="accent5">
                    <a:lumMod val="75000"/>
                  </a:schemeClr>
                </a:solidFill>
                <a:latin typeface="Courier" pitchFamily="49" charset="0"/>
              </a:rPr>
              <a:t>fo.mode</a:t>
            </a:r>
            <a:endParaRPr lang="en-US" altLang="en-US" sz="1200" b="1" dirty="0">
              <a:solidFill>
                <a:schemeClr val="accent5">
                  <a:lumMod val="75000"/>
                </a:schemeClr>
              </a:solidFill>
              <a:latin typeface="Courier" pitchFamily="49" charset="0"/>
            </a:endParaRPr>
          </a:p>
          <a:p>
            <a:pPr marL="0" indent="0">
              <a:buNone/>
            </a:pPr>
            <a:r>
              <a:rPr lang="en-US" altLang="en-US" sz="1700" b="1" dirty="0">
                <a:solidFill>
                  <a:srgbClr val="FF0000"/>
                </a:solidFill>
                <a:latin typeface="Calibri Light" panose="020F0302020204030204" pitchFamily="34" charset="0"/>
              </a:rPr>
              <a:t>This would produce following result</a:t>
            </a:r>
            <a:r>
              <a:rPr lang="en-US" altLang="en-US" sz="1800" dirty="0">
                <a:solidFill>
                  <a:srgbClr val="FF0000"/>
                </a:solidFill>
                <a:latin typeface="Calibri Light" panose="020F0302020204030204" pitchFamily="34" charset="0"/>
                <a:ea typeface="ＭＳ Ｐゴシック" panose="020B0600070205080204" pitchFamily="34" charset="-128"/>
              </a:rPr>
              <a:t>:</a:t>
            </a:r>
          </a:p>
          <a:p>
            <a:pPr>
              <a:lnSpc>
                <a:spcPct val="100000"/>
              </a:lnSpc>
              <a:buNone/>
            </a:pPr>
            <a:r>
              <a:rPr lang="en-US" altLang="en-US" sz="1200" b="1" dirty="0">
                <a:solidFill>
                  <a:schemeClr val="accent5">
                    <a:lumMod val="75000"/>
                  </a:schemeClr>
                </a:solidFill>
                <a:latin typeface="Courier" pitchFamily="49" charset="0"/>
              </a:rPr>
              <a:t>Name of the file:  foo.txt</a:t>
            </a:r>
          </a:p>
          <a:p>
            <a:pPr>
              <a:lnSpc>
                <a:spcPct val="100000"/>
              </a:lnSpc>
              <a:buNone/>
            </a:pPr>
            <a:r>
              <a:rPr lang="en-US" altLang="en-US" sz="1200" b="1" dirty="0">
                <a:solidFill>
                  <a:schemeClr val="accent5">
                    <a:lumMod val="75000"/>
                  </a:schemeClr>
                </a:solidFill>
                <a:latin typeface="Courier" pitchFamily="49" charset="0"/>
              </a:rPr>
              <a:t>Closed or not :  False</a:t>
            </a:r>
          </a:p>
          <a:p>
            <a:pPr>
              <a:lnSpc>
                <a:spcPct val="100000"/>
              </a:lnSpc>
              <a:buNone/>
            </a:pPr>
            <a:r>
              <a:rPr lang="en-US" altLang="en-US" sz="1200" b="1" dirty="0">
                <a:solidFill>
                  <a:schemeClr val="accent5">
                    <a:lumMod val="75000"/>
                  </a:schemeClr>
                </a:solidFill>
                <a:latin typeface="Courier" pitchFamily="49" charset="0"/>
              </a:rPr>
              <a:t>Opening mode :  </a:t>
            </a:r>
            <a:r>
              <a:rPr lang="en-US" altLang="en-US" sz="1200" b="1" dirty="0" err="1">
                <a:solidFill>
                  <a:schemeClr val="accent5">
                    <a:lumMod val="75000"/>
                  </a:schemeClr>
                </a:solidFill>
                <a:latin typeface="Courier" pitchFamily="49" charset="0"/>
              </a:rPr>
              <a:t>wb</a:t>
            </a:r>
            <a:r>
              <a:rPr lang="en-US" altLang="en-US" sz="1700" b="1" dirty="0">
                <a:solidFill>
                  <a:schemeClr val="accent4">
                    <a:lumMod val="50000"/>
                  </a:schemeClr>
                </a:solidFill>
                <a:latin typeface="Courier" pitchFamily="49" charset="0"/>
              </a:rPr>
              <a:t>	</a:t>
            </a:r>
          </a:p>
        </p:txBody>
      </p:sp>
    </p:spTree>
    <p:extLst>
      <p:ext uri="{BB962C8B-B14F-4D97-AF65-F5344CB8AC3E}">
        <p14:creationId xmlns:p14="http://schemas.microsoft.com/office/powerpoint/2010/main" val="418991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IN" dirty="0" smtClean="0"/>
              <a:t>Closing files</a:t>
            </a:r>
            <a:endParaRPr lang="en-IN" dirty="0"/>
          </a:p>
        </p:txBody>
      </p:sp>
      <p:sp>
        <p:nvSpPr>
          <p:cNvPr id="3" name="Content Placeholder 2"/>
          <p:cNvSpPr>
            <a:spLocks noGrp="1"/>
          </p:cNvSpPr>
          <p:nvPr>
            <p:ph idx="1"/>
          </p:nvPr>
        </p:nvSpPr>
        <p:spPr>
          <a:xfrm>
            <a:off x="1069848" y="1123720"/>
            <a:ext cx="10058400" cy="5048480"/>
          </a:xfrm>
        </p:spPr>
        <p:txBody>
          <a:bodyPr>
            <a:normAutofit fontScale="92500" lnSpcReduction="10000"/>
          </a:bodyPr>
          <a:lstStyle/>
          <a:p>
            <a:r>
              <a:rPr lang="en-US" altLang="en-US" sz="1800" i="1" dirty="0">
                <a:latin typeface="Calibri Light" panose="020F0302020204030204" pitchFamily="34" charset="0"/>
                <a:ea typeface="ＭＳ Ｐゴシック" panose="020B0600070205080204" pitchFamily="34" charset="-128"/>
              </a:rPr>
              <a:t>The close() method of a file object flushes any unwritten information and closes the file object, after which no more writing can be done.</a:t>
            </a:r>
          </a:p>
          <a:p>
            <a:r>
              <a:rPr lang="en-US" altLang="en-US" sz="1800" i="1" dirty="0">
                <a:latin typeface="Calibri Light" panose="020F0302020204030204" pitchFamily="34" charset="0"/>
                <a:ea typeface="ＭＳ Ｐゴシック" panose="020B0600070205080204" pitchFamily="34" charset="-128"/>
              </a:rPr>
              <a:t>Python automatically closes a file when the reference object of a file is reassigned to another file. It is a good practice to use the close() method to close a file.</a:t>
            </a:r>
          </a:p>
          <a:p>
            <a:r>
              <a:rPr lang="en-US" altLang="en-US" sz="1800" i="1" dirty="0">
                <a:latin typeface="Calibri Light" panose="020F0302020204030204" pitchFamily="34" charset="0"/>
                <a:ea typeface="ＭＳ Ｐゴシック" panose="020B0600070205080204" pitchFamily="34" charset="-128"/>
              </a:rPr>
              <a:t>Syntax:</a:t>
            </a:r>
          </a:p>
          <a:p>
            <a:pPr>
              <a:buNone/>
            </a:pPr>
            <a:r>
              <a:rPr lang="en-US" altLang="en-US" sz="1800" i="1" dirty="0" err="1">
                <a:latin typeface="Calibri Light" panose="020F0302020204030204" pitchFamily="34" charset="0"/>
                <a:ea typeface="ＭＳ Ｐゴシック" panose="020B0600070205080204" pitchFamily="34" charset="-128"/>
              </a:rPr>
              <a:t>fileObject.close</a:t>
            </a:r>
            <a:r>
              <a:rPr lang="en-US" altLang="en-US" sz="1800" i="1" dirty="0">
                <a:latin typeface="Calibri Light" panose="020F0302020204030204" pitchFamily="34" charset="0"/>
                <a:ea typeface="ＭＳ Ｐゴシック" panose="020B0600070205080204" pitchFamily="34" charset="-128"/>
              </a:rPr>
              <a:t>();	</a:t>
            </a:r>
          </a:p>
          <a:p>
            <a:r>
              <a:rPr lang="en-US" altLang="en-US" sz="1800" dirty="0">
                <a:latin typeface="Calibri Light" panose="020F0302020204030204" pitchFamily="34" charset="0"/>
                <a:ea typeface="ＭＳ Ｐゴシック" panose="020B0600070205080204" pitchFamily="34" charset="-128"/>
              </a:rPr>
              <a:t>Example:</a:t>
            </a:r>
          </a:p>
          <a:p>
            <a:pPr fontAlgn="base">
              <a:lnSpc>
                <a:spcPct val="110000"/>
              </a:lnSpc>
              <a:spcAft>
                <a:spcPct val="0"/>
              </a:spcAft>
              <a:buNone/>
            </a:pPr>
            <a:r>
              <a:rPr lang="en-US" altLang="en-US" sz="1300" b="1" dirty="0">
                <a:solidFill>
                  <a:schemeClr val="accent5">
                    <a:lumMod val="75000"/>
                  </a:schemeClr>
                </a:solidFill>
                <a:latin typeface="Courier" pitchFamily="49" charset="0"/>
              </a:rPr>
              <a:t>#!/</a:t>
            </a:r>
            <a:r>
              <a:rPr lang="en-US" altLang="en-US" sz="1300" b="1" dirty="0" err="1">
                <a:solidFill>
                  <a:schemeClr val="accent5">
                    <a:lumMod val="75000"/>
                  </a:schemeClr>
                </a:solidFill>
                <a:latin typeface="Courier" pitchFamily="49" charset="0"/>
              </a:rPr>
              <a:t>usr</a:t>
            </a:r>
            <a:r>
              <a:rPr lang="en-US" altLang="en-US" sz="1300" b="1" dirty="0">
                <a:solidFill>
                  <a:schemeClr val="accent5">
                    <a:lumMod val="75000"/>
                  </a:schemeClr>
                </a:solidFill>
                <a:latin typeface="Courier" pitchFamily="49" charset="0"/>
              </a:rPr>
              <a:t>/bin/python</a:t>
            </a:r>
          </a:p>
          <a:p>
            <a:pPr fontAlgn="base">
              <a:lnSpc>
                <a:spcPct val="110000"/>
              </a:lnSpc>
              <a:spcAft>
                <a:spcPct val="0"/>
              </a:spcAft>
              <a:buNone/>
            </a:pPr>
            <a:r>
              <a:rPr lang="en-US" altLang="en-US" sz="1300" b="1" dirty="0" err="1">
                <a:solidFill>
                  <a:schemeClr val="accent5">
                    <a:lumMod val="75000"/>
                  </a:schemeClr>
                </a:solidFill>
                <a:latin typeface="Courier" pitchFamily="49" charset="0"/>
              </a:rPr>
              <a:t>fo</a:t>
            </a:r>
            <a:r>
              <a:rPr lang="en-US" altLang="en-US" sz="1300" b="1" dirty="0">
                <a:solidFill>
                  <a:schemeClr val="accent5">
                    <a:lumMod val="75000"/>
                  </a:schemeClr>
                </a:solidFill>
                <a:latin typeface="Courier" pitchFamily="49" charset="0"/>
              </a:rPr>
              <a:t> = open("foo.txt", "</a:t>
            </a:r>
            <a:r>
              <a:rPr lang="en-US" altLang="en-US" sz="1300" b="1" dirty="0" err="1">
                <a:solidFill>
                  <a:schemeClr val="accent5">
                    <a:lumMod val="75000"/>
                  </a:schemeClr>
                </a:solidFill>
                <a:latin typeface="Courier" pitchFamily="49" charset="0"/>
              </a:rPr>
              <a:t>wb</a:t>
            </a:r>
            <a:r>
              <a:rPr lang="en-US" altLang="en-US" sz="1300" b="1" dirty="0">
                <a:solidFill>
                  <a:schemeClr val="accent5">
                    <a:lumMod val="75000"/>
                  </a:schemeClr>
                </a:solidFill>
                <a:latin typeface="Courier" pitchFamily="49" charset="0"/>
              </a:rPr>
              <a:t>") 	# Open a file</a:t>
            </a:r>
          </a:p>
          <a:p>
            <a:pPr fontAlgn="base">
              <a:lnSpc>
                <a:spcPct val="110000"/>
              </a:lnSpc>
              <a:spcAft>
                <a:spcPct val="0"/>
              </a:spcAft>
              <a:buNone/>
            </a:pPr>
            <a:r>
              <a:rPr lang="en-US" altLang="en-US" sz="1300" b="1" dirty="0">
                <a:solidFill>
                  <a:schemeClr val="accent5">
                    <a:lumMod val="75000"/>
                  </a:schemeClr>
                </a:solidFill>
                <a:latin typeface="Courier" pitchFamily="49" charset="0"/>
              </a:rPr>
              <a:t>print "Name of the file: ", fo.name</a:t>
            </a:r>
          </a:p>
          <a:p>
            <a:pPr fontAlgn="base">
              <a:lnSpc>
                <a:spcPct val="110000"/>
              </a:lnSpc>
              <a:spcAft>
                <a:spcPct val="0"/>
              </a:spcAft>
              <a:buNone/>
            </a:pPr>
            <a:r>
              <a:rPr lang="en-US" altLang="en-US" sz="1300" b="1" dirty="0" err="1">
                <a:solidFill>
                  <a:schemeClr val="accent5">
                    <a:lumMod val="75000"/>
                  </a:schemeClr>
                </a:solidFill>
                <a:latin typeface="Courier" pitchFamily="49" charset="0"/>
              </a:rPr>
              <a:t>fo.close</a:t>
            </a:r>
            <a:r>
              <a:rPr lang="en-US" altLang="en-US" sz="1300" b="1" dirty="0">
                <a:solidFill>
                  <a:schemeClr val="accent5">
                    <a:lumMod val="75000"/>
                  </a:schemeClr>
                </a:solidFill>
                <a:latin typeface="Courier" pitchFamily="49" charset="0"/>
              </a:rPr>
              <a:t>()	# Close </a:t>
            </a:r>
            <a:r>
              <a:rPr lang="en-US" altLang="en-US" sz="1300" b="1" dirty="0" err="1">
                <a:solidFill>
                  <a:schemeClr val="accent5">
                    <a:lumMod val="75000"/>
                  </a:schemeClr>
                </a:solidFill>
                <a:latin typeface="Courier" pitchFamily="49" charset="0"/>
              </a:rPr>
              <a:t>opend</a:t>
            </a:r>
            <a:r>
              <a:rPr lang="en-US" altLang="en-US" sz="1300" b="1" dirty="0">
                <a:solidFill>
                  <a:schemeClr val="accent5">
                    <a:lumMod val="75000"/>
                  </a:schemeClr>
                </a:solidFill>
                <a:latin typeface="Courier" pitchFamily="49" charset="0"/>
              </a:rPr>
              <a:t> file</a:t>
            </a:r>
          </a:p>
          <a:p>
            <a:pPr>
              <a:buNone/>
            </a:pPr>
            <a:r>
              <a:rPr lang="en-US" altLang="en-US" sz="1800" dirty="0">
                <a:solidFill>
                  <a:srgbClr val="FF0000"/>
                </a:solidFill>
                <a:latin typeface="Calibri Light" panose="020F0302020204030204" pitchFamily="34" charset="0"/>
                <a:ea typeface="ＭＳ Ｐゴシック" panose="020B0600070205080204" pitchFamily="34" charset="-128"/>
              </a:rPr>
              <a:t>This would produce following result:</a:t>
            </a:r>
          </a:p>
          <a:p>
            <a:pPr fontAlgn="base">
              <a:lnSpc>
                <a:spcPct val="110000"/>
              </a:lnSpc>
              <a:spcAft>
                <a:spcPct val="0"/>
              </a:spcAft>
              <a:buNone/>
            </a:pPr>
            <a:r>
              <a:rPr lang="en-US" altLang="en-US" sz="1300" b="1" dirty="0">
                <a:solidFill>
                  <a:schemeClr val="accent5">
                    <a:lumMod val="75000"/>
                  </a:schemeClr>
                </a:solidFill>
                <a:latin typeface="Courier" pitchFamily="49" charset="0"/>
              </a:rPr>
              <a:t>Name of the file:  foo.txt	</a:t>
            </a:r>
          </a:p>
          <a:p>
            <a:endParaRPr lang="en-US" altLang="en-US" sz="1800" dirty="0">
              <a:latin typeface="Calibri Light" panose="020F0302020204030204" pitchFamily="34" charset="0"/>
              <a:ea typeface="ＭＳ Ｐゴシック" panose="020B0600070205080204" pitchFamily="34" charset="-128"/>
            </a:endParaRPr>
          </a:p>
          <a:p>
            <a:pPr>
              <a:buFontTx/>
              <a:buNone/>
            </a:pPr>
            <a:r>
              <a:rPr lang="en-US" altLang="en-US" sz="1700" b="1" dirty="0">
                <a:solidFill>
                  <a:schemeClr val="accent4">
                    <a:lumMod val="50000"/>
                  </a:schemeClr>
                </a:solidFill>
                <a:latin typeface="Calibri Light" panose="020F0302020204030204" pitchFamily="34" charset="0"/>
              </a:rPr>
              <a:t>	</a:t>
            </a:r>
          </a:p>
        </p:txBody>
      </p:sp>
    </p:spTree>
    <p:extLst>
      <p:ext uri="{BB962C8B-B14F-4D97-AF65-F5344CB8AC3E}">
        <p14:creationId xmlns:p14="http://schemas.microsoft.com/office/powerpoint/2010/main" val="1431875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IN" dirty="0" smtClean="0"/>
              <a:t>Reading files</a:t>
            </a:r>
            <a:endParaRPr lang="en-IN" dirty="0"/>
          </a:p>
        </p:txBody>
      </p:sp>
      <p:sp>
        <p:nvSpPr>
          <p:cNvPr id="3" name="Content Placeholder 2"/>
          <p:cNvSpPr>
            <a:spLocks noGrp="1"/>
          </p:cNvSpPr>
          <p:nvPr>
            <p:ph idx="1"/>
          </p:nvPr>
        </p:nvSpPr>
        <p:spPr>
          <a:xfrm>
            <a:off x="1069848" y="1123720"/>
            <a:ext cx="10058400" cy="5048480"/>
          </a:xfrm>
        </p:spPr>
        <p:txBody>
          <a:bodyPr>
            <a:normAutofit fontScale="77500" lnSpcReduction="20000"/>
          </a:bodyPr>
          <a:lstStyle/>
          <a:p>
            <a:pPr>
              <a:buNone/>
            </a:pPr>
            <a:r>
              <a:rPr lang="en-US" altLang="en-US" sz="2200" dirty="0">
                <a:latin typeface="Calibri Light" panose="020F0302020204030204" pitchFamily="34" charset="0"/>
                <a:ea typeface="ＭＳ Ｐゴシック" panose="020B0600070205080204" pitchFamily="34" charset="-128"/>
              </a:rPr>
              <a:t>The read() method read a string from an open file. It is important to note that Python strings can have binary data and not just text.</a:t>
            </a:r>
          </a:p>
          <a:p>
            <a:pPr>
              <a:buNone/>
            </a:pPr>
            <a:r>
              <a:rPr lang="en-US" altLang="en-US" sz="1600" b="1" dirty="0" err="1">
                <a:solidFill>
                  <a:schemeClr val="accent4">
                    <a:lumMod val="50000"/>
                  </a:schemeClr>
                </a:solidFill>
                <a:latin typeface="Courier" pitchFamily="49" charset="0"/>
              </a:rPr>
              <a:t>fileObject.read</a:t>
            </a:r>
            <a:r>
              <a:rPr lang="en-US" altLang="en-US" sz="1600" b="1" dirty="0">
                <a:solidFill>
                  <a:schemeClr val="accent4">
                    <a:lumMod val="50000"/>
                  </a:schemeClr>
                </a:solidFill>
                <a:latin typeface="Courier" pitchFamily="49" charset="0"/>
              </a:rPr>
              <a:t>([count])	</a:t>
            </a:r>
          </a:p>
          <a:p>
            <a:pPr>
              <a:buNone/>
            </a:pPr>
            <a:r>
              <a:rPr lang="en-US" altLang="en-US" sz="2200" dirty="0">
                <a:latin typeface="Calibri Light" panose="020F0302020204030204" pitchFamily="34" charset="0"/>
                <a:ea typeface="ＭＳ Ｐゴシック" panose="020B0600070205080204" pitchFamily="34" charset="-128"/>
              </a:rPr>
              <a:t>Here passed parameter is the number of bytes to be read from the opened file. This method starts reading from the beginning of the file and if count is missing then it tries to read as much as possible, may be until the end of file.</a:t>
            </a:r>
          </a:p>
          <a:p>
            <a:pPr>
              <a:buFontTx/>
              <a:buNone/>
            </a:pPr>
            <a:endParaRPr lang="en-US" altLang="en-US" sz="1800" b="1" i="1" dirty="0">
              <a:ea typeface="ＭＳ Ｐゴシック" panose="020B0600070205080204" pitchFamily="34" charset="-128"/>
            </a:endParaRPr>
          </a:p>
          <a:p>
            <a:r>
              <a:rPr lang="en-US" altLang="en-US" sz="1800" dirty="0" smtClean="0">
                <a:latin typeface="Calibri Light" panose="020F0302020204030204" pitchFamily="34" charset="0"/>
                <a:ea typeface="ＭＳ Ｐゴシック" panose="020B0600070205080204" pitchFamily="34" charset="-128"/>
              </a:rPr>
              <a:t>Example</a:t>
            </a:r>
            <a:r>
              <a:rPr lang="en-US" altLang="en-US" sz="1800" dirty="0">
                <a:latin typeface="Calibri Light" panose="020F0302020204030204" pitchFamily="34" charset="0"/>
                <a:ea typeface="ＭＳ Ｐゴシック" panose="020B0600070205080204" pitchFamily="34" charset="-128"/>
              </a:rPr>
              <a:t>:</a:t>
            </a:r>
          </a:p>
          <a:p>
            <a:pPr fontAlgn="base">
              <a:lnSpc>
                <a:spcPct val="120000"/>
              </a:lnSpc>
              <a:spcAft>
                <a:spcPct val="0"/>
              </a:spcAft>
              <a:buNone/>
            </a:pPr>
            <a:r>
              <a:rPr lang="en-US" altLang="en-US" sz="1500" b="1" dirty="0" err="1">
                <a:solidFill>
                  <a:schemeClr val="accent5">
                    <a:lumMod val="75000"/>
                  </a:schemeClr>
                </a:solidFill>
                <a:latin typeface="Courier" pitchFamily="49" charset="0"/>
              </a:rPr>
              <a:t>fo</a:t>
            </a:r>
            <a:r>
              <a:rPr lang="en-US" altLang="en-US" sz="1500" b="1" dirty="0">
                <a:solidFill>
                  <a:schemeClr val="accent5">
                    <a:lumMod val="75000"/>
                  </a:schemeClr>
                </a:solidFill>
                <a:latin typeface="Courier" pitchFamily="49" charset="0"/>
              </a:rPr>
              <a:t> = open("foo.txt", "r+")	</a:t>
            </a:r>
          </a:p>
          <a:p>
            <a:pPr fontAlgn="base">
              <a:lnSpc>
                <a:spcPct val="120000"/>
              </a:lnSpc>
              <a:spcAft>
                <a:spcPct val="0"/>
              </a:spcAft>
              <a:buNone/>
            </a:pPr>
            <a:r>
              <a:rPr lang="en-US" altLang="en-US" sz="1500" b="1" dirty="0" err="1">
                <a:solidFill>
                  <a:schemeClr val="accent5">
                    <a:lumMod val="75000"/>
                  </a:schemeClr>
                </a:solidFill>
                <a:latin typeface="Courier" pitchFamily="49" charset="0"/>
              </a:rPr>
              <a:t>str</a:t>
            </a:r>
            <a:r>
              <a:rPr lang="en-US" altLang="en-US" sz="1500" b="1" dirty="0">
                <a:solidFill>
                  <a:schemeClr val="accent5">
                    <a:lumMod val="75000"/>
                  </a:schemeClr>
                </a:solidFill>
                <a:latin typeface="Courier" pitchFamily="49" charset="0"/>
              </a:rPr>
              <a:t> = </a:t>
            </a:r>
            <a:r>
              <a:rPr lang="en-US" altLang="en-US" sz="1500" b="1" dirty="0" err="1">
                <a:solidFill>
                  <a:schemeClr val="accent5">
                    <a:lumMod val="75000"/>
                  </a:schemeClr>
                </a:solidFill>
                <a:latin typeface="Courier" pitchFamily="49" charset="0"/>
              </a:rPr>
              <a:t>fo.read</a:t>
            </a:r>
            <a:r>
              <a:rPr lang="en-US" altLang="en-US" sz="1500" b="1" dirty="0">
                <a:solidFill>
                  <a:schemeClr val="accent5">
                    <a:lumMod val="75000"/>
                  </a:schemeClr>
                </a:solidFill>
                <a:latin typeface="Courier" pitchFamily="49" charset="0"/>
              </a:rPr>
              <a:t>(10);</a:t>
            </a:r>
          </a:p>
          <a:p>
            <a:pPr fontAlgn="base">
              <a:lnSpc>
                <a:spcPct val="120000"/>
              </a:lnSpc>
              <a:spcAft>
                <a:spcPct val="0"/>
              </a:spcAft>
              <a:buNone/>
            </a:pPr>
            <a:r>
              <a:rPr lang="en-US" altLang="en-US" sz="1500" b="1" dirty="0">
                <a:solidFill>
                  <a:schemeClr val="accent5">
                    <a:lumMod val="75000"/>
                  </a:schemeClr>
                </a:solidFill>
                <a:latin typeface="Courier" pitchFamily="49" charset="0"/>
              </a:rPr>
              <a:t>print "Read String is : ", </a:t>
            </a:r>
            <a:r>
              <a:rPr lang="en-US" altLang="en-US" sz="1500" b="1" dirty="0" err="1">
                <a:solidFill>
                  <a:schemeClr val="accent5">
                    <a:lumMod val="75000"/>
                  </a:schemeClr>
                </a:solidFill>
                <a:latin typeface="Courier" pitchFamily="49" charset="0"/>
              </a:rPr>
              <a:t>str</a:t>
            </a:r>
            <a:endParaRPr lang="en-US" altLang="en-US" sz="1500" b="1" dirty="0">
              <a:solidFill>
                <a:schemeClr val="accent5">
                  <a:lumMod val="75000"/>
                </a:schemeClr>
              </a:solidFill>
              <a:latin typeface="Courier" pitchFamily="49" charset="0"/>
            </a:endParaRPr>
          </a:p>
          <a:p>
            <a:pPr fontAlgn="base">
              <a:lnSpc>
                <a:spcPct val="120000"/>
              </a:lnSpc>
              <a:spcAft>
                <a:spcPct val="0"/>
              </a:spcAft>
              <a:buNone/>
            </a:pPr>
            <a:r>
              <a:rPr lang="en-US" altLang="en-US" sz="1500" b="1" dirty="0" err="1">
                <a:solidFill>
                  <a:schemeClr val="accent5">
                    <a:lumMod val="75000"/>
                  </a:schemeClr>
                </a:solidFill>
                <a:latin typeface="Courier" pitchFamily="49" charset="0"/>
              </a:rPr>
              <a:t>fo.close</a:t>
            </a:r>
            <a:r>
              <a:rPr lang="en-US" altLang="en-US" sz="1500" b="1" dirty="0">
                <a:solidFill>
                  <a:schemeClr val="accent5">
                    <a:lumMod val="75000"/>
                  </a:schemeClr>
                </a:solidFill>
                <a:latin typeface="Courier" pitchFamily="49" charset="0"/>
              </a:rPr>
              <a:t>()	</a:t>
            </a:r>
          </a:p>
          <a:p>
            <a:pPr fontAlgn="base">
              <a:lnSpc>
                <a:spcPct val="110000"/>
              </a:lnSpc>
              <a:spcAft>
                <a:spcPct val="0"/>
              </a:spcAft>
              <a:buNone/>
            </a:pPr>
            <a:endParaRPr lang="en-US" altLang="en-US" sz="1800" dirty="0" smtClean="0">
              <a:solidFill>
                <a:srgbClr val="FF0000"/>
              </a:solidFill>
              <a:ea typeface="ＭＳ Ｐゴシック" panose="020B0600070205080204" pitchFamily="34" charset="-128"/>
            </a:endParaRPr>
          </a:p>
          <a:p>
            <a:pPr fontAlgn="base">
              <a:lnSpc>
                <a:spcPct val="110000"/>
              </a:lnSpc>
              <a:spcAft>
                <a:spcPct val="0"/>
              </a:spcAft>
              <a:buNone/>
            </a:pPr>
            <a:r>
              <a:rPr lang="en-US" altLang="en-US" sz="1800" dirty="0" smtClean="0">
                <a:solidFill>
                  <a:srgbClr val="FF0000"/>
                </a:solidFill>
                <a:ea typeface="ＭＳ Ｐゴシック" panose="020B0600070205080204" pitchFamily="34" charset="-128"/>
              </a:rPr>
              <a:t>This </a:t>
            </a:r>
            <a:r>
              <a:rPr lang="en-US" altLang="en-US" sz="1800" dirty="0">
                <a:solidFill>
                  <a:srgbClr val="FF0000"/>
                </a:solidFill>
                <a:ea typeface="ＭＳ Ｐゴシック" panose="020B0600070205080204" pitchFamily="34" charset="-128"/>
              </a:rPr>
              <a:t>would produce following output:</a:t>
            </a:r>
          </a:p>
          <a:p>
            <a:pPr fontAlgn="base">
              <a:lnSpc>
                <a:spcPct val="120000"/>
              </a:lnSpc>
              <a:spcAft>
                <a:spcPct val="0"/>
              </a:spcAft>
              <a:buNone/>
            </a:pPr>
            <a:r>
              <a:rPr lang="en-US" altLang="en-US" sz="1500" b="1" dirty="0">
                <a:solidFill>
                  <a:schemeClr val="accent5">
                    <a:lumMod val="75000"/>
                  </a:schemeClr>
                </a:solidFill>
                <a:latin typeface="Courier" pitchFamily="49" charset="0"/>
              </a:rPr>
              <a:t>Read String is :  12.010 Com	</a:t>
            </a:r>
          </a:p>
          <a:p>
            <a:endParaRPr lang="en-US" altLang="en-US" sz="1800" dirty="0">
              <a:latin typeface="Calibri Light" panose="020F0302020204030204" pitchFamily="34" charset="0"/>
              <a:ea typeface="ＭＳ Ｐゴシック" panose="020B0600070205080204" pitchFamily="34" charset="-128"/>
            </a:endParaRPr>
          </a:p>
          <a:p>
            <a:pPr>
              <a:buFontTx/>
              <a:buNone/>
            </a:pPr>
            <a:r>
              <a:rPr lang="en-US" altLang="en-US" sz="1700" b="1" dirty="0">
                <a:solidFill>
                  <a:schemeClr val="accent4">
                    <a:lumMod val="50000"/>
                  </a:schemeClr>
                </a:solidFill>
                <a:latin typeface="Calibri Light" panose="020F0302020204030204" pitchFamily="34" charset="0"/>
              </a:rPr>
              <a:t>	</a:t>
            </a:r>
          </a:p>
        </p:txBody>
      </p:sp>
    </p:spTree>
    <p:extLst>
      <p:ext uri="{BB962C8B-B14F-4D97-AF65-F5344CB8AC3E}">
        <p14:creationId xmlns:p14="http://schemas.microsoft.com/office/powerpoint/2010/main" val="3910684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1540</TotalTime>
  <Words>828</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Calibri</vt:lpstr>
      <vt:lpstr>Calibri Light</vt:lpstr>
      <vt:lpstr>Courier</vt:lpstr>
      <vt:lpstr>Goudy Old Style</vt:lpstr>
      <vt:lpstr>Rockwell</vt:lpstr>
      <vt:lpstr>Rockwell Condensed</vt:lpstr>
      <vt:lpstr>Wingdings</vt:lpstr>
      <vt:lpstr>Wood Type</vt:lpstr>
      <vt:lpstr>Python Session 6.1 –  I/O</vt:lpstr>
      <vt:lpstr>Python IO</vt:lpstr>
      <vt:lpstr>Keyboard Input</vt:lpstr>
      <vt:lpstr>Keyboard Input</vt:lpstr>
      <vt:lpstr>File i/o</vt:lpstr>
      <vt:lpstr>File Access modes</vt:lpstr>
      <vt:lpstr>File ATTRBUtes</vt:lpstr>
      <vt:lpstr>Closing files</vt:lpstr>
      <vt:lpstr>Reading files</vt:lpstr>
      <vt:lpstr>Reading Methods</vt:lpstr>
      <vt:lpstr>File Positions</vt:lpstr>
      <vt:lpstr>Example</vt:lpstr>
      <vt:lpstr>Writing files</vt:lpstr>
      <vt:lpstr>Writing methods</vt:lpstr>
      <vt:lpstr>Handling Exceptions</vt:lpstr>
      <vt:lpstr>Exercise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Pankaj Rawat</dc:creator>
  <cp:lastModifiedBy>Pankaj Rawat</cp:lastModifiedBy>
  <cp:revision>471</cp:revision>
  <dcterms:created xsi:type="dcterms:W3CDTF">2016-01-23T13:07:09Z</dcterms:created>
  <dcterms:modified xsi:type="dcterms:W3CDTF">2016-03-06T07:02:37Z</dcterms:modified>
</cp:coreProperties>
</file>