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18"/>
  </p:notesMasterIdLst>
  <p:sldIdLst>
    <p:sldId id="256" r:id="rId2"/>
    <p:sldId id="292" r:id="rId3"/>
    <p:sldId id="316" r:id="rId4"/>
    <p:sldId id="317" r:id="rId5"/>
    <p:sldId id="318" r:id="rId6"/>
    <p:sldId id="319" r:id="rId7"/>
    <p:sldId id="320" r:id="rId8"/>
    <p:sldId id="323" r:id="rId9"/>
    <p:sldId id="322" r:id="rId10"/>
    <p:sldId id="321" r:id="rId11"/>
    <p:sldId id="324" r:id="rId12"/>
    <p:sldId id="325" r:id="rId13"/>
    <p:sldId id="328" r:id="rId14"/>
    <p:sldId id="329" r:id="rId15"/>
    <p:sldId id="330" r:id="rId16"/>
    <p:sldId id="33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D67E6-E0D6-4881-93C1-3FEA078914FC}" type="datetimeFigureOut">
              <a:rPr lang="en-IN" smtClean="0"/>
              <a:t>04-03-2016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340DD-6B7E-440D-B193-912CBEB44430}" type="slidenum">
              <a:rPr lang="en-IN" smtClean="0"/>
              <a:t>‹#›</a:t>
            </a:fld>
            <a:endParaRPr lang="en-IN"/>
          </a:p>
        </p:txBody>
      </p:sp>
    </p:spTree>
    <p:extLst>
      <p:ext uri="{BB962C8B-B14F-4D97-AF65-F5344CB8AC3E}">
        <p14:creationId xmlns:p14="http://schemas.microsoft.com/office/powerpoint/2010/main" val="376688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04-03-2016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1283401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04-03-2016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5765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04-03-2016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2566265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04-03-2016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38756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0D0E37-233A-43D1-B01D-256CAE3C454B}" type="datetimeFigureOut">
              <a:rPr lang="en-IN" smtClean="0"/>
              <a:t>04-03-2016</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9232266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0D0E37-233A-43D1-B01D-256CAE3C454B}" type="datetimeFigureOut">
              <a:rPr lang="en-IN" smtClean="0"/>
              <a:t>04-03-2016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65759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0D0E37-233A-43D1-B01D-256CAE3C454B}" type="datetimeFigureOut">
              <a:rPr lang="en-IN" smtClean="0"/>
              <a:t>04-03-2016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12335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0D0E37-233A-43D1-B01D-256CAE3C454B}" type="datetimeFigureOut">
              <a:rPr lang="en-IN" smtClean="0"/>
              <a:t>04-03-2016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5357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D0E37-233A-43D1-B01D-256CAE3C454B}" type="datetimeFigureOut">
              <a:rPr lang="en-IN" smtClean="0"/>
              <a:t>04-03-2016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3165941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04-03-2016</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13427570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04-03-2016</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40575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20D0E37-233A-43D1-B01D-256CAE3C454B}" type="datetimeFigureOut">
              <a:rPr lang="en-IN" smtClean="0"/>
              <a:t>04-03-2016</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218E0D9-123E-4C86-9A97-657B0FD8A129}" type="slidenum">
              <a:rPr lang="en-IN" smtClean="0"/>
              <a:t>‹#›</a:t>
            </a:fld>
            <a:endParaRPr lang="en-IN"/>
          </a:p>
        </p:txBody>
      </p:sp>
    </p:spTree>
    <p:extLst>
      <p:ext uri="{BB962C8B-B14F-4D97-AF65-F5344CB8AC3E}">
        <p14:creationId xmlns:p14="http://schemas.microsoft.com/office/powerpoint/2010/main" val="559535420"/>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Session </a:t>
            </a:r>
            <a:r>
              <a:rPr lang="en-IN" dirty="0" smtClean="0"/>
              <a:t>6.2 </a:t>
            </a:r>
            <a:r>
              <a:rPr lang="en-IN" dirty="0" smtClean="0"/>
              <a:t>– </a:t>
            </a:r>
            <a:br>
              <a:rPr lang="en-IN" dirty="0" smtClean="0"/>
            </a:br>
            <a:r>
              <a:rPr lang="en-IN" dirty="0" smtClean="0"/>
              <a:t>Modules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4318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smtClean="0"/>
              <a:t>Sys module</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r>
              <a:rPr lang="en-IN" sz="1800" dirty="0"/>
              <a:t> System-specific parameters and </a:t>
            </a:r>
            <a:r>
              <a:rPr lang="en-IN" sz="1800" dirty="0" smtClean="0"/>
              <a:t>functions</a:t>
            </a:r>
          </a:p>
          <a:p>
            <a:pPr marL="0" indent="0">
              <a:buNone/>
            </a:pPr>
            <a:endParaRPr lang="en-IN" sz="1800" dirty="0"/>
          </a:p>
          <a:p>
            <a:pPr marL="0" indent="0">
              <a:buNone/>
            </a:pPr>
            <a:r>
              <a:rPr lang="en-IN" sz="1800" b="1" dirty="0" err="1">
                <a:solidFill>
                  <a:schemeClr val="accent5">
                    <a:lumMod val="75000"/>
                  </a:schemeClr>
                </a:solidFill>
                <a:latin typeface="Courier" pitchFamily="49" charset="0"/>
              </a:rPr>
              <a:t>sys.argv</a:t>
            </a:r>
            <a:endParaRPr lang="en-IN" sz="1800" b="1" dirty="0">
              <a:solidFill>
                <a:schemeClr val="accent5">
                  <a:lumMod val="75000"/>
                </a:schemeClr>
              </a:solidFill>
              <a:latin typeface="Courier" pitchFamily="49" charset="0"/>
            </a:endParaRPr>
          </a:p>
          <a:p>
            <a:pPr marL="0" indent="0">
              <a:buNone/>
            </a:pPr>
            <a:r>
              <a:rPr lang="en-IN" sz="1800" b="1" dirty="0" err="1">
                <a:solidFill>
                  <a:schemeClr val="accent5">
                    <a:lumMod val="75000"/>
                  </a:schemeClr>
                </a:solidFill>
                <a:latin typeface="Courier" pitchFamily="49" charset="0"/>
              </a:rPr>
              <a:t>sys.exit</a:t>
            </a:r>
            <a:r>
              <a:rPr lang="en-IN" sz="1800" b="1" dirty="0">
                <a:solidFill>
                  <a:schemeClr val="accent5">
                    <a:lumMod val="75000"/>
                  </a:schemeClr>
                </a:solidFill>
                <a:latin typeface="Courier" pitchFamily="49" charset="0"/>
              </a:rPr>
              <a:t>([</a:t>
            </a:r>
            <a:r>
              <a:rPr lang="en-IN" sz="1800" b="1" dirty="0" err="1">
                <a:solidFill>
                  <a:schemeClr val="accent5">
                    <a:lumMod val="75000"/>
                  </a:schemeClr>
                </a:solidFill>
                <a:latin typeface="Courier" pitchFamily="49" charset="0"/>
              </a:rPr>
              <a:t>arg</a:t>
            </a:r>
            <a:r>
              <a:rPr lang="en-IN" sz="1800" b="1" dirty="0">
                <a:solidFill>
                  <a:schemeClr val="accent5">
                    <a:lumMod val="75000"/>
                  </a:schemeClr>
                </a:solidFill>
                <a:latin typeface="Courier" pitchFamily="49" charset="0"/>
              </a:rPr>
              <a:t>])</a:t>
            </a:r>
          </a:p>
          <a:p>
            <a:pPr marL="0" indent="0">
              <a:buNone/>
            </a:pPr>
            <a:r>
              <a:rPr lang="en-IN" sz="1800" b="1" dirty="0" err="1">
                <a:solidFill>
                  <a:schemeClr val="accent5">
                    <a:lumMod val="75000"/>
                  </a:schemeClr>
                </a:solidFill>
                <a:latin typeface="Courier" pitchFamily="49" charset="0"/>
              </a:rPr>
              <a:t>sys.getdefaultencoding</a:t>
            </a:r>
            <a:r>
              <a:rPr lang="en-IN" sz="1800" b="1" dirty="0">
                <a:solidFill>
                  <a:schemeClr val="accent5">
                    <a:lumMod val="75000"/>
                  </a:schemeClr>
                </a:solidFill>
                <a:latin typeface="Courier" pitchFamily="49" charset="0"/>
              </a:rPr>
              <a:t>()</a:t>
            </a:r>
          </a:p>
          <a:p>
            <a:pPr marL="0" indent="0">
              <a:buNone/>
            </a:pPr>
            <a:r>
              <a:rPr lang="en-IN" sz="1800" b="1" dirty="0" err="1">
                <a:solidFill>
                  <a:schemeClr val="accent5">
                    <a:lumMod val="75000"/>
                  </a:schemeClr>
                </a:solidFill>
                <a:latin typeface="Courier" pitchFamily="49" charset="0"/>
              </a:rPr>
              <a:t>sys.getrefcount</a:t>
            </a:r>
            <a:r>
              <a:rPr lang="en-IN" sz="1800" b="1" dirty="0">
                <a:solidFill>
                  <a:schemeClr val="accent5">
                    <a:lumMod val="75000"/>
                  </a:schemeClr>
                </a:solidFill>
                <a:latin typeface="Courier" pitchFamily="49" charset="0"/>
              </a:rPr>
              <a:t>(object)</a:t>
            </a:r>
          </a:p>
          <a:p>
            <a:pPr marL="0" indent="0">
              <a:buNone/>
            </a:pPr>
            <a:r>
              <a:rPr lang="en-IN" sz="1800" b="1" dirty="0" err="1">
                <a:solidFill>
                  <a:schemeClr val="accent5">
                    <a:lumMod val="75000"/>
                  </a:schemeClr>
                </a:solidFill>
                <a:latin typeface="Courier" pitchFamily="49" charset="0"/>
              </a:rPr>
              <a:t>sys.modules</a:t>
            </a:r>
            <a:endParaRPr lang="en-IN" sz="1800" b="1" dirty="0">
              <a:solidFill>
                <a:schemeClr val="accent5">
                  <a:lumMod val="75000"/>
                </a:schemeClr>
              </a:solidFill>
              <a:latin typeface="Courier" pitchFamily="49" charset="0"/>
            </a:endParaRPr>
          </a:p>
          <a:p>
            <a:pPr marL="0" indent="0">
              <a:buNone/>
            </a:pPr>
            <a:r>
              <a:rPr lang="en-IN" sz="1800" b="1" dirty="0" err="1">
                <a:solidFill>
                  <a:schemeClr val="accent5">
                    <a:lumMod val="75000"/>
                  </a:schemeClr>
                </a:solidFill>
                <a:latin typeface="Courier" pitchFamily="49" charset="0"/>
              </a:rPr>
              <a:t>sys.path</a:t>
            </a:r>
            <a:endParaRPr lang="en-IN" sz="1800" b="1" dirty="0">
              <a:solidFill>
                <a:schemeClr val="accent5">
                  <a:lumMod val="75000"/>
                </a:schemeClr>
              </a:solidFill>
              <a:latin typeface="Courier" pitchFamily="49" charset="0"/>
            </a:endParaRPr>
          </a:p>
        </p:txBody>
      </p:sp>
    </p:spTree>
    <p:extLst>
      <p:ext uri="{BB962C8B-B14F-4D97-AF65-F5344CB8AC3E}">
        <p14:creationId xmlns:p14="http://schemas.microsoft.com/office/powerpoint/2010/main" val="3424531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err="1" smtClean="0"/>
              <a:t>Datetime</a:t>
            </a:r>
            <a:r>
              <a:rPr lang="en-US" altLang="en-US" dirty="0" smtClean="0"/>
              <a:t> module</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pPr marL="0" indent="0">
              <a:buNone/>
            </a:pPr>
            <a:r>
              <a:rPr lang="en-IN" i="1" dirty="0">
                <a:latin typeface="Calibri Light" panose="020F0302020204030204" pitchFamily="34" charset="0"/>
                <a:ea typeface="ＭＳ Ｐゴシック" panose="020B0600070205080204" pitchFamily="34" charset="-128"/>
              </a:rPr>
              <a:t>The </a:t>
            </a:r>
            <a:r>
              <a:rPr lang="en-IN" i="1" dirty="0" err="1">
                <a:latin typeface="Calibri Light" panose="020F0302020204030204" pitchFamily="34" charset="0"/>
                <a:ea typeface="ＭＳ Ｐゴシック" panose="020B0600070205080204" pitchFamily="34" charset="-128"/>
              </a:rPr>
              <a:t>datetime</a:t>
            </a:r>
            <a:r>
              <a:rPr lang="en-IN" i="1" dirty="0">
                <a:latin typeface="Calibri Light" panose="020F0302020204030204" pitchFamily="34" charset="0"/>
                <a:ea typeface="ＭＳ Ｐゴシック" panose="020B0600070205080204" pitchFamily="34" charset="-128"/>
              </a:rPr>
              <a:t> module supplies classes for manipulating dates and times in both simple and complex ways. While date and time arithmetic is supported, the focus of the implementation is on efficient attribute extraction for output formatting and manipulation. For related functionality, see also the time and calendar modules.</a:t>
            </a:r>
          </a:p>
          <a:p>
            <a:pPr marL="0" indent="0">
              <a:buNone/>
            </a:pPr>
            <a:endParaRPr lang="en-IN" i="1" dirty="0">
              <a:latin typeface="Calibri Light" panose="020F0302020204030204" pitchFamily="34" charset="0"/>
              <a:ea typeface="ＭＳ Ｐゴシック" panose="020B0600070205080204" pitchFamily="34" charset="-128"/>
            </a:endParaRPr>
          </a:p>
          <a:p>
            <a:pPr marL="0" indent="0">
              <a:buNone/>
            </a:pPr>
            <a:endParaRPr lang="en-IN" sz="1800" b="1" dirty="0">
              <a:solidFill>
                <a:schemeClr val="accent5">
                  <a:lumMod val="75000"/>
                </a:schemeClr>
              </a:solidFill>
              <a:latin typeface="Courier" pitchFamily="49" charset="0"/>
            </a:endParaRPr>
          </a:p>
        </p:txBody>
      </p:sp>
    </p:spTree>
    <p:extLst>
      <p:ext uri="{BB962C8B-B14F-4D97-AF65-F5344CB8AC3E}">
        <p14:creationId xmlns:p14="http://schemas.microsoft.com/office/powerpoint/2010/main" val="38480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dirty="0" err="1" smtClean="0"/>
              <a:t>Availaible</a:t>
            </a:r>
            <a:r>
              <a:rPr lang="en-US" dirty="0" smtClean="0"/>
              <a:t> types</a:t>
            </a:r>
            <a:endParaRPr lang="en-IN" dirty="0"/>
          </a:p>
        </p:txBody>
      </p:sp>
      <p:sp>
        <p:nvSpPr>
          <p:cNvPr id="3" name="Content Placeholder 2"/>
          <p:cNvSpPr>
            <a:spLocks noGrp="1"/>
          </p:cNvSpPr>
          <p:nvPr>
            <p:ph idx="1"/>
          </p:nvPr>
        </p:nvSpPr>
        <p:spPr>
          <a:xfrm>
            <a:off x="1069848" y="1123720"/>
            <a:ext cx="7864832" cy="5048480"/>
          </a:xfrm>
        </p:spPr>
        <p:txBody>
          <a:bodyPr>
            <a:noAutofit/>
          </a:bodyPr>
          <a:lstStyle/>
          <a:p>
            <a:pPr marL="0" indent="0">
              <a:buNone/>
            </a:pPr>
            <a:r>
              <a:rPr lang="en-IN" sz="1600" b="1" i="1" dirty="0">
                <a:latin typeface="Calibri Light" panose="020F0302020204030204" pitchFamily="34" charset="0"/>
                <a:ea typeface="ＭＳ Ｐゴシック" panose="020B0600070205080204" pitchFamily="34" charset="-128"/>
              </a:rPr>
              <a:t>class </a:t>
            </a:r>
            <a:r>
              <a:rPr lang="en-IN" sz="1600" b="1" i="1" dirty="0" err="1">
                <a:latin typeface="Calibri Light" panose="020F0302020204030204" pitchFamily="34" charset="0"/>
                <a:ea typeface="ＭＳ Ｐゴシック" panose="020B0600070205080204" pitchFamily="34" charset="-128"/>
              </a:rPr>
              <a:t>datetime.date</a:t>
            </a:r>
            <a:r>
              <a:rPr lang="en-IN" sz="1600" b="1" i="1" dirty="0">
                <a:latin typeface="Calibri Light" panose="020F0302020204030204" pitchFamily="34" charset="0"/>
                <a:ea typeface="ＭＳ Ｐゴシック" panose="020B0600070205080204" pitchFamily="34" charset="-128"/>
              </a:rPr>
              <a:t> </a:t>
            </a:r>
            <a:r>
              <a:rPr lang="en-IN" sz="1600" i="1" dirty="0">
                <a:latin typeface="Calibri Light" panose="020F0302020204030204" pitchFamily="34" charset="0"/>
                <a:ea typeface="ＭＳ Ｐゴシック" panose="020B0600070205080204" pitchFamily="34" charset="-128"/>
              </a:rPr>
              <a:t>- An </a:t>
            </a:r>
            <a:r>
              <a:rPr lang="en-IN" sz="1600" i="1" dirty="0">
                <a:latin typeface="Calibri Light" panose="020F0302020204030204" pitchFamily="34" charset="0"/>
                <a:ea typeface="ＭＳ Ｐゴシック" panose="020B0600070205080204" pitchFamily="34" charset="-128"/>
              </a:rPr>
              <a:t>idealized naive date, assuming the current Gregorian calendar always was, and always will be, in </a:t>
            </a:r>
            <a:r>
              <a:rPr lang="en-IN" sz="1600" i="1" dirty="0">
                <a:latin typeface="Calibri Light" panose="020F0302020204030204" pitchFamily="34" charset="0"/>
                <a:ea typeface="ＭＳ Ｐゴシック" panose="020B0600070205080204" pitchFamily="34" charset="-128"/>
              </a:rPr>
              <a:t>effect. </a:t>
            </a:r>
            <a:r>
              <a:rPr lang="en-IN" sz="1600" i="1" dirty="0">
                <a:latin typeface="Calibri Light" panose="020F0302020204030204" pitchFamily="34" charset="0"/>
                <a:ea typeface="ＭＳ Ｐゴシック" panose="020B0600070205080204" pitchFamily="34" charset="-128"/>
              </a:rPr>
              <a:t>Attributes: year, month, and day.</a:t>
            </a:r>
          </a:p>
          <a:p>
            <a:pPr marL="0" indent="0">
              <a:buNone/>
            </a:pPr>
            <a:endParaRPr lang="en-IN" sz="1600" i="1" dirty="0">
              <a:latin typeface="Calibri Light" panose="020F0302020204030204" pitchFamily="34" charset="0"/>
              <a:ea typeface="ＭＳ Ｐゴシック" panose="020B0600070205080204" pitchFamily="34" charset="-128"/>
            </a:endParaRPr>
          </a:p>
          <a:p>
            <a:pPr marL="0" indent="0">
              <a:buNone/>
            </a:pPr>
            <a:r>
              <a:rPr lang="en-IN" sz="1600" b="1" i="1" dirty="0">
                <a:latin typeface="Calibri Light" panose="020F0302020204030204" pitchFamily="34" charset="0"/>
                <a:ea typeface="ＭＳ Ｐゴシック" panose="020B0600070205080204" pitchFamily="34" charset="-128"/>
              </a:rPr>
              <a:t>class </a:t>
            </a:r>
            <a:r>
              <a:rPr lang="en-IN" sz="1600" b="1" i="1" dirty="0" err="1">
                <a:latin typeface="Calibri Light" panose="020F0302020204030204" pitchFamily="34" charset="0"/>
                <a:ea typeface="ＭＳ Ｐゴシック" panose="020B0600070205080204" pitchFamily="34" charset="-128"/>
              </a:rPr>
              <a:t>datetime.time</a:t>
            </a:r>
            <a:r>
              <a:rPr lang="en-IN" sz="1600" b="1" i="1" dirty="0">
                <a:latin typeface="Calibri Light" panose="020F0302020204030204" pitchFamily="34" charset="0"/>
                <a:ea typeface="ＭＳ Ｐゴシック" panose="020B0600070205080204" pitchFamily="34" charset="-128"/>
              </a:rPr>
              <a:t> </a:t>
            </a:r>
            <a:r>
              <a:rPr lang="en-IN" sz="1600" i="1" dirty="0">
                <a:latin typeface="Calibri Light" panose="020F0302020204030204" pitchFamily="34" charset="0"/>
                <a:ea typeface="ＭＳ Ｐゴシック" panose="020B0600070205080204" pitchFamily="34" charset="-128"/>
              </a:rPr>
              <a:t>- An </a:t>
            </a:r>
            <a:r>
              <a:rPr lang="en-IN" sz="1600" i="1" dirty="0">
                <a:latin typeface="Calibri Light" panose="020F0302020204030204" pitchFamily="34" charset="0"/>
                <a:ea typeface="ＭＳ Ｐゴシック" panose="020B0600070205080204" pitchFamily="34" charset="-128"/>
              </a:rPr>
              <a:t>idealized time, independent of any particular day, assuming that every day has exactly 24*60*60 seconds (there is no notion of “leap seconds” here). Attributes: hour, minute, second, microsecond, and </a:t>
            </a:r>
            <a:r>
              <a:rPr lang="en-IN" sz="1600" i="1" dirty="0" err="1">
                <a:latin typeface="Calibri Light" panose="020F0302020204030204" pitchFamily="34" charset="0"/>
                <a:ea typeface="ＭＳ Ｐゴシック" panose="020B0600070205080204" pitchFamily="34" charset="-128"/>
              </a:rPr>
              <a:t>tzinfo</a:t>
            </a:r>
            <a:r>
              <a:rPr lang="en-IN" sz="1600" i="1" dirty="0">
                <a:latin typeface="Calibri Light" panose="020F0302020204030204" pitchFamily="34" charset="0"/>
                <a:ea typeface="ＭＳ Ｐゴシック" panose="020B0600070205080204" pitchFamily="34" charset="-128"/>
              </a:rPr>
              <a:t>.</a:t>
            </a:r>
          </a:p>
          <a:p>
            <a:pPr marL="0" indent="0">
              <a:buNone/>
            </a:pPr>
            <a:endParaRPr lang="en-IN" sz="1600" i="1" dirty="0">
              <a:latin typeface="Calibri Light" panose="020F0302020204030204" pitchFamily="34" charset="0"/>
              <a:ea typeface="ＭＳ Ｐゴシック" panose="020B0600070205080204" pitchFamily="34" charset="-128"/>
            </a:endParaRPr>
          </a:p>
          <a:p>
            <a:pPr marL="0" indent="0">
              <a:buNone/>
            </a:pPr>
            <a:r>
              <a:rPr lang="en-IN" sz="1600" b="1" i="1" dirty="0">
                <a:latin typeface="Calibri Light" panose="020F0302020204030204" pitchFamily="34" charset="0"/>
                <a:ea typeface="ＭＳ Ｐゴシック" panose="020B0600070205080204" pitchFamily="34" charset="-128"/>
              </a:rPr>
              <a:t>class </a:t>
            </a:r>
            <a:r>
              <a:rPr lang="en-IN" sz="1600" b="1" i="1" dirty="0" err="1">
                <a:latin typeface="Calibri Light" panose="020F0302020204030204" pitchFamily="34" charset="0"/>
                <a:ea typeface="ＭＳ Ｐゴシック" panose="020B0600070205080204" pitchFamily="34" charset="-128"/>
              </a:rPr>
              <a:t>datetime.datetime</a:t>
            </a:r>
            <a:r>
              <a:rPr lang="en-IN" sz="1600" b="1" i="1" dirty="0">
                <a:latin typeface="Calibri Light" panose="020F0302020204030204" pitchFamily="34" charset="0"/>
                <a:ea typeface="ＭＳ Ｐゴシック" panose="020B0600070205080204" pitchFamily="34" charset="-128"/>
              </a:rPr>
              <a:t> </a:t>
            </a:r>
            <a:r>
              <a:rPr lang="en-IN" sz="1600" i="1" dirty="0">
                <a:latin typeface="Calibri Light" panose="020F0302020204030204" pitchFamily="34" charset="0"/>
                <a:ea typeface="ＭＳ Ｐゴシック" panose="020B0600070205080204" pitchFamily="34" charset="-128"/>
              </a:rPr>
              <a:t>- A </a:t>
            </a:r>
            <a:r>
              <a:rPr lang="en-IN" sz="1600" i="1" dirty="0">
                <a:latin typeface="Calibri Light" panose="020F0302020204030204" pitchFamily="34" charset="0"/>
                <a:ea typeface="ＭＳ Ｐゴシック" panose="020B0600070205080204" pitchFamily="34" charset="-128"/>
              </a:rPr>
              <a:t>combination of a date and a time. Attributes: year, month, day, hour, minute, second, microsecond, and </a:t>
            </a:r>
            <a:r>
              <a:rPr lang="en-IN" sz="1600" i="1" dirty="0" err="1">
                <a:latin typeface="Calibri Light" panose="020F0302020204030204" pitchFamily="34" charset="0"/>
                <a:ea typeface="ＭＳ Ｐゴシック" panose="020B0600070205080204" pitchFamily="34" charset="-128"/>
              </a:rPr>
              <a:t>tzinfo</a:t>
            </a:r>
            <a:r>
              <a:rPr lang="en-IN" sz="1600" i="1" dirty="0">
                <a:latin typeface="Calibri Light" panose="020F0302020204030204" pitchFamily="34" charset="0"/>
                <a:ea typeface="ＭＳ Ｐゴシック" panose="020B0600070205080204" pitchFamily="34" charset="-128"/>
              </a:rPr>
              <a:t>.</a:t>
            </a:r>
          </a:p>
          <a:p>
            <a:pPr marL="0" indent="0">
              <a:buNone/>
            </a:pPr>
            <a:endParaRPr lang="en-IN" sz="1600" i="1" dirty="0">
              <a:latin typeface="Calibri Light" panose="020F0302020204030204" pitchFamily="34" charset="0"/>
              <a:ea typeface="ＭＳ Ｐゴシック" panose="020B0600070205080204" pitchFamily="34" charset="-128"/>
            </a:endParaRPr>
          </a:p>
          <a:p>
            <a:pPr marL="0" indent="0">
              <a:buNone/>
            </a:pPr>
            <a:r>
              <a:rPr lang="en-IN" sz="1600" b="1" i="1" dirty="0">
                <a:latin typeface="Calibri Light" panose="020F0302020204030204" pitchFamily="34" charset="0"/>
                <a:ea typeface="ＭＳ Ｐゴシック" panose="020B0600070205080204" pitchFamily="34" charset="-128"/>
              </a:rPr>
              <a:t>class </a:t>
            </a:r>
            <a:r>
              <a:rPr lang="en-IN" sz="1600" b="1" i="1" dirty="0" err="1">
                <a:latin typeface="Calibri Light" panose="020F0302020204030204" pitchFamily="34" charset="0"/>
                <a:ea typeface="ＭＳ Ｐゴシック" panose="020B0600070205080204" pitchFamily="34" charset="-128"/>
              </a:rPr>
              <a:t>datetime.timedelta</a:t>
            </a:r>
            <a:r>
              <a:rPr lang="en-IN" sz="1600" b="1" i="1" dirty="0">
                <a:latin typeface="Calibri Light" panose="020F0302020204030204" pitchFamily="34" charset="0"/>
                <a:ea typeface="ＭＳ Ｐゴシック" panose="020B0600070205080204" pitchFamily="34" charset="-128"/>
              </a:rPr>
              <a:t> - </a:t>
            </a:r>
            <a:r>
              <a:rPr lang="en-IN" sz="1600" i="1" dirty="0">
                <a:latin typeface="Calibri Light" panose="020F0302020204030204" pitchFamily="34" charset="0"/>
                <a:ea typeface="ＭＳ Ｐゴシック" panose="020B0600070205080204" pitchFamily="34" charset="-128"/>
              </a:rPr>
              <a:t>A </a:t>
            </a:r>
            <a:r>
              <a:rPr lang="en-IN" sz="1600" i="1" dirty="0">
                <a:latin typeface="Calibri Light" panose="020F0302020204030204" pitchFamily="34" charset="0"/>
                <a:ea typeface="ＭＳ Ｐゴシック" panose="020B0600070205080204" pitchFamily="34" charset="-128"/>
              </a:rPr>
              <a:t>duration expressing the difference between two date, time, or </a:t>
            </a:r>
            <a:r>
              <a:rPr lang="en-IN" sz="1600" i="1" dirty="0" err="1">
                <a:latin typeface="Calibri Light" panose="020F0302020204030204" pitchFamily="34" charset="0"/>
                <a:ea typeface="ＭＳ Ｐゴシック" panose="020B0600070205080204" pitchFamily="34" charset="-128"/>
              </a:rPr>
              <a:t>datetime</a:t>
            </a:r>
            <a:r>
              <a:rPr lang="en-IN" sz="1600" i="1" dirty="0">
                <a:latin typeface="Calibri Light" panose="020F0302020204030204" pitchFamily="34" charset="0"/>
                <a:ea typeface="ＭＳ Ｐゴシック" panose="020B0600070205080204" pitchFamily="34" charset="-128"/>
              </a:rPr>
              <a:t> instances to microsecond resolution.</a:t>
            </a:r>
          </a:p>
          <a:p>
            <a:pPr marL="0" indent="0">
              <a:buNone/>
            </a:pPr>
            <a:endParaRPr lang="en-IN" sz="1600" i="1" dirty="0">
              <a:latin typeface="Calibri Light" panose="020F0302020204030204" pitchFamily="34" charset="0"/>
              <a:ea typeface="ＭＳ Ｐゴシック" panose="020B0600070205080204" pitchFamily="34" charset="-128"/>
            </a:endParaRPr>
          </a:p>
          <a:p>
            <a:pPr marL="0" indent="0">
              <a:buNone/>
            </a:pPr>
            <a:r>
              <a:rPr lang="en-IN" sz="1600" b="1" i="1" dirty="0">
                <a:latin typeface="Calibri Light" panose="020F0302020204030204" pitchFamily="34" charset="0"/>
                <a:ea typeface="ＭＳ Ｐゴシック" panose="020B0600070205080204" pitchFamily="34" charset="-128"/>
              </a:rPr>
              <a:t>class </a:t>
            </a:r>
            <a:r>
              <a:rPr lang="en-IN" sz="1600" b="1" i="1" dirty="0" err="1">
                <a:latin typeface="Calibri Light" panose="020F0302020204030204" pitchFamily="34" charset="0"/>
                <a:ea typeface="ＭＳ Ｐゴシック" panose="020B0600070205080204" pitchFamily="34" charset="-128"/>
              </a:rPr>
              <a:t>datetime.tzinfo</a:t>
            </a:r>
            <a:r>
              <a:rPr lang="en-IN" sz="1600" b="1" i="1" dirty="0">
                <a:latin typeface="Calibri Light" panose="020F0302020204030204" pitchFamily="34" charset="0"/>
                <a:ea typeface="ＭＳ Ｐゴシック" panose="020B0600070205080204" pitchFamily="34" charset="-128"/>
              </a:rPr>
              <a:t> - </a:t>
            </a:r>
            <a:r>
              <a:rPr lang="en-IN" sz="1600" i="1" dirty="0">
                <a:latin typeface="Calibri Light" panose="020F0302020204030204" pitchFamily="34" charset="0"/>
                <a:ea typeface="ＭＳ Ｐゴシック" panose="020B0600070205080204" pitchFamily="34" charset="-128"/>
              </a:rPr>
              <a:t>An </a:t>
            </a:r>
            <a:r>
              <a:rPr lang="en-IN" sz="1600" i="1" dirty="0">
                <a:latin typeface="Calibri Light" panose="020F0302020204030204" pitchFamily="34" charset="0"/>
                <a:ea typeface="ＭＳ Ｐゴシック" panose="020B0600070205080204" pitchFamily="34" charset="-128"/>
              </a:rPr>
              <a:t>abstract base class for time zone information objects. These are used by the </a:t>
            </a:r>
            <a:r>
              <a:rPr lang="en-IN" sz="1600" i="1" dirty="0" err="1">
                <a:latin typeface="Calibri Light" panose="020F0302020204030204" pitchFamily="34" charset="0"/>
                <a:ea typeface="ＭＳ Ｐゴシック" panose="020B0600070205080204" pitchFamily="34" charset="-128"/>
              </a:rPr>
              <a:t>datetime</a:t>
            </a:r>
            <a:r>
              <a:rPr lang="en-IN" sz="1600" i="1" dirty="0">
                <a:latin typeface="Calibri Light" panose="020F0302020204030204" pitchFamily="34" charset="0"/>
                <a:ea typeface="ＭＳ Ｐゴシック" panose="020B0600070205080204" pitchFamily="34" charset="-128"/>
              </a:rPr>
              <a:t> and time classes to provide a customizable notion of time adjustment (for example, to account for time zone and/or daylight saving time</a:t>
            </a:r>
            <a:r>
              <a:rPr lang="en-IN" sz="1600" i="1" dirty="0">
                <a:latin typeface="Calibri Light" panose="020F0302020204030204" pitchFamily="34" charset="0"/>
                <a:ea typeface="ＭＳ Ｐゴシック" panose="020B0600070205080204" pitchFamily="34" charset="-128"/>
              </a:rPr>
              <a:t>)</a:t>
            </a:r>
          </a:p>
        </p:txBody>
      </p:sp>
      <p:sp>
        <p:nvSpPr>
          <p:cNvPr id="6" name="Rectangle 5"/>
          <p:cNvSpPr/>
          <p:nvPr/>
        </p:nvSpPr>
        <p:spPr>
          <a:xfrm>
            <a:off x="9206429" y="2010433"/>
            <a:ext cx="2858809" cy="2308324"/>
          </a:xfrm>
          <a:prstGeom prst="rect">
            <a:avLst/>
          </a:prstGeom>
        </p:spPr>
        <p:txBody>
          <a:bodyPr wrap="square">
            <a:spAutoFit/>
          </a:bodyPr>
          <a:lstStyle/>
          <a:p>
            <a:r>
              <a:rPr lang="en-IN" dirty="0">
                <a:latin typeface="Batang" panose="02030600000101010101" pitchFamily="18" charset="-127"/>
                <a:ea typeface="Batang" panose="02030600000101010101" pitchFamily="18" charset="-127"/>
              </a:rPr>
              <a:t>Subclass relationships:</a:t>
            </a:r>
          </a:p>
          <a:p>
            <a:endParaRPr lang="en-IN" dirty="0">
              <a:latin typeface="Batang" panose="02030600000101010101" pitchFamily="18" charset="-127"/>
              <a:ea typeface="Batang" panose="02030600000101010101" pitchFamily="18" charset="-127"/>
            </a:endParaRPr>
          </a:p>
          <a:p>
            <a:r>
              <a:rPr lang="en-IN" dirty="0">
                <a:latin typeface="Batang" panose="02030600000101010101" pitchFamily="18" charset="-127"/>
                <a:ea typeface="Batang" panose="02030600000101010101" pitchFamily="18" charset="-127"/>
              </a:rPr>
              <a:t>object</a:t>
            </a:r>
          </a:p>
          <a:p>
            <a:r>
              <a:rPr lang="en-IN" dirty="0">
                <a:latin typeface="Batang" panose="02030600000101010101" pitchFamily="18" charset="-127"/>
                <a:ea typeface="Batang" panose="02030600000101010101" pitchFamily="18" charset="-127"/>
              </a:rPr>
              <a:t>    </a:t>
            </a:r>
            <a:r>
              <a:rPr lang="en-IN" dirty="0" err="1">
                <a:latin typeface="Batang" panose="02030600000101010101" pitchFamily="18" charset="-127"/>
                <a:ea typeface="Batang" panose="02030600000101010101" pitchFamily="18" charset="-127"/>
              </a:rPr>
              <a:t>timedelta</a:t>
            </a:r>
            <a:endParaRPr lang="en-IN" dirty="0">
              <a:latin typeface="Batang" panose="02030600000101010101" pitchFamily="18" charset="-127"/>
              <a:ea typeface="Batang" panose="02030600000101010101" pitchFamily="18" charset="-127"/>
            </a:endParaRPr>
          </a:p>
          <a:p>
            <a:r>
              <a:rPr lang="en-IN" dirty="0">
                <a:latin typeface="Batang" panose="02030600000101010101" pitchFamily="18" charset="-127"/>
                <a:ea typeface="Batang" panose="02030600000101010101" pitchFamily="18" charset="-127"/>
              </a:rPr>
              <a:t>    </a:t>
            </a:r>
            <a:r>
              <a:rPr lang="en-IN" dirty="0" err="1">
                <a:latin typeface="Batang" panose="02030600000101010101" pitchFamily="18" charset="-127"/>
                <a:ea typeface="Batang" panose="02030600000101010101" pitchFamily="18" charset="-127"/>
              </a:rPr>
              <a:t>tzinfo</a:t>
            </a:r>
            <a:endParaRPr lang="en-IN" dirty="0">
              <a:latin typeface="Batang" panose="02030600000101010101" pitchFamily="18" charset="-127"/>
              <a:ea typeface="Batang" panose="02030600000101010101" pitchFamily="18" charset="-127"/>
            </a:endParaRPr>
          </a:p>
          <a:p>
            <a:r>
              <a:rPr lang="en-IN" dirty="0">
                <a:latin typeface="Batang" panose="02030600000101010101" pitchFamily="18" charset="-127"/>
                <a:ea typeface="Batang" panose="02030600000101010101" pitchFamily="18" charset="-127"/>
              </a:rPr>
              <a:t>    time</a:t>
            </a:r>
          </a:p>
          <a:p>
            <a:r>
              <a:rPr lang="en-IN" dirty="0">
                <a:latin typeface="Batang" panose="02030600000101010101" pitchFamily="18" charset="-127"/>
                <a:ea typeface="Batang" panose="02030600000101010101" pitchFamily="18" charset="-127"/>
              </a:rPr>
              <a:t>    date</a:t>
            </a:r>
          </a:p>
          <a:p>
            <a:r>
              <a:rPr lang="en-IN" dirty="0">
                <a:latin typeface="Batang" panose="02030600000101010101" pitchFamily="18" charset="-127"/>
                <a:ea typeface="Batang" panose="02030600000101010101" pitchFamily="18" charset="-127"/>
              </a:rPr>
              <a:t>        </a:t>
            </a:r>
            <a:r>
              <a:rPr lang="en-IN" dirty="0" err="1">
                <a:latin typeface="Batang" panose="02030600000101010101" pitchFamily="18" charset="-127"/>
                <a:ea typeface="Batang" panose="02030600000101010101" pitchFamily="18" charset="-127"/>
              </a:rPr>
              <a:t>datetime</a:t>
            </a:r>
            <a:endParaRPr lang="en-IN"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864981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484632"/>
            <a:ext cx="10544354" cy="473835"/>
          </a:xfrm>
        </p:spPr>
        <p:txBody>
          <a:bodyPr>
            <a:normAutofit fontScale="90000"/>
          </a:bodyPr>
          <a:lstStyle/>
          <a:p>
            <a:r>
              <a:rPr lang="en-IN" dirty="0" err="1"/>
              <a:t>datetime</a:t>
            </a:r>
            <a:r>
              <a:rPr lang="en-IN" dirty="0"/>
              <a:t> – </a:t>
            </a:r>
            <a:r>
              <a:rPr lang="en-IN" dirty="0" smtClean="0"/>
              <a:t>Time</a:t>
            </a:r>
            <a:endParaRPr lang="en-IN" dirty="0"/>
          </a:p>
        </p:txBody>
      </p:sp>
      <p:sp>
        <p:nvSpPr>
          <p:cNvPr id="3" name="Content Placeholder 2"/>
          <p:cNvSpPr>
            <a:spLocks noGrp="1"/>
          </p:cNvSpPr>
          <p:nvPr>
            <p:ph idx="1"/>
          </p:nvPr>
        </p:nvSpPr>
        <p:spPr>
          <a:xfrm>
            <a:off x="583894" y="1240057"/>
            <a:ext cx="10741446" cy="4874303"/>
          </a:xfrm>
        </p:spPr>
        <p:txBody>
          <a:bodyPr>
            <a:normAutofit/>
          </a:bodyPr>
          <a:lstStyle/>
          <a:p>
            <a:pPr marL="0" indent="0">
              <a:buNone/>
            </a:pPr>
            <a:r>
              <a:rPr lang="en-IN" i="1" dirty="0">
                <a:latin typeface="Calibri Light" panose="020F0302020204030204" pitchFamily="34" charset="0"/>
                <a:ea typeface="ＭＳ Ｐゴシック" panose="020B0600070205080204" pitchFamily="34" charset="-128"/>
              </a:rPr>
              <a:t>Time values are represented with the time class. Times have attributes for hour, minute, second, and microsecond. They can also include time zone information. The arguments to initialize a time instance are optional, but the default of 0 is unlikely to be what you want.</a:t>
            </a:r>
          </a:p>
        </p:txBody>
      </p:sp>
      <p:pic>
        <p:nvPicPr>
          <p:cNvPr id="5" name="Picture 4"/>
          <p:cNvPicPr>
            <a:picLocks noChangeAspect="1"/>
          </p:cNvPicPr>
          <p:nvPr/>
        </p:nvPicPr>
        <p:blipFill>
          <a:blip r:embed="rId2"/>
          <a:stretch>
            <a:fillRect/>
          </a:stretch>
        </p:blipFill>
        <p:spPr>
          <a:xfrm>
            <a:off x="583894" y="2370979"/>
            <a:ext cx="8703325" cy="4063261"/>
          </a:xfrm>
          <a:prstGeom prst="rect">
            <a:avLst/>
          </a:prstGeom>
        </p:spPr>
      </p:pic>
    </p:spTree>
    <p:extLst>
      <p:ext uri="{BB962C8B-B14F-4D97-AF65-F5344CB8AC3E}">
        <p14:creationId xmlns:p14="http://schemas.microsoft.com/office/powerpoint/2010/main" val="2022721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484632"/>
            <a:ext cx="10544354" cy="473835"/>
          </a:xfrm>
        </p:spPr>
        <p:txBody>
          <a:bodyPr>
            <a:normAutofit fontScale="90000"/>
          </a:bodyPr>
          <a:lstStyle/>
          <a:p>
            <a:r>
              <a:rPr lang="en-IN" dirty="0" err="1"/>
              <a:t>datetime</a:t>
            </a:r>
            <a:r>
              <a:rPr lang="en-IN" dirty="0"/>
              <a:t> – </a:t>
            </a:r>
            <a:r>
              <a:rPr lang="en-IN" dirty="0" smtClean="0"/>
              <a:t>Date</a:t>
            </a:r>
            <a:endParaRPr lang="en-IN" dirty="0"/>
          </a:p>
        </p:txBody>
      </p:sp>
      <p:sp>
        <p:nvSpPr>
          <p:cNvPr id="3" name="Content Placeholder 2"/>
          <p:cNvSpPr>
            <a:spLocks noGrp="1"/>
          </p:cNvSpPr>
          <p:nvPr>
            <p:ph idx="1"/>
          </p:nvPr>
        </p:nvSpPr>
        <p:spPr>
          <a:xfrm>
            <a:off x="583894" y="1240057"/>
            <a:ext cx="10741446" cy="4874303"/>
          </a:xfrm>
        </p:spPr>
        <p:txBody>
          <a:bodyPr/>
          <a:lstStyle/>
          <a:p>
            <a:pPr marL="0" indent="0">
              <a:buNone/>
            </a:pPr>
            <a:r>
              <a:rPr lang="en-IN" i="1" dirty="0">
                <a:latin typeface="Calibri Light" panose="020F0302020204030204" pitchFamily="34" charset="0"/>
                <a:ea typeface="ＭＳ Ｐゴシック" panose="020B0600070205080204" pitchFamily="34" charset="-128"/>
              </a:rPr>
              <a:t>Calendar date values are represented with the date class. Instances have attributes for year, month, and day. It is easy to create a date representing today’s date using the today() class method.</a:t>
            </a:r>
          </a:p>
          <a:p>
            <a:pPr marL="0" indent="0">
              <a:buNone/>
            </a:pPr>
            <a:endParaRPr lang="en-IN" dirty="0"/>
          </a:p>
          <a:p>
            <a:pPr marL="0" indent="0">
              <a:buNone/>
            </a:pPr>
            <a:endParaRPr lang="en-IN" dirty="0"/>
          </a:p>
        </p:txBody>
      </p:sp>
      <p:pic>
        <p:nvPicPr>
          <p:cNvPr id="6" name="Picture 5"/>
          <p:cNvPicPr>
            <a:picLocks noChangeAspect="1"/>
          </p:cNvPicPr>
          <p:nvPr/>
        </p:nvPicPr>
        <p:blipFill>
          <a:blip r:embed="rId2"/>
          <a:stretch>
            <a:fillRect/>
          </a:stretch>
        </p:blipFill>
        <p:spPr>
          <a:xfrm>
            <a:off x="483250" y="2381134"/>
            <a:ext cx="10280230" cy="3886709"/>
          </a:xfrm>
          <a:prstGeom prst="rect">
            <a:avLst/>
          </a:prstGeom>
        </p:spPr>
      </p:pic>
    </p:spTree>
    <p:extLst>
      <p:ext uri="{BB962C8B-B14F-4D97-AF65-F5344CB8AC3E}">
        <p14:creationId xmlns:p14="http://schemas.microsoft.com/office/powerpoint/2010/main" val="2220247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484632"/>
            <a:ext cx="10544354" cy="473835"/>
          </a:xfrm>
        </p:spPr>
        <p:txBody>
          <a:bodyPr>
            <a:normAutofit fontScale="90000"/>
          </a:bodyPr>
          <a:lstStyle/>
          <a:p>
            <a:r>
              <a:rPr lang="en-IN" dirty="0" err="1"/>
              <a:t>datetime</a:t>
            </a:r>
            <a:r>
              <a:rPr lang="en-IN" dirty="0"/>
              <a:t> – </a:t>
            </a:r>
            <a:r>
              <a:rPr lang="en-IN" dirty="0" err="1" smtClean="0"/>
              <a:t>Timedelta</a:t>
            </a:r>
            <a:endParaRPr lang="en-IN" dirty="0"/>
          </a:p>
        </p:txBody>
      </p:sp>
      <p:sp>
        <p:nvSpPr>
          <p:cNvPr id="3" name="Content Placeholder 2"/>
          <p:cNvSpPr>
            <a:spLocks noGrp="1"/>
          </p:cNvSpPr>
          <p:nvPr>
            <p:ph idx="1"/>
          </p:nvPr>
        </p:nvSpPr>
        <p:spPr>
          <a:xfrm>
            <a:off x="583894" y="1107855"/>
            <a:ext cx="10741446" cy="4874303"/>
          </a:xfrm>
        </p:spPr>
        <p:txBody>
          <a:bodyPr/>
          <a:lstStyle/>
          <a:p>
            <a:pPr marL="0" indent="0">
              <a:buNone/>
            </a:pPr>
            <a:r>
              <a:rPr lang="en-IN" i="1" dirty="0">
                <a:latin typeface="Calibri Light" panose="020F0302020204030204" pitchFamily="34" charset="0"/>
                <a:ea typeface="ＭＳ Ｐゴシック" panose="020B0600070205080204" pitchFamily="34" charset="-128"/>
              </a:rPr>
              <a:t>You can use </a:t>
            </a:r>
            <a:r>
              <a:rPr lang="en-IN" i="1" dirty="0" err="1">
                <a:latin typeface="Calibri Light" panose="020F0302020204030204" pitchFamily="34" charset="0"/>
                <a:ea typeface="ＭＳ Ｐゴシック" panose="020B0600070205080204" pitchFamily="34" charset="-128"/>
              </a:rPr>
              <a:t>datetime</a:t>
            </a:r>
            <a:r>
              <a:rPr lang="en-IN" i="1" dirty="0">
                <a:latin typeface="Calibri Light" panose="020F0302020204030204" pitchFamily="34" charset="0"/>
                <a:ea typeface="ＭＳ Ｐゴシック" panose="020B0600070205080204" pitchFamily="34" charset="-128"/>
              </a:rPr>
              <a:t> to perform basic arithmetic on date values via the </a:t>
            </a:r>
            <a:r>
              <a:rPr lang="en-IN" i="1" dirty="0" err="1">
                <a:latin typeface="Calibri Light" panose="020F0302020204030204" pitchFamily="34" charset="0"/>
                <a:ea typeface="ＭＳ Ｐゴシック" panose="020B0600070205080204" pitchFamily="34" charset="-128"/>
              </a:rPr>
              <a:t>timedelta</a:t>
            </a:r>
            <a:r>
              <a:rPr lang="en-IN" i="1" dirty="0">
                <a:latin typeface="Calibri Light" panose="020F0302020204030204" pitchFamily="34" charset="0"/>
                <a:ea typeface="ＭＳ Ｐゴシック" panose="020B0600070205080204" pitchFamily="34" charset="-128"/>
              </a:rPr>
              <a:t> class. Subtracting dates produces a </a:t>
            </a:r>
            <a:r>
              <a:rPr lang="en-IN" i="1" dirty="0" err="1">
                <a:latin typeface="Calibri Light" panose="020F0302020204030204" pitchFamily="34" charset="0"/>
                <a:ea typeface="ＭＳ Ｐゴシック" panose="020B0600070205080204" pitchFamily="34" charset="-128"/>
              </a:rPr>
              <a:t>timedelta</a:t>
            </a:r>
            <a:r>
              <a:rPr lang="en-IN" i="1" dirty="0">
                <a:latin typeface="Calibri Light" panose="020F0302020204030204" pitchFamily="34" charset="0"/>
                <a:ea typeface="ＭＳ Ｐゴシック" panose="020B0600070205080204" pitchFamily="34" charset="-128"/>
              </a:rPr>
              <a:t>, and a </a:t>
            </a:r>
            <a:r>
              <a:rPr lang="en-IN" i="1" dirty="0" err="1">
                <a:latin typeface="Calibri Light" panose="020F0302020204030204" pitchFamily="34" charset="0"/>
                <a:ea typeface="ＭＳ Ｐゴシック" panose="020B0600070205080204" pitchFamily="34" charset="-128"/>
              </a:rPr>
              <a:t>timedelta</a:t>
            </a:r>
            <a:r>
              <a:rPr lang="en-IN" i="1" dirty="0">
                <a:latin typeface="Calibri Light" panose="020F0302020204030204" pitchFamily="34" charset="0"/>
                <a:ea typeface="ＭＳ Ｐゴシック" panose="020B0600070205080204" pitchFamily="34" charset="-128"/>
              </a:rPr>
              <a:t> can be added or subtracted from a date to produce another date. The internal values for a </a:t>
            </a:r>
            <a:r>
              <a:rPr lang="en-IN" i="1" dirty="0" err="1">
                <a:latin typeface="Calibri Light" panose="020F0302020204030204" pitchFamily="34" charset="0"/>
                <a:ea typeface="ＭＳ Ｐゴシック" panose="020B0600070205080204" pitchFamily="34" charset="-128"/>
              </a:rPr>
              <a:t>timedelta</a:t>
            </a:r>
            <a:r>
              <a:rPr lang="en-IN" i="1" dirty="0">
                <a:latin typeface="Calibri Light" panose="020F0302020204030204" pitchFamily="34" charset="0"/>
                <a:ea typeface="ＭＳ Ｐゴシック" panose="020B0600070205080204" pitchFamily="34" charset="-128"/>
              </a:rPr>
              <a:t> are stored in days, seconds, and microseconds.</a:t>
            </a:r>
          </a:p>
          <a:p>
            <a:pPr marL="0" indent="0">
              <a:buNone/>
            </a:pPr>
            <a:endParaRPr lang="en-IN" dirty="0"/>
          </a:p>
        </p:txBody>
      </p:sp>
      <p:pic>
        <p:nvPicPr>
          <p:cNvPr id="5" name="Picture 4"/>
          <p:cNvPicPr>
            <a:picLocks noChangeAspect="1"/>
          </p:cNvPicPr>
          <p:nvPr/>
        </p:nvPicPr>
        <p:blipFill>
          <a:blip r:embed="rId2"/>
          <a:stretch>
            <a:fillRect/>
          </a:stretch>
        </p:blipFill>
        <p:spPr>
          <a:xfrm>
            <a:off x="583894" y="2434726"/>
            <a:ext cx="8339769" cy="4163689"/>
          </a:xfrm>
          <a:prstGeom prst="rect">
            <a:avLst/>
          </a:prstGeom>
        </p:spPr>
      </p:pic>
    </p:spTree>
    <p:extLst>
      <p:ext uri="{BB962C8B-B14F-4D97-AF65-F5344CB8AC3E}">
        <p14:creationId xmlns:p14="http://schemas.microsoft.com/office/powerpoint/2010/main" val="2757129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484632"/>
            <a:ext cx="10544354" cy="473835"/>
          </a:xfrm>
        </p:spPr>
        <p:txBody>
          <a:bodyPr>
            <a:normAutofit fontScale="90000"/>
          </a:bodyPr>
          <a:lstStyle/>
          <a:p>
            <a:r>
              <a:rPr lang="en-IN" dirty="0" err="1"/>
              <a:t>datetime</a:t>
            </a:r>
            <a:r>
              <a:rPr lang="en-IN" dirty="0"/>
              <a:t> – </a:t>
            </a:r>
            <a:r>
              <a:rPr lang="en-IN" dirty="0" err="1" smtClean="0"/>
              <a:t>Arthmatic</a:t>
            </a:r>
            <a:endParaRPr lang="en-IN" dirty="0"/>
          </a:p>
        </p:txBody>
      </p:sp>
      <p:pic>
        <p:nvPicPr>
          <p:cNvPr id="6" name="Picture 5"/>
          <p:cNvPicPr>
            <a:picLocks noChangeAspect="1"/>
          </p:cNvPicPr>
          <p:nvPr/>
        </p:nvPicPr>
        <p:blipFill>
          <a:blip r:embed="rId2"/>
          <a:stretch>
            <a:fillRect/>
          </a:stretch>
        </p:blipFill>
        <p:spPr>
          <a:xfrm>
            <a:off x="583894" y="1365288"/>
            <a:ext cx="5651653" cy="4788712"/>
          </a:xfrm>
          <a:prstGeom prst="rect">
            <a:avLst/>
          </a:prstGeom>
        </p:spPr>
      </p:pic>
      <p:pic>
        <p:nvPicPr>
          <p:cNvPr id="8" name="Picture 7"/>
          <p:cNvPicPr>
            <a:picLocks noChangeAspect="1"/>
          </p:cNvPicPr>
          <p:nvPr/>
        </p:nvPicPr>
        <p:blipFill>
          <a:blip r:embed="rId3"/>
          <a:stretch>
            <a:fillRect/>
          </a:stretch>
        </p:blipFill>
        <p:spPr>
          <a:xfrm>
            <a:off x="6514641" y="4306150"/>
            <a:ext cx="5262390" cy="1847850"/>
          </a:xfrm>
          <a:prstGeom prst="rect">
            <a:avLst/>
          </a:prstGeom>
        </p:spPr>
      </p:pic>
    </p:spTree>
    <p:extLst>
      <p:ext uri="{BB962C8B-B14F-4D97-AF65-F5344CB8AC3E}">
        <p14:creationId xmlns:p14="http://schemas.microsoft.com/office/powerpoint/2010/main" val="24533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61122"/>
          </a:xfrm>
        </p:spPr>
        <p:txBody>
          <a:bodyPr>
            <a:noAutofit/>
          </a:bodyPr>
          <a:lstStyle/>
          <a:p>
            <a:r>
              <a:rPr lang="en-IN" sz="4900" dirty="0"/>
              <a:t>Modules</a:t>
            </a:r>
            <a:endParaRPr lang="en-IN" sz="4900" dirty="0"/>
          </a:p>
        </p:txBody>
      </p:sp>
      <p:sp>
        <p:nvSpPr>
          <p:cNvPr id="3" name="Content Placeholder 2"/>
          <p:cNvSpPr>
            <a:spLocks noGrp="1"/>
          </p:cNvSpPr>
          <p:nvPr>
            <p:ph idx="1"/>
          </p:nvPr>
        </p:nvSpPr>
        <p:spPr>
          <a:xfrm>
            <a:off x="1069848" y="1333041"/>
            <a:ext cx="10058400" cy="4839159"/>
          </a:xfrm>
        </p:spPr>
        <p:txBody>
          <a:bodyPr>
            <a:normAutofit/>
          </a:bodyPr>
          <a:lstStyle/>
          <a:p>
            <a:r>
              <a:rPr lang="en-US" altLang="en-US" i="1" dirty="0">
                <a:latin typeface="Calibri Light" panose="020F0302020204030204" pitchFamily="34" charset="0"/>
                <a:ea typeface="ＭＳ Ｐゴシック" panose="020B0600070205080204" pitchFamily="34" charset="-128"/>
              </a:rPr>
              <a:t>When a Python program starts it only has access to a basic functions and classes.</a:t>
            </a:r>
          </a:p>
          <a:p>
            <a:pPr>
              <a:buNone/>
            </a:pPr>
            <a:r>
              <a:rPr lang="en-US" altLang="en-US" sz="1100" b="1" dirty="0">
                <a:solidFill>
                  <a:schemeClr val="accent5">
                    <a:lumMod val="75000"/>
                  </a:schemeClr>
                </a:solidFill>
                <a:latin typeface="Courier" pitchFamily="49" charset="0"/>
              </a:rPr>
              <a:t>   (“</a:t>
            </a:r>
            <a:r>
              <a:rPr lang="en-US" altLang="en-US" sz="1100" b="1" dirty="0" err="1">
                <a:solidFill>
                  <a:schemeClr val="accent5">
                    <a:lumMod val="75000"/>
                  </a:schemeClr>
                </a:solidFill>
                <a:latin typeface="Courier" pitchFamily="49" charset="0"/>
              </a:rPr>
              <a:t>int</a:t>
            </a:r>
            <a:r>
              <a:rPr lang="en-US" altLang="en-US" sz="1100" b="1" dirty="0">
                <a:solidFill>
                  <a:schemeClr val="accent5">
                    <a:lumMod val="75000"/>
                  </a:schemeClr>
                </a:solidFill>
                <a:latin typeface="Courier" pitchFamily="49" charset="0"/>
              </a:rPr>
              <a:t>”, “</a:t>
            </a:r>
            <a:r>
              <a:rPr lang="en-US" altLang="en-US" sz="1100" b="1" dirty="0" err="1">
                <a:solidFill>
                  <a:schemeClr val="accent5">
                    <a:lumMod val="75000"/>
                  </a:schemeClr>
                </a:solidFill>
                <a:latin typeface="Courier" pitchFamily="49" charset="0"/>
              </a:rPr>
              <a:t>dict</a:t>
            </a:r>
            <a:r>
              <a:rPr lang="en-US" altLang="en-US" sz="1100" b="1" dirty="0">
                <a:solidFill>
                  <a:schemeClr val="accent5">
                    <a:lumMod val="75000"/>
                  </a:schemeClr>
                </a:solidFill>
                <a:latin typeface="Courier" pitchFamily="49" charset="0"/>
              </a:rPr>
              <a:t>”, “</a:t>
            </a:r>
            <a:r>
              <a:rPr lang="en-US" altLang="en-US" sz="1100" b="1" dirty="0" err="1">
                <a:solidFill>
                  <a:schemeClr val="accent5">
                    <a:lumMod val="75000"/>
                  </a:schemeClr>
                </a:solidFill>
                <a:latin typeface="Courier" pitchFamily="49" charset="0"/>
              </a:rPr>
              <a:t>len</a:t>
            </a:r>
            <a:r>
              <a:rPr lang="en-US" altLang="en-US" sz="1100" b="1" dirty="0">
                <a:solidFill>
                  <a:schemeClr val="accent5">
                    <a:lumMod val="75000"/>
                  </a:schemeClr>
                </a:solidFill>
                <a:latin typeface="Courier" pitchFamily="49" charset="0"/>
              </a:rPr>
              <a:t>”, “sum”, “range”, </a:t>
            </a:r>
            <a:r>
              <a:rPr lang="en-US" altLang="en-US" sz="1100" b="1" dirty="0" smtClean="0">
                <a:solidFill>
                  <a:schemeClr val="accent5">
                    <a:lumMod val="75000"/>
                  </a:schemeClr>
                </a:solidFill>
                <a:latin typeface="Courier" pitchFamily="49" charset="0"/>
              </a:rPr>
              <a:t>...)</a:t>
            </a:r>
          </a:p>
          <a:p>
            <a:pPr>
              <a:buNone/>
            </a:pPr>
            <a:endParaRPr lang="en-US" altLang="en-US" sz="1100" b="1" dirty="0">
              <a:solidFill>
                <a:schemeClr val="accent5">
                  <a:lumMod val="75000"/>
                </a:schemeClr>
              </a:solidFill>
              <a:latin typeface="Courier" pitchFamily="49" charset="0"/>
            </a:endParaRPr>
          </a:p>
          <a:p>
            <a:r>
              <a:rPr lang="en-US" altLang="en-US" i="1" dirty="0">
                <a:latin typeface="Calibri Light" panose="020F0302020204030204" pitchFamily="34" charset="0"/>
                <a:ea typeface="ＭＳ Ｐゴシック" panose="020B0600070205080204" pitchFamily="34" charset="-128"/>
              </a:rPr>
              <a:t>“Modules” contain additional functionality.</a:t>
            </a:r>
          </a:p>
          <a:p>
            <a:r>
              <a:rPr lang="en-US" altLang="en-US" i="1" dirty="0">
                <a:latin typeface="Calibri Light" panose="020F0302020204030204" pitchFamily="34" charset="0"/>
                <a:ea typeface="ＭＳ Ｐゴシック" panose="020B0600070205080204" pitchFamily="34" charset="-128"/>
              </a:rPr>
              <a:t>Use “import” to tell Python to load a module.</a:t>
            </a:r>
          </a:p>
          <a:p>
            <a:pPr>
              <a:buNone/>
            </a:pPr>
            <a:r>
              <a:rPr lang="en-US" altLang="en-US" sz="1100" b="1" dirty="0">
                <a:solidFill>
                  <a:schemeClr val="accent5">
                    <a:lumMod val="75000"/>
                  </a:schemeClr>
                </a:solidFill>
                <a:latin typeface="Courier" pitchFamily="49" charset="0"/>
              </a:rPr>
              <a:t>&gt;&gt;&gt; import math</a:t>
            </a:r>
          </a:p>
          <a:p>
            <a:pPr>
              <a:buNone/>
            </a:pPr>
            <a:r>
              <a:rPr lang="en-US" altLang="en-US" sz="1100" b="1" dirty="0">
                <a:solidFill>
                  <a:schemeClr val="accent5">
                    <a:lumMod val="75000"/>
                  </a:schemeClr>
                </a:solidFill>
                <a:latin typeface="Courier" pitchFamily="49" charset="0"/>
              </a:rPr>
              <a:t>&gt;&gt;&gt; import </a:t>
            </a:r>
            <a:r>
              <a:rPr lang="en-US" altLang="en-US" sz="1100" b="1" dirty="0" err="1">
                <a:solidFill>
                  <a:schemeClr val="accent5">
                    <a:lumMod val="75000"/>
                  </a:schemeClr>
                </a:solidFill>
                <a:latin typeface="Courier" pitchFamily="49" charset="0"/>
              </a:rPr>
              <a:t>nltk</a:t>
            </a:r>
            <a:endParaRPr lang="en-US" altLang="en-US" sz="1100" b="1" dirty="0">
              <a:solidFill>
                <a:schemeClr val="accent5">
                  <a:lumMod val="75000"/>
                </a:schemeClr>
              </a:solidFill>
              <a:latin typeface="Courier" pitchFamily="49" charset="0"/>
            </a:endParaRPr>
          </a:p>
          <a:p>
            <a:pPr>
              <a:buNone/>
            </a:pPr>
            <a:endParaRPr lang="en-US" altLang="en-US" sz="1100" b="1" dirty="0"/>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i="1" dirty="0">
                <a:latin typeface="Calibri Light" panose="020F0302020204030204" pitchFamily="34" charset="0"/>
                <a:ea typeface="ＭＳ Ｐゴシック" panose="020B0600070205080204" pitchFamily="34" charset="-128"/>
              </a:rPr>
              <a:t>Use classes &amp; functions defined in another file</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i="1" dirty="0">
                <a:latin typeface="Calibri Light" panose="020F0302020204030204" pitchFamily="34" charset="0"/>
                <a:ea typeface="ＭＳ Ｐゴシック" panose="020B0600070205080204" pitchFamily="34" charset="-128"/>
              </a:rPr>
              <a:t>A Python module is a file with the same name (plus the .</a:t>
            </a:r>
            <a:r>
              <a:rPr lang="en-GB" altLang="en-US" i="1" dirty="0" err="1">
                <a:latin typeface="Calibri Light" panose="020F0302020204030204" pitchFamily="34" charset="0"/>
                <a:ea typeface="ＭＳ Ｐゴシック" panose="020B0600070205080204" pitchFamily="34" charset="-128"/>
              </a:rPr>
              <a:t>py</a:t>
            </a:r>
            <a:r>
              <a:rPr lang="en-GB" altLang="en-US" i="1" dirty="0">
                <a:latin typeface="Calibri Light" panose="020F0302020204030204" pitchFamily="34" charset="0"/>
                <a:ea typeface="ＭＳ Ｐゴシック" panose="020B0600070205080204" pitchFamily="34" charset="-128"/>
              </a:rPr>
              <a:t> extension) 	</a:t>
            </a:r>
            <a:endParaRPr lang="en-GB" altLang="en-US" i="1" dirty="0">
              <a:latin typeface="Calibri Light" panose="020F0302020204030204" pitchFamily="34" charset="0"/>
              <a:ea typeface="ＭＳ Ｐゴシック" panose="020B0600070205080204" pitchFamily="34" charset="-128"/>
            </a:endParaRPr>
          </a:p>
          <a:p>
            <a:pPr>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1100" b="1" dirty="0" smtClean="0">
                <a:solidFill>
                  <a:schemeClr val="accent5">
                    <a:lumMod val="75000"/>
                  </a:schemeClr>
                </a:solidFill>
                <a:latin typeface="Courier" pitchFamily="49" charset="0"/>
              </a:rPr>
              <a:t>import </a:t>
            </a:r>
            <a:r>
              <a:rPr lang="en-GB" altLang="en-US" sz="1100" b="1" dirty="0" err="1">
                <a:solidFill>
                  <a:schemeClr val="accent5">
                    <a:lumMod val="75000"/>
                  </a:schemeClr>
                </a:solidFill>
                <a:latin typeface="Courier" pitchFamily="49" charset="0"/>
              </a:rPr>
              <a:t>somefile</a:t>
            </a:r>
            <a:endParaRPr lang="en-GB" altLang="en-US" sz="1100" b="1" dirty="0">
              <a:solidFill>
                <a:schemeClr val="accent5">
                  <a:lumMod val="75000"/>
                </a:schemeClr>
              </a:solidFill>
              <a:latin typeface="Courier" pitchFamily="49" charset="0"/>
            </a:endParaRPr>
          </a:p>
          <a:p>
            <a:pPr>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1100" b="1" dirty="0" smtClean="0">
                <a:solidFill>
                  <a:schemeClr val="accent5">
                    <a:lumMod val="75000"/>
                  </a:schemeClr>
                </a:solidFill>
                <a:latin typeface="Courier" pitchFamily="49" charset="0"/>
              </a:rPr>
              <a:t>from </a:t>
            </a:r>
            <a:r>
              <a:rPr lang="en-GB" altLang="en-US" sz="1100" b="1" dirty="0" err="1">
                <a:solidFill>
                  <a:schemeClr val="accent5">
                    <a:lumMod val="75000"/>
                  </a:schemeClr>
                </a:solidFill>
                <a:latin typeface="Courier" pitchFamily="49" charset="0"/>
              </a:rPr>
              <a:t>somefile</a:t>
            </a:r>
            <a:r>
              <a:rPr lang="en-GB" altLang="en-US" sz="1100" b="1" dirty="0">
                <a:solidFill>
                  <a:schemeClr val="accent5">
                    <a:lumMod val="75000"/>
                  </a:schemeClr>
                </a:solidFill>
                <a:latin typeface="Courier" pitchFamily="49" charset="0"/>
              </a:rPr>
              <a:t> import *</a:t>
            </a:r>
          </a:p>
          <a:p>
            <a:pPr>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1100" b="1" dirty="0" smtClean="0">
                <a:solidFill>
                  <a:schemeClr val="accent5">
                    <a:lumMod val="75000"/>
                  </a:schemeClr>
                </a:solidFill>
                <a:latin typeface="Courier" pitchFamily="49" charset="0"/>
              </a:rPr>
              <a:t>from </a:t>
            </a:r>
            <a:r>
              <a:rPr lang="en-GB" altLang="en-US" sz="1100" b="1" dirty="0" err="1">
                <a:solidFill>
                  <a:schemeClr val="accent5">
                    <a:lumMod val="75000"/>
                  </a:schemeClr>
                </a:solidFill>
                <a:latin typeface="Courier" pitchFamily="49" charset="0"/>
              </a:rPr>
              <a:t>somefile</a:t>
            </a:r>
            <a:r>
              <a:rPr lang="en-GB" altLang="en-US" sz="1100" b="1" dirty="0">
                <a:solidFill>
                  <a:schemeClr val="accent5">
                    <a:lumMod val="75000"/>
                  </a:schemeClr>
                </a:solidFill>
                <a:latin typeface="Courier" pitchFamily="49" charset="0"/>
              </a:rPr>
              <a:t> import </a:t>
            </a:r>
            <a:r>
              <a:rPr lang="en-GB" altLang="en-US" sz="1100" b="1" dirty="0" err="1">
                <a:solidFill>
                  <a:schemeClr val="accent5">
                    <a:lumMod val="75000"/>
                  </a:schemeClr>
                </a:solidFill>
                <a:latin typeface="Courier" pitchFamily="49" charset="0"/>
              </a:rPr>
              <a:t>className</a:t>
            </a:r>
            <a:endParaRPr lang="en-GB" altLang="en-US" sz="1100" b="1" dirty="0">
              <a:solidFill>
                <a:schemeClr val="accent5">
                  <a:lumMod val="75000"/>
                </a:schemeClr>
              </a:solidFill>
              <a:latin typeface="Courier" pitchFamily="49" charset="0"/>
            </a:endParaRPr>
          </a:p>
          <a:p>
            <a:pPr>
              <a:buNone/>
            </a:pPr>
            <a:endParaRPr lang="en-US" altLang="en-US" sz="1100" b="1" dirty="0">
              <a:solidFill>
                <a:schemeClr val="accent5">
                  <a:lumMod val="75000"/>
                </a:schemeClr>
              </a:solidFill>
              <a:latin typeface="Courier" pitchFamily="49" charset="0"/>
            </a:endParaRPr>
          </a:p>
          <a:p>
            <a:endParaRPr lang="en-IN" sz="1100" b="1" dirty="0">
              <a:solidFill>
                <a:schemeClr val="accent5">
                  <a:lumMod val="75000"/>
                </a:schemeClr>
              </a:solidFill>
              <a:latin typeface="Courier" pitchFamily="49" charset="0"/>
            </a:endParaRPr>
          </a:p>
        </p:txBody>
      </p:sp>
    </p:spTree>
    <p:extLst>
      <p:ext uri="{BB962C8B-B14F-4D97-AF65-F5344CB8AC3E}">
        <p14:creationId xmlns:p14="http://schemas.microsoft.com/office/powerpoint/2010/main" val="404128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95649"/>
            <a:ext cx="10058400" cy="661122"/>
          </a:xfrm>
        </p:spPr>
        <p:txBody>
          <a:bodyPr>
            <a:noAutofit/>
          </a:bodyPr>
          <a:lstStyle/>
          <a:p>
            <a:r>
              <a:rPr lang="en-GB" altLang="en-US" sz="4900" dirty="0"/>
              <a:t>import …</a:t>
            </a:r>
            <a:endParaRPr lang="en-IN" sz="4900" dirty="0"/>
          </a:p>
        </p:txBody>
      </p:sp>
      <p:sp>
        <p:nvSpPr>
          <p:cNvPr id="3" name="Content Placeholder 2"/>
          <p:cNvSpPr>
            <a:spLocks noGrp="1"/>
          </p:cNvSpPr>
          <p:nvPr>
            <p:ph idx="1"/>
          </p:nvPr>
        </p:nvSpPr>
        <p:spPr>
          <a:xfrm>
            <a:off x="1069848" y="1333041"/>
            <a:ext cx="10058400" cy="4839159"/>
          </a:xfrm>
        </p:spPr>
        <p:txBody>
          <a:bodyPr/>
          <a:lstStyle/>
          <a:p>
            <a:pPr marL="431800" indent="-323850" defTabSz="457200">
              <a:lnSpc>
                <a:spcPct val="87000"/>
              </a:lnSpc>
              <a:buFont typeface="Symbol" panose="05050102010706020507" pitchFamily="18" charset="2"/>
              <a:buNone/>
            </a:pPr>
            <a:r>
              <a:rPr lang="en-GB" altLang="en-US" sz="1800" dirty="0">
                <a:solidFill>
                  <a:srgbClr val="FF6600"/>
                </a:solidFill>
                <a:latin typeface="Courier New" panose="02070309020205020404" pitchFamily="49" charset="0"/>
                <a:ea typeface="ＭＳ Ｐゴシック" panose="020B0600070205080204" pitchFamily="34" charset="-128"/>
              </a:rPr>
              <a:t>import</a:t>
            </a:r>
            <a:r>
              <a:rPr lang="en-GB" altLang="en-US" sz="1800" dirty="0">
                <a:latin typeface="Courier New" panose="02070309020205020404" pitchFamily="49" charset="0"/>
                <a:ea typeface="ＭＳ Ｐゴシック" panose="020B0600070205080204" pitchFamily="34" charset="-128"/>
              </a:rPr>
              <a:t> </a:t>
            </a:r>
            <a:r>
              <a:rPr lang="en-GB" altLang="en-US" sz="1800" dirty="0" err="1">
                <a:latin typeface="Courier New" panose="02070309020205020404" pitchFamily="49" charset="0"/>
                <a:ea typeface="ＭＳ Ｐゴシック" panose="020B0600070205080204" pitchFamily="34" charset="-128"/>
              </a:rPr>
              <a:t>somefile</a:t>
            </a:r>
            <a:endParaRPr lang="en-GB" altLang="en-US" sz="1800" dirty="0">
              <a:latin typeface="Courier New" panose="02070309020205020404" pitchFamily="49" charset="0"/>
              <a:ea typeface="ＭＳ Ｐゴシック" panose="020B0600070205080204" pitchFamily="34" charset="-128"/>
            </a:endParaRPr>
          </a:p>
          <a:p>
            <a:pPr marL="431800" indent="-323850" defTabSz="457200">
              <a:lnSpc>
                <a:spcPct val="87000"/>
              </a:lnSpc>
              <a:buFont typeface="Symbol" panose="05050102010706020507" pitchFamily="18" charset="2"/>
              <a:buNone/>
            </a:pPr>
            <a:endParaRPr lang="en-GB" altLang="en-US" sz="1800" dirty="0">
              <a:latin typeface="Courier New" panose="02070309020205020404" pitchFamily="49" charset="0"/>
              <a:ea typeface="ＭＳ Ｐゴシック" panose="020B0600070205080204" pitchFamily="34" charset="-128"/>
            </a:endParaRPr>
          </a:p>
          <a:p>
            <a:pPr marL="431800" indent="-323850" defTabSz="457200">
              <a:lnSpc>
                <a:spcPct val="87000"/>
              </a:lnSpc>
            </a:pPr>
            <a:r>
              <a:rPr lang="en-GB" altLang="en-US" i="1" dirty="0">
                <a:latin typeface="Calibri Light" panose="020F0302020204030204" pitchFamily="34" charset="0"/>
                <a:ea typeface="ＭＳ Ｐゴシック" panose="020B0600070205080204" pitchFamily="34" charset="-128"/>
              </a:rPr>
              <a:t>Everything in somefile.py gets imported.</a:t>
            </a:r>
          </a:p>
          <a:p>
            <a:pPr marL="431800" indent="-323850" defTabSz="457200">
              <a:lnSpc>
                <a:spcPct val="87000"/>
              </a:lnSpc>
            </a:pPr>
            <a:r>
              <a:rPr lang="en-GB" altLang="en-US" i="1" dirty="0">
                <a:latin typeface="Calibri Light" panose="020F0302020204030204" pitchFamily="34" charset="0"/>
                <a:ea typeface="ＭＳ Ｐゴシック" panose="020B0600070205080204" pitchFamily="34" charset="-128"/>
              </a:rPr>
              <a:t>To refer to something in the file, append the text </a:t>
            </a:r>
            <a:r>
              <a:rPr lang="en-GB" altLang="en-US" i="1" dirty="0" smtClean="0">
                <a:latin typeface="Calibri Light" panose="020F0302020204030204" pitchFamily="34" charset="0"/>
                <a:ea typeface="ＭＳ Ｐゴシック" panose="020B0600070205080204" pitchFamily="34" charset="-128"/>
              </a:rPr>
              <a:t>“</a:t>
            </a:r>
            <a:r>
              <a:rPr lang="en-GB" altLang="en-US" i="1" dirty="0" err="1" smtClean="0">
                <a:latin typeface="Calibri Light" panose="020F0302020204030204" pitchFamily="34" charset="0"/>
                <a:ea typeface="ＭＳ Ｐゴシック" panose="020B0600070205080204" pitchFamily="34" charset="-128"/>
              </a:rPr>
              <a:t>somefile</a:t>
            </a:r>
            <a:r>
              <a:rPr lang="en-GB" altLang="en-US" i="1" dirty="0" smtClean="0">
                <a:latin typeface="Calibri Light" panose="020F0302020204030204" pitchFamily="34" charset="0"/>
                <a:ea typeface="ＭＳ Ｐゴシック" panose="020B0600070205080204" pitchFamily="34" charset="-128"/>
              </a:rPr>
              <a:t>.” </a:t>
            </a:r>
            <a:r>
              <a:rPr lang="en-GB" altLang="en-US" i="1" dirty="0">
                <a:latin typeface="Calibri Light" panose="020F0302020204030204" pitchFamily="34" charset="0"/>
                <a:ea typeface="ＭＳ Ｐゴシック" panose="020B0600070205080204" pitchFamily="34" charset="-128"/>
              </a:rPr>
              <a:t>to the front of its name:</a:t>
            </a:r>
          </a:p>
          <a:p>
            <a:pPr marL="431800" indent="-323850" defTabSz="457200">
              <a:lnSpc>
                <a:spcPct val="87000"/>
              </a:lnSpc>
              <a:buFont typeface="Symbol" panose="05050102010706020507" pitchFamily="18" charset="2"/>
              <a:buNone/>
            </a:pPr>
            <a:endParaRPr lang="en-GB" altLang="en-US" sz="1800" dirty="0">
              <a:latin typeface="Courier New" panose="02070309020205020404" pitchFamily="49" charset="0"/>
              <a:ea typeface="ＭＳ Ｐゴシック" panose="020B0600070205080204" pitchFamily="34" charset="-128"/>
            </a:endParaRPr>
          </a:p>
          <a:p>
            <a:pPr marL="431800" indent="-323850" defTabSz="457200">
              <a:lnSpc>
                <a:spcPct val="87000"/>
              </a:lnSpc>
              <a:buFont typeface="Symbol" panose="05050102010706020507" pitchFamily="18" charset="2"/>
              <a:buNone/>
            </a:pPr>
            <a:r>
              <a:rPr lang="en-GB" altLang="en-US" sz="1800" dirty="0" err="1">
                <a:latin typeface="Courier New" panose="02070309020205020404" pitchFamily="49" charset="0"/>
                <a:ea typeface="ＭＳ Ｐゴシック" panose="020B0600070205080204" pitchFamily="34" charset="-128"/>
              </a:rPr>
              <a:t>somefile.className.method</a:t>
            </a:r>
            <a:r>
              <a:rPr lang="en-GB" altLang="en-US" sz="1800" dirty="0">
                <a:latin typeface="Courier New" panose="02070309020205020404" pitchFamily="49" charset="0"/>
                <a:ea typeface="ＭＳ Ｐゴシック" panose="020B0600070205080204" pitchFamily="34" charset="-128"/>
              </a:rPr>
              <a:t>(</a:t>
            </a:r>
            <a:r>
              <a:rPr lang="en-GB" altLang="en-US" sz="1800" dirty="0">
                <a:solidFill>
                  <a:srgbClr val="008000"/>
                </a:solidFill>
                <a:latin typeface="Courier New" panose="02070309020205020404" pitchFamily="49" charset="0"/>
                <a:ea typeface="ＭＳ Ｐゴシック" panose="020B0600070205080204" pitchFamily="34" charset="-128"/>
              </a:rPr>
              <a:t>“</a:t>
            </a:r>
            <a:r>
              <a:rPr lang="en-GB" altLang="en-US" sz="1800" dirty="0" err="1">
                <a:solidFill>
                  <a:srgbClr val="008000"/>
                </a:solidFill>
                <a:latin typeface="Courier New" panose="02070309020205020404" pitchFamily="49" charset="0"/>
                <a:ea typeface="ＭＳ Ｐゴシック" panose="020B0600070205080204" pitchFamily="34" charset="-128"/>
              </a:rPr>
              <a:t>abc</a:t>
            </a:r>
            <a:r>
              <a:rPr lang="en-GB" altLang="en-US" sz="1800" dirty="0">
                <a:solidFill>
                  <a:srgbClr val="008000"/>
                </a:solidFill>
                <a:latin typeface="Courier New" panose="02070309020205020404" pitchFamily="49" charset="0"/>
                <a:ea typeface="ＭＳ Ｐゴシック" panose="020B0600070205080204" pitchFamily="34" charset="-128"/>
              </a:rPr>
              <a:t>”</a:t>
            </a:r>
            <a:r>
              <a:rPr lang="en-GB" altLang="en-US" sz="1800" dirty="0">
                <a:latin typeface="Courier New" panose="02070309020205020404" pitchFamily="49" charset="0"/>
                <a:ea typeface="ＭＳ Ｐゴシック" panose="020B0600070205080204" pitchFamily="34" charset="-128"/>
              </a:rPr>
              <a:t>)</a:t>
            </a:r>
          </a:p>
          <a:p>
            <a:pPr marL="431800" indent="-323850" defTabSz="457200">
              <a:lnSpc>
                <a:spcPct val="87000"/>
              </a:lnSpc>
              <a:buFont typeface="Symbol" panose="05050102010706020507" pitchFamily="18" charset="2"/>
              <a:buNone/>
            </a:pPr>
            <a:r>
              <a:rPr lang="en-GB" altLang="en-US" sz="1800" dirty="0" err="1">
                <a:latin typeface="Courier New" panose="02070309020205020404" pitchFamily="49" charset="0"/>
                <a:ea typeface="ＭＳ Ｐゴシック" panose="020B0600070205080204" pitchFamily="34" charset="-128"/>
              </a:rPr>
              <a:t>somefile.myFunction</a:t>
            </a:r>
            <a:r>
              <a:rPr lang="en-GB" altLang="en-US" sz="1800" dirty="0">
                <a:latin typeface="Courier New" panose="02070309020205020404" pitchFamily="49" charset="0"/>
                <a:ea typeface="ＭＳ Ｐゴシック" panose="020B0600070205080204" pitchFamily="34" charset="-128"/>
              </a:rPr>
              <a:t>(34)</a:t>
            </a:r>
            <a:endParaRPr lang="en-GB" altLang="en-US" sz="1800" dirty="0">
              <a:ea typeface="ＭＳ Ｐゴシック" panose="020B0600070205080204" pitchFamily="34" charset="-128"/>
            </a:endParaRPr>
          </a:p>
          <a:p>
            <a:pPr fontAlgn="base">
              <a:spcAft>
                <a:spcPct val="0"/>
              </a:spcAft>
              <a:buNone/>
            </a:pPr>
            <a:r>
              <a:rPr lang="en-US" altLang="en-US" sz="1100" b="1" dirty="0">
                <a:solidFill>
                  <a:schemeClr val="accent5">
                    <a:lumMod val="75000"/>
                  </a:schemeClr>
                </a:solidFill>
                <a:latin typeface="Courier" pitchFamily="49" charset="0"/>
              </a:rPr>
              <a:t>	</a:t>
            </a:r>
          </a:p>
        </p:txBody>
      </p:sp>
    </p:spTree>
    <p:extLst>
      <p:ext uri="{BB962C8B-B14F-4D97-AF65-F5344CB8AC3E}">
        <p14:creationId xmlns:p14="http://schemas.microsoft.com/office/powerpoint/2010/main" val="2767355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61122"/>
          </a:xfrm>
        </p:spPr>
        <p:txBody>
          <a:bodyPr>
            <a:noAutofit/>
          </a:bodyPr>
          <a:lstStyle/>
          <a:p>
            <a:r>
              <a:rPr lang="en-US" altLang="en-US" sz="4900" dirty="0"/>
              <a:t>from … import  *</a:t>
            </a:r>
            <a:endParaRPr lang="en-IN" sz="4900" dirty="0"/>
          </a:p>
        </p:txBody>
      </p:sp>
      <p:sp>
        <p:nvSpPr>
          <p:cNvPr id="3" name="Content Placeholder 2"/>
          <p:cNvSpPr>
            <a:spLocks noGrp="1"/>
          </p:cNvSpPr>
          <p:nvPr>
            <p:ph idx="1"/>
          </p:nvPr>
        </p:nvSpPr>
        <p:spPr>
          <a:xfrm>
            <a:off x="1069848" y="1333041"/>
            <a:ext cx="10058400" cy="4839159"/>
          </a:xfrm>
        </p:spPr>
        <p:txBody>
          <a:bodyPr/>
          <a:lstStyle/>
          <a:p>
            <a:pPr marL="431800" indent="-323850" defTabSz="457200">
              <a:buFont typeface="Symbol" panose="05050102010706020507" pitchFamily="18" charset="2"/>
              <a:buNone/>
            </a:pPr>
            <a:r>
              <a:rPr lang="en-GB" altLang="en-US" sz="1800" dirty="0">
                <a:solidFill>
                  <a:srgbClr val="FF6600"/>
                </a:solidFill>
                <a:latin typeface="Courier New" panose="02070309020205020404" pitchFamily="49" charset="0"/>
                <a:ea typeface="ＭＳ Ｐゴシック" panose="020B0600070205080204" pitchFamily="34" charset="-128"/>
              </a:rPr>
              <a:t>from</a:t>
            </a:r>
            <a:r>
              <a:rPr lang="en-GB" altLang="en-US" sz="1800" dirty="0">
                <a:latin typeface="Courier New" panose="02070309020205020404" pitchFamily="49" charset="0"/>
                <a:ea typeface="ＭＳ Ｐゴシック" panose="020B0600070205080204" pitchFamily="34" charset="-128"/>
              </a:rPr>
              <a:t> </a:t>
            </a:r>
            <a:r>
              <a:rPr lang="en-GB" altLang="en-US" sz="1800" dirty="0" err="1">
                <a:latin typeface="Courier New" panose="02070309020205020404" pitchFamily="49" charset="0"/>
                <a:ea typeface="ＭＳ Ｐゴシック" panose="020B0600070205080204" pitchFamily="34" charset="-128"/>
              </a:rPr>
              <a:t>somefile</a:t>
            </a:r>
            <a:r>
              <a:rPr lang="en-GB" altLang="en-US" sz="1800" dirty="0">
                <a:latin typeface="Courier New" panose="02070309020205020404" pitchFamily="49" charset="0"/>
                <a:ea typeface="ＭＳ Ｐゴシック" panose="020B0600070205080204" pitchFamily="34" charset="-128"/>
              </a:rPr>
              <a:t> </a:t>
            </a:r>
            <a:r>
              <a:rPr lang="en-GB" altLang="en-US" sz="1800" dirty="0">
                <a:solidFill>
                  <a:srgbClr val="FF6600"/>
                </a:solidFill>
                <a:latin typeface="Courier New" panose="02070309020205020404" pitchFamily="49" charset="0"/>
                <a:ea typeface="ＭＳ Ｐゴシック" panose="020B0600070205080204" pitchFamily="34" charset="-128"/>
              </a:rPr>
              <a:t>import </a:t>
            </a:r>
            <a:r>
              <a:rPr lang="en-GB" altLang="en-US" sz="1800" dirty="0">
                <a:latin typeface="Courier New" panose="02070309020205020404" pitchFamily="49" charset="0"/>
                <a:ea typeface="ＭＳ Ｐゴシック" panose="020B0600070205080204" pitchFamily="34" charset="-128"/>
              </a:rPr>
              <a:t>*</a:t>
            </a:r>
          </a:p>
          <a:p>
            <a:pPr marL="431800" indent="-323850" defTabSz="457200"/>
            <a:r>
              <a:rPr lang="en-GB" altLang="en-US" i="1" dirty="0">
                <a:latin typeface="Calibri Light" panose="020F0302020204030204" pitchFamily="34" charset="0"/>
                <a:ea typeface="ＭＳ Ｐゴシック" panose="020B0600070205080204" pitchFamily="34" charset="-128"/>
              </a:rPr>
              <a:t>Everything in somefile.py gets imported</a:t>
            </a:r>
          </a:p>
          <a:p>
            <a:pPr marL="431800" indent="-323850" defTabSz="457200"/>
            <a:r>
              <a:rPr lang="en-GB" altLang="en-US" i="1" dirty="0">
                <a:latin typeface="Calibri Light" panose="020F0302020204030204" pitchFamily="34" charset="0"/>
                <a:ea typeface="ＭＳ Ｐゴシック" panose="020B0600070205080204" pitchFamily="34" charset="-128"/>
              </a:rPr>
              <a:t>To refer to anything in the module, just use its name. Everything in the module is now in the current namespace.</a:t>
            </a:r>
          </a:p>
          <a:p>
            <a:pPr marL="431800" indent="-323850" defTabSz="457200"/>
            <a:r>
              <a:rPr lang="en-GB" altLang="en-US" i="1" dirty="0">
                <a:latin typeface="Calibri Light" panose="020F0302020204030204" pitchFamily="34" charset="0"/>
                <a:ea typeface="ＭＳ Ｐゴシック" panose="020B0600070205080204" pitchFamily="34" charset="-128"/>
              </a:rPr>
              <a:t>Take care! Using this import command can easily overwrite the definition of an existing function or variable!</a:t>
            </a:r>
          </a:p>
          <a:p>
            <a:pPr marL="431800" indent="-323850" defTabSz="457200">
              <a:buFont typeface="Symbol" panose="05050102010706020507" pitchFamily="18" charset="2"/>
              <a:buNone/>
            </a:pPr>
            <a:r>
              <a:rPr lang="en-GB" altLang="en-US" sz="1800" dirty="0" err="1">
                <a:latin typeface="Courier New" panose="02070309020205020404" pitchFamily="49" charset="0"/>
                <a:ea typeface="ＭＳ Ｐゴシック" panose="020B0600070205080204" pitchFamily="34" charset="-128"/>
              </a:rPr>
              <a:t>className.method</a:t>
            </a:r>
            <a:r>
              <a:rPr lang="en-GB" altLang="en-US" sz="1800" dirty="0">
                <a:latin typeface="Courier New" panose="02070309020205020404" pitchFamily="49" charset="0"/>
                <a:ea typeface="ＭＳ Ｐゴシック" panose="020B0600070205080204" pitchFamily="34" charset="-128"/>
              </a:rPr>
              <a:t>(</a:t>
            </a:r>
            <a:r>
              <a:rPr lang="en-GB" altLang="en-US" sz="1800" dirty="0">
                <a:solidFill>
                  <a:srgbClr val="008000"/>
                </a:solidFill>
                <a:latin typeface="Courier New" panose="02070309020205020404" pitchFamily="49" charset="0"/>
                <a:ea typeface="ＭＳ Ｐゴシック" panose="020B0600070205080204" pitchFamily="34" charset="-128"/>
              </a:rPr>
              <a:t>“</a:t>
            </a:r>
            <a:r>
              <a:rPr lang="en-GB" altLang="en-US" sz="1800" dirty="0" err="1">
                <a:solidFill>
                  <a:srgbClr val="008000"/>
                </a:solidFill>
                <a:latin typeface="Courier New" panose="02070309020205020404" pitchFamily="49" charset="0"/>
                <a:ea typeface="ＭＳ Ｐゴシック" panose="020B0600070205080204" pitchFamily="34" charset="-128"/>
              </a:rPr>
              <a:t>abc</a:t>
            </a:r>
            <a:r>
              <a:rPr lang="en-GB" altLang="en-US" sz="1800" dirty="0">
                <a:solidFill>
                  <a:srgbClr val="008000"/>
                </a:solidFill>
                <a:latin typeface="Courier New" panose="02070309020205020404" pitchFamily="49" charset="0"/>
                <a:ea typeface="ＭＳ Ｐゴシック" panose="020B0600070205080204" pitchFamily="34" charset="-128"/>
              </a:rPr>
              <a:t>”</a:t>
            </a:r>
            <a:r>
              <a:rPr lang="en-GB" altLang="en-US" sz="1800" dirty="0">
                <a:latin typeface="Courier New" panose="02070309020205020404" pitchFamily="49" charset="0"/>
                <a:ea typeface="ＭＳ Ｐゴシック" panose="020B0600070205080204" pitchFamily="34" charset="-128"/>
              </a:rPr>
              <a:t>)</a:t>
            </a:r>
          </a:p>
          <a:p>
            <a:pPr marL="431800" indent="-323850" defTabSz="457200">
              <a:buFont typeface="Symbol" panose="05050102010706020507" pitchFamily="18" charset="2"/>
              <a:buNone/>
            </a:pPr>
            <a:r>
              <a:rPr lang="en-GB" altLang="en-US" sz="1800" dirty="0" err="1">
                <a:latin typeface="Courier New" panose="02070309020205020404" pitchFamily="49" charset="0"/>
                <a:ea typeface="ＭＳ Ｐゴシック" panose="020B0600070205080204" pitchFamily="34" charset="-128"/>
              </a:rPr>
              <a:t>myFunction</a:t>
            </a:r>
            <a:r>
              <a:rPr lang="en-GB" altLang="en-US" sz="1800" dirty="0">
                <a:latin typeface="Courier New" panose="02070309020205020404" pitchFamily="49" charset="0"/>
                <a:ea typeface="ＭＳ Ｐゴシック" panose="020B0600070205080204" pitchFamily="34" charset="-128"/>
              </a:rPr>
              <a:t>(34)</a:t>
            </a:r>
            <a:endParaRPr lang="en-US" altLang="en-US" sz="1800"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814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Autofit/>
          </a:bodyPr>
          <a:lstStyle/>
          <a:p>
            <a:r>
              <a:rPr lang="en-US" altLang="en-US" sz="4900" dirty="0"/>
              <a:t>from … import …</a:t>
            </a:r>
            <a:endParaRPr lang="en-IN" sz="4900" dirty="0"/>
          </a:p>
        </p:txBody>
      </p:sp>
      <p:sp>
        <p:nvSpPr>
          <p:cNvPr id="3" name="Content Placeholder 2"/>
          <p:cNvSpPr>
            <a:spLocks noGrp="1"/>
          </p:cNvSpPr>
          <p:nvPr>
            <p:ph idx="1"/>
          </p:nvPr>
        </p:nvSpPr>
        <p:spPr>
          <a:xfrm>
            <a:off x="1069848" y="1123720"/>
            <a:ext cx="10058400" cy="5048480"/>
          </a:xfrm>
        </p:spPr>
        <p:txBody>
          <a:bodyPr/>
          <a:lstStyle/>
          <a:p>
            <a:pPr marL="431800" indent="-323850" defTabSz="457200">
              <a:lnSpc>
                <a:spcPct val="87000"/>
              </a:lnSpc>
              <a:buFont typeface="Symbol" panose="05050102010706020507" pitchFamily="18" charset="2"/>
              <a:buNone/>
            </a:pPr>
            <a:r>
              <a:rPr lang="en-GB" altLang="en-US" dirty="0">
                <a:solidFill>
                  <a:srgbClr val="FF6600"/>
                </a:solidFill>
                <a:latin typeface="Courier New" panose="02070309020205020404" pitchFamily="49" charset="0"/>
                <a:ea typeface="ＭＳ Ｐゴシック" panose="020B0600070205080204" pitchFamily="34" charset="-128"/>
              </a:rPr>
              <a:t>from</a:t>
            </a:r>
            <a:r>
              <a:rPr lang="en-GB" altLang="en-US" dirty="0">
                <a:latin typeface="Courier New" panose="02070309020205020404" pitchFamily="49" charset="0"/>
                <a:ea typeface="ＭＳ Ｐゴシック" panose="020B0600070205080204" pitchFamily="34" charset="-128"/>
              </a:rPr>
              <a:t> </a:t>
            </a:r>
            <a:r>
              <a:rPr lang="en-GB" altLang="en-US" dirty="0" err="1">
                <a:latin typeface="Courier New" panose="02070309020205020404" pitchFamily="49" charset="0"/>
                <a:ea typeface="ＭＳ Ｐゴシック" panose="020B0600070205080204" pitchFamily="34" charset="-128"/>
              </a:rPr>
              <a:t>somefile</a:t>
            </a:r>
            <a:r>
              <a:rPr lang="en-GB" altLang="en-US" dirty="0">
                <a:latin typeface="Courier New" panose="02070309020205020404" pitchFamily="49" charset="0"/>
                <a:ea typeface="ＭＳ Ｐゴシック" panose="020B0600070205080204" pitchFamily="34" charset="-128"/>
              </a:rPr>
              <a:t> </a:t>
            </a:r>
            <a:r>
              <a:rPr lang="en-GB" altLang="en-US" dirty="0">
                <a:solidFill>
                  <a:srgbClr val="FF6600"/>
                </a:solidFill>
                <a:latin typeface="Courier New" panose="02070309020205020404" pitchFamily="49" charset="0"/>
                <a:ea typeface="ＭＳ Ｐゴシック" panose="020B0600070205080204" pitchFamily="34" charset="-128"/>
              </a:rPr>
              <a:t>import </a:t>
            </a:r>
            <a:r>
              <a:rPr lang="en-GB" altLang="en-US" dirty="0" err="1">
                <a:latin typeface="Courier New" panose="02070309020205020404" pitchFamily="49" charset="0"/>
                <a:ea typeface="ＭＳ Ｐゴシック" panose="020B0600070205080204" pitchFamily="34" charset="-128"/>
              </a:rPr>
              <a:t>className</a:t>
            </a:r>
            <a:endParaRPr lang="en-GB" altLang="en-US" dirty="0">
              <a:latin typeface="Courier New" panose="02070309020205020404" pitchFamily="49" charset="0"/>
              <a:ea typeface="ＭＳ Ｐゴシック" panose="020B0600070205080204" pitchFamily="34" charset="-128"/>
            </a:endParaRPr>
          </a:p>
          <a:p>
            <a:pPr marL="431800" indent="-323850" defTabSz="457200"/>
            <a:r>
              <a:rPr lang="en-GB" altLang="en-US" i="1" dirty="0">
                <a:latin typeface="Calibri Light" panose="020F0302020204030204" pitchFamily="34" charset="0"/>
                <a:ea typeface="ＭＳ Ｐゴシック" panose="020B0600070205080204" pitchFamily="34" charset="-128"/>
              </a:rPr>
              <a:t>Only the item </a:t>
            </a:r>
            <a:r>
              <a:rPr lang="en-GB" altLang="en-US" i="1" dirty="0" err="1">
                <a:latin typeface="Calibri Light" panose="020F0302020204030204" pitchFamily="34" charset="0"/>
                <a:ea typeface="ＭＳ Ｐゴシック" panose="020B0600070205080204" pitchFamily="34" charset="-128"/>
              </a:rPr>
              <a:t>className</a:t>
            </a:r>
            <a:r>
              <a:rPr lang="en-GB" altLang="en-US" i="1" dirty="0">
                <a:latin typeface="Calibri Light" panose="020F0302020204030204" pitchFamily="34" charset="0"/>
                <a:ea typeface="ＭＳ Ｐゴシック" panose="020B0600070205080204" pitchFamily="34" charset="-128"/>
              </a:rPr>
              <a:t> in somefile.py gets imported.</a:t>
            </a:r>
          </a:p>
          <a:p>
            <a:pPr marL="431800" indent="-323850" defTabSz="457200"/>
            <a:r>
              <a:rPr lang="en-GB" altLang="en-US" i="1" dirty="0">
                <a:latin typeface="Calibri Light" panose="020F0302020204030204" pitchFamily="34" charset="0"/>
                <a:ea typeface="ＭＳ Ｐゴシック" panose="020B0600070205080204" pitchFamily="34" charset="-128"/>
              </a:rPr>
              <a:t>After importing </a:t>
            </a:r>
            <a:r>
              <a:rPr lang="en-GB" altLang="en-US" i="1" dirty="0" err="1">
                <a:latin typeface="Calibri Light" panose="020F0302020204030204" pitchFamily="34" charset="0"/>
                <a:ea typeface="ＭＳ Ｐゴシック" panose="020B0600070205080204" pitchFamily="34" charset="-128"/>
              </a:rPr>
              <a:t>className</a:t>
            </a:r>
            <a:r>
              <a:rPr lang="en-GB" altLang="en-US" i="1" dirty="0">
                <a:latin typeface="Calibri Light" panose="020F0302020204030204" pitchFamily="34" charset="0"/>
                <a:ea typeface="ＭＳ Ｐゴシック" panose="020B0600070205080204" pitchFamily="34" charset="-128"/>
              </a:rPr>
              <a:t>, you can just use it without a module prefix. It’s brought into the current namespace.</a:t>
            </a:r>
          </a:p>
          <a:p>
            <a:pPr marL="431800" indent="-323850" defTabSz="457200"/>
            <a:r>
              <a:rPr lang="en-GB" altLang="en-US" i="1" dirty="0">
                <a:latin typeface="Calibri Light" panose="020F0302020204030204" pitchFamily="34" charset="0"/>
                <a:ea typeface="ＭＳ Ｐゴシック" panose="020B0600070205080204" pitchFamily="34" charset="-128"/>
              </a:rPr>
              <a:t>Take care! Overwrites the definition of this name if already defined in the current namespace!</a:t>
            </a:r>
          </a:p>
          <a:p>
            <a:pPr marL="431800" indent="-323850" defTabSz="457200">
              <a:lnSpc>
                <a:spcPct val="87000"/>
              </a:lnSpc>
              <a:buFont typeface="Symbol" panose="05050102010706020507" pitchFamily="18" charset="2"/>
              <a:buNone/>
            </a:pPr>
            <a:r>
              <a:rPr lang="en-GB" altLang="en-US" dirty="0" err="1">
                <a:latin typeface="Courier New" panose="02070309020205020404" pitchFamily="49" charset="0"/>
                <a:ea typeface="ＭＳ Ｐゴシック" panose="020B0600070205080204" pitchFamily="34" charset="-128"/>
              </a:rPr>
              <a:t>className.method</a:t>
            </a:r>
            <a:r>
              <a:rPr lang="en-GB" altLang="en-US" dirty="0">
                <a:latin typeface="Courier New" panose="02070309020205020404" pitchFamily="49" charset="0"/>
                <a:ea typeface="ＭＳ Ｐゴシック" panose="020B0600070205080204" pitchFamily="34" charset="-128"/>
              </a:rPr>
              <a:t>(</a:t>
            </a:r>
            <a:r>
              <a:rPr lang="en-GB" altLang="en-US" dirty="0">
                <a:solidFill>
                  <a:srgbClr val="008000"/>
                </a:solidFill>
                <a:latin typeface="Courier New" panose="02070309020205020404" pitchFamily="49" charset="0"/>
                <a:ea typeface="ＭＳ Ｐゴシック" panose="020B0600070205080204" pitchFamily="34" charset="-128"/>
              </a:rPr>
              <a:t>“</a:t>
            </a:r>
            <a:r>
              <a:rPr lang="en-GB" altLang="en-US" dirty="0" err="1">
                <a:solidFill>
                  <a:srgbClr val="008000"/>
                </a:solidFill>
                <a:latin typeface="Courier New" panose="02070309020205020404" pitchFamily="49" charset="0"/>
                <a:ea typeface="ＭＳ Ｐゴシック" panose="020B0600070205080204" pitchFamily="34" charset="-128"/>
              </a:rPr>
              <a:t>abc</a:t>
            </a:r>
            <a:r>
              <a:rPr lang="en-GB" altLang="en-US" dirty="0">
                <a:solidFill>
                  <a:srgbClr val="008000"/>
                </a:solidFill>
                <a:latin typeface="Courier New" panose="02070309020205020404" pitchFamily="49" charset="0"/>
                <a:ea typeface="ＭＳ Ｐゴシック" panose="020B0600070205080204" pitchFamily="34" charset="-128"/>
              </a:rPr>
              <a:t>”</a:t>
            </a:r>
            <a:r>
              <a:rPr lang="en-GB" altLang="en-US" dirty="0">
                <a:latin typeface="Courier New" panose="02070309020205020404" pitchFamily="49" charset="0"/>
                <a:ea typeface="ＭＳ Ｐゴシック" panose="020B0600070205080204" pitchFamily="34" charset="-128"/>
              </a:rPr>
              <a:t>)	</a:t>
            </a:r>
            <a:r>
              <a:rPr lang="en-GB" altLang="en-US" dirty="0">
                <a:ea typeface="ＭＳ Ｐゴシック" panose="020B0600070205080204" pitchFamily="34" charset="-128"/>
                <a:sym typeface="Wingdings" panose="05000000000000000000" pitchFamily="2" charset="2"/>
              </a:rPr>
              <a:t> imported</a:t>
            </a:r>
            <a:endParaRPr lang="en-GB" altLang="en-US" dirty="0">
              <a:ea typeface="ＭＳ Ｐゴシック" panose="020B0600070205080204" pitchFamily="34" charset="-128"/>
            </a:endParaRPr>
          </a:p>
          <a:p>
            <a:pPr marL="431800" indent="-323850" defTabSz="457200">
              <a:lnSpc>
                <a:spcPct val="87000"/>
              </a:lnSpc>
              <a:buFont typeface="Symbol" panose="05050102010706020507" pitchFamily="18" charset="2"/>
              <a:buNone/>
            </a:pPr>
            <a:r>
              <a:rPr lang="en-GB" altLang="en-US" dirty="0" err="1">
                <a:latin typeface="Courier New" panose="02070309020205020404" pitchFamily="49" charset="0"/>
                <a:ea typeface="ＭＳ Ｐゴシック" panose="020B0600070205080204" pitchFamily="34" charset="-128"/>
              </a:rPr>
              <a:t>myFunction</a:t>
            </a:r>
            <a:r>
              <a:rPr lang="en-GB" altLang="en-US" dirty="0">
                <a:latin typeface="Courier New" panose="02070309020205020404" pitchFamily="49" charset="0"/>
                <a:ea typeface="ＭＳ Ｐゴシック" panose="020B0600070205080204" pitchFamily="34" charset="-128"/>
              </a:rPr>
              <a:t>(34)</a:t>
            </a:r>
            <a:r>
              <a:rPr lang="en-GB" altLang="en-US" dirty="0">
                <a:solidFill>
                  <a:schemeClr val="hlink"/>
                </a:solidFill>
                <a:latin typeface="Courier New" panose="02070309020205020404" pitchFamily="49" charset="0"/>
                <a:ea typeface="ＭＳ Ｐゴシック" panose="020B0600070205080204" pitchFamily="34" charset="-128"/>
              </a:rPr>
              <a:t>  			</a:t>
            </a:r>
            <a:r>
              <a:rPr lang="en-GB" altLang="en-US" dirty="0" smtClean="0">
                <a:ea typeface="ＭＳ Ｐゴシック" panose="020B0600070205080204" pitchFamily="34" charset="-128"/>
                <a:sym typeface="Wingdings" panose="05000000000000000000" pitchFamily="2" charset="2"/>
              </a:rPr>
              <a:t></a:t>
            </a:r>
            <a:r>
              <a:rPr lang="en-GB" altLang="en-US" dirty="0" smtClean="0">
                <a:ea typeface="ＭＳ Ｐゴシック" panose="020B0600070205080204" pitchFamily="34" charset="-128"/>
              </a:rPr>
              <a:t> </a:t>
            </a:r>
            <a:r>
              <a:rPr lang="en-GB" altLang="en-US" dirty="0">
                <a:ea typeface="ＭＳ Ｐゴシック" panose="020B0600070205080204" pitchFamily="34" charset="-128"/>
              </a:rPr>
              <a:t>Not imported</a:t>
            </a:r>
            <a:endParaRPr lang="en-US" altLang="en-US" dirty="0">
              <a:solidFill>
                <a:schemeClr val="hlink"/>
              </a:solidFill>
              <a:latin typeface="Courier New" panose="02070309020205020404" pitchFamily="49" charset="0"/>
              <a:ea typeface="ＭＳ Ｐゴシック" panose="020B0600070205080204" pitchFamily="34" charset="-128"/>
            </a:endParaRPr>
          </a:p>
          <a:p>
            <a:pPr>
              <a:buNone/>
            </a:pPr>
            <a:endParaRPr lang="en-US" altLang="en-US" dirty="0" smtClean="0">
              <a:latin typeface="Calibri Light" panose="020F03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1059915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Autofit/>
          </a:bodyPr>
          <a:lstStyle/>
          <a:p>
            <a:r>
              <a:rPr lang="en-GB" altLang="en-US" sz="4900" dirty="0"/>
              <a:t>Directories for module files</a:t>
            </a:r>
            <a:endParaRPr lang="en-IN" sz="4900" dirty="0"/>
          </a:p>
        </p:txBody>
      </p:sp>
      <p:sp>
        <p:nvSpPr>
          <p:cNvPr id="3" name="Content Placeholder 2"/>
          <p:cNvSpPr>
            <a:spLocks noGrp="1"/>
          </p:cNvSpPr>
          <p:nvPr>
            <p:ph idx="1"/>
          </p:nvPr>
        </p:nvSpPr>
        <p:spPr>
          <a:xfrm>
            <a:off x="1069848" y="1123720"/>
            <a:ext cx="10058400" cy="5048480"/>
          </a:xfrm>
        </p:spPr>
        <p:txBody>
          <a:bodyPr>
            <a:normAutofit/>
          </a:bodyPr>
          <a:lstStyle/>
          <a:p>
            <a:pPr marL="431800" indent="-323850" defTabSz="457200">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i="1" dirty="0">
                <a:latin typeface="Calibri Light" panose="020F0302020204030204" pitchFamily="34" charset="0"/>
                <a:ea typeface="ＭＳ Ｐゴシック" panose="020B0600070205080204" pitchFamily="34" charset="-128"/>
              </a:rPr>
              <a:t>Where does Python look for module files?</a:t>
            </a:r>
          </a:p>
          <a:p>
            <a:pPr marL="431800" indent="-323850" defTabSz="457200">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i="1" dirty="0">
                <a:latin typeface="Calibri Light" panose="020F0302020204030204" pitchFamily="34" charset="0"/>
                <a:ea typeface="ＭＳ Ｐゴシック" panose="020B0600070205080204" pitchFamily="34" charset="-128"/>
              </a:rPr>
              <a:t>The list of directories where Python will look for the files to be imported is  </a:t>
            </a:r>
            <a:r>
              <a:rPr lang="en-GB" altLang="en-US" i="1" dirty="0" err="1">
                <a:latin typeface="Calibri Light" panose="020F0302020204030204" pitchFamily="34" charset="0"/>
                <a:ea typeface="ＭＳ Ｐゴシック" panose="020B0600070205080204" pitchFamily="34" charset="-128"/>
              </a:rPr>
              <a:t>sys.path</a:t>
            </a:r>
            <a:endParaRPr lang="en-GB" altLang="en-US" i="1" dirty="0">
              <a:latin typeface="Calibri Light" panose="020F0302020204030204" pitchFamily="34" charset="0"/>
              <a:ea typeface="ＭＳ Ｐゴシック" panose="020B0600070205080204" pitchFamily="34" charset="-128"/>
            </a:endParaRPr>
          </a:p>
          <a:p>
            <a:pPr marL="431800" indent="-323850" defTabSz="457200">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i="1" dirty="0">
                <a:latin typeface="Calibri Light" panose="020F0302020204030204" pitchFamily="34" charset="0"/>
                <a:ea typeface="ＭＳ Ｐゴシック" panose="020B0600070205080204" pitchFamily="34" charset="-128"/>
              </a:rPr>
              <a:t>This is just a variable named ‘path’ stored inside the ‘sys’ </a:t>
            </a:r>
            <a:r>
              <a:rPr lang="en-GB" altLang="en-US" i="1" dirty="0" smtClean="0">
                <a:latin typeface="Calibri Light" panose="020F0302020204030204" pitchFamily="34" charset="0"/>
                <a:ea typeface="ＭＳ Ｐゴシック" panose="020B0600070205080204" pitchFamily="34" charset="-128"/>
              </a:rPr>
              <a:t>module</a:t>
            </a:r>
            <a:endParaRPr lang="en-GB" altLang="en-US" i="1" dirty="0">
              <a:latin typeface="Calibri Light" panose="020F0302020204030204" pitchFamily="34" charset="0"/>
              <a:ea typeface="ＭＳ Ｐゴシック" panose="020B0600070205080204" pitchFamily="34" charset="-128"/>
            </a:endParaRPr>
          </a:p>
          <a:p>
            <a:pPr marL="650875" lvl="1" indent="-323850" defTabSz="457200">
              <a:lnSpc>
                <a:spcPct val="87000"/>
              </a:lnSpc>
              <a:spcBef>
                <a:spcPts val="700"/>
              </a:spcBef>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dirty="0">
                <a:latin typeface="Courier New" panose="02070309020205020404" pitchFamily="49" charset="0"/>
                <a:ea typeface="ＭＳ Ｐゴシック" panose="020B0600070205080204" pitchFamily="34" charset="-128"/>
              </a:rPr>
              <a:t>&gt;&gt;&gt; import sys</a:t>
            </a:r>
          </a:p>
          <a:p>
            <a:pPr marL="650875" lvl="1" indent="-323850" defTabSz="457200">
              <a:lnSpc>
                <a:spcPct val="87000"/>
              </a:lnSpc>
              <a:spcBef>
                <a:spcPts val="700"/>
              </a:spcBef>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dirty="0">
                <a:latin typeface="Courier New" panose="02070309020205020404" pitchFamily="49" charset="0"/>
                <a:ea typeface="ＭＳ Ｐゴシック" panose="020B0600070205080204" pitchFamily="34" charset="-128"/>
              </a:rPr>
              <a:t>&gt;&gt;&gt; </a:t>
            </a:r>
            <a:r>
              <a:rPr lang="en-GB" altLang="en-US" dirty="0" err="1">
                <a:latin typeface="Courier New" panose="02070309020205020404" pitchFamily="49" charset="0"/>
                <a:ea typeface="ＭＳ Ｐゴシック" panose="020B0600070205080204" pitchFamily="34" charset="-128"/>
              </a:rPr>
              <a:t>sys.path</a:t>
            </a:r>
            <a:endParaRPr lang="en-GB" altLang="en-US" dirty="0">
              <a:latin typeface="Courier New" panose="02070309020205020404" pitchFamily="49" charset="0"/>
              <a:ea typeface="ＭＳ Ｐゴシック" panose="020B0600070205080204" pitchFamily="34" charset="-128"/>
            </a:endParaRPr>
          </a:p>
          <a:p>
            <a:pPr marL="650875" lvl="1" indent="-323850" defTabSz="457200">
              <a:lnSpc>
                <a:spcPct val="87000"/>
              </a:lnSpc>
              <a:spcBef>
                <a:spcPts val="700"/>
              </a:spcBef>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dirty="0">
                <a:latin typeface="Courier New" panose="02070309020205020404" pitchFamily="49" charset="0"/>
                <a:ea typeface="ＭＳ Ｐゴシック" panose="020B0600070205080204" pitchFamily="34" charset="-128"/>
              </a:rPr>
              <a:t>['', '/Library/Frameworks/</a:t>
            </a:r>
            <a:r>
              <a:rPr lang="en-GB" altLang="en-US" dirty="0" err="1">
                <a:latin typeface="Courier New" panose="02070309020205020404" pitchFamily="49" charset="0"/>
                <a:ea typeface="ＭＳ Ｐゴシック" panose="020B0600070205080204" pitchFamily="34" charset="-128"/>
              </a:rPr>
              <a:t>Python.framework</a:t>
            </a:r>
            <a:r>
              <a:rPr lang="en-GB" altLang="en-US" dirty="0">
                <a:latin typeface="Courier New" panose="02070309020205020404" pitchFamily="49" charset="0"/>
                <a:ea typeface="ＭＳ Ｐゴシック" panose="020B0600070205080204" pitchFamily="34" charset="-128"/>
              </a:rPr>
              <a:t>/Versions/2.5/lib/python2.5/site-packages/setuptools-0.6c5-py2.5.egg’, </a:t>
            </a:r>
            <a:r>
              <a:rPr lang="en-GB" altLang="en-US" dirty="0" smtClean="0">
                <a:latin typeface="Courier New" panose="02070309020205020404" pitchFamily="49" charset="0"/>
                <a:ea typeface="ＭＳ Ｐゴシック" panose="020B0600070205080204" pitchFamily="34" charset="-128"/>
              </a:rPr>
              <a:t>…]</a:t>
            </a:r>
          </a:p>
          <a:p>
            <a:pPr marL="650875" lvl="1" indent="-323850" defTabSz="457200">
              <a:lnSpc>
                <a:spcPct val="87000"/>
              </a:lnSpc>
              <a:spcBef>
                <a:spcPts val="700"/>
              </a:spcBef>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dirty="0">
              <a:latin typeface="Courier New" panose="02070309020205020404" pitchFamily="49" charset="0"/>
              <a:ea typeface="ＭＳ Ｐゴシック" panose="020B0600070205080204" pitchFamily="34" charset="-128"/>
            </a:endParaRPr>
          </a:p>
          <a:p>
            <a:pPr marL="431800" indent="-323850" defTabSz="457200">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i="1" dirty="0">
                <a:latin typeface="Calibri Light" panose="020F0302020204030204" pitchFamily="34" charset="0"/>
                <a:ea typeface="ＭＳ Ｐゴシック" panose="020B0600070205080204" pitchFamily="34" charset="-128"/>
              </a:rPr>
              <a:t>To add a directory of your own to this list, append it to this </a:t>
            </a:r>
            <a:r>
              <a:rPr lang="en-GB" altLang="en-US" i="1" dirty="0" smtClean="0">
                <a:latin typeface="Calibri Light" panose="020F0302020204030204" pitchFamily="34" charset="0"/>
                <a:ea typeface="ＭＳ Ｐゴシック" panose="020B0600070205080204" pitchFamily="34" charset="-128"/>
              </a:rPr>
              <a:t>list</a:t>
            </a:r>
          </a:p>
          <a:p>
            <a:pPr marL="107950" lvl="1" indent="0" defTabSz="457200">
              <a:lnSpc>
                <a:spcPct val="100000"/>
              </a:lnSpc>
              <a:spcBef>
                <a:spcPts val="1200"/>
              </a:spcBef>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2000" i="1" dirty="0" smtClean="0">
                <a:latin typeface="Calibri Light" panose="020F0302020204030204" pitchFamily="34" charset="0"/>
                <a:ea typeface="ＭＳ Ｐゴシック" panose="020B0600070205080204" pitchFamily="34" charset="-128"/>
              </a:rPr>
              <a:t>	</a:t>
            </a:r>
            <a:r>
              <a:rPr lang="en-GB" altLang="en-US" dirty="0" err="1" smtClean="0">
                <a:latin typeface="Courier New" panose="02070309020205020404" pitchFamily="49" charset="0"/>
                <a:ea typeface="ＭＳ Ｐゴシック" panose="020B0600070205080204" pitchFamily="34" charset="-128"/>
              </a:rPr>
              <a:t>sys.path.append</a:t>
            </a:r>
            <a:r>
              <a:rPr lang="en-GB" altLang="en-US" dirty="0">
                <a:latin typeface="Courier New" panose="02070309020205020404" pitchFamily="49" charset="0"/>
                <a:ea typeface="ＭＳ Ｐゴシック" panose="020B0600070205080204" pitchFamily="34" charset="-128"/>
              </a:rPr>
              <a:t>(‘/my/new/path’)</a:t>
            </a:r>
          </a:p>
          <a:p>
            <a:pPr marL="0" indent="0">
              <a:buNone/>
            </a:pPr>
            <a:r>
              <a:rPr lang="en-US" altLang="en-US" sz="1600" dirty="0">
                <a:latin typeface="Calibri Light" panose="020F0302020204030204" pitchFamily="34" charset="0"/>
                <a:ea typeface="ＭＳ Ｐゴシック" panose="020B0600070205080204" pitchFamily="34" charset="-128"/>
              </a:rPr>
              <a:t>	</a:t>
            </a:r>
          </a:p>
        </p:txBody>
      </p:sp>
    </p:spTree>
    <p:extLst>
      <p:ext uri="{BB962C8B-B14F-4D97-AF65-F5344CB8AC3E}">
        <p14:creationId xmlns:p14="http://schemas.microsoft.com/office/powerpoint/2010/main" val="3840519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a:t>import the math module</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pPr>
              <a:lnSpc>
                <a:spcPct val="80000"/>
              </a:lnSpc>
              <a:buNone/>
            </a:pPr>
            <a:r>
              <a:rPr lang="en-US" altLang="en-US" sz="1200" b="1" dirty="0">
                <a:solidFill>
                  <a:schemeClr val="accent5">
                    <a:lumMod val="75000"/>
                  </a:schemeClr>
                </a:solidFill>
                <a:latin typeface="Courier" pitchFamily="49" charset="0"/>
              </a:rPr>
              <a:t>&gt;&gt;&gt; import math</a:t>
            </a:r>
          </a:p>
          <a:p>
            <a:pPr>
              <a:lnSpc>
                <a:spcPct val="80000"/>
              </a:lnSpc>
              <a:buNone/>
            </a:pPr>
            <a:r>
              <a:rPr lang="en-US" altLang="en-US" sz="1200" b="1" dirty="0">
                <a:solidFill>
                  <a:schemeClr val="accent5">
                    <a:lumMod val="75000"/>
                  </a:schemeClr>
                </a:solidFill>
                <a:latin typeface="Courier" pitchFamily="49" charset="0"/>
              </a:rPr>
              <a:t>&gt;&gt;&gt; </a:t>
            </a:r>
            <a:r>
              <a:rPr lang="en-US" altLang="en-US" sz="1200" b="1" dirty="0" err="1">
                <a:solidFill>
                  <a:schemeClr val="accent5">
                    <a:lumMod val="75000"/>
                  </a:schemeClr>
                </a:solidFill>
                <a:latin typeface="Courier" pitchFamily="49" charset="0"/>
              </a:rPr>
              <a:t>math.pi</a:t>
            </a:r>
            <a:endParaRPr lang="en-US" altLang="en-US" sz="1200" b="1" dirty="0">
              <a:solidFill>
                <a:schemeClr val="accent5">
                  <a:lumMod val="75000"/>
                </a:schemeClr>
              </a:solidFill>
              <a:latin typeface="Courier" pitchFamily="49" charset="0"/>
            </a:endParaRPr>
          </a:p>
          <a:p>
            <a:pPr>
              <a:lnSpc>
                <a:spcPct val="80000"/>
              </a:lnSpc>
              <a:buNone/>
            </a:pPr>
            <a:r>
              <a:rPr lang="en-US" altLang="en-US" sz="1200" b="1" dirty="0">
                <a:solidFill>
                  <a:srgbClr val="FF0000"/>
                </a:solidFill>
                <a:latin typeface="Courier" pitchFamily="49" charset="0"/>
              </a:rPr>
              <a:t>3.1415926535897931</a:t>
            </a:r>
          </a:p>
          <a:p>
            <a:pPr>
              <a:lnSpc>
                <a:spcPct val="80000"/>
              </a:lnSpc>
              <a:buNone/>
            </a:pPr>
            <a:r>
              <a:rPr lang="en-US" altLang="en-US" sz="1200" b="1" dirty="0">
                <a:solidFill>
                  <a:schemeClr val="accent5">
                    <a:lumMod val="75000"/>
                  </a:schemeClr>
                </a:solidFill>
                <a:latin typeface="Courier" pitchFamily="49" charset="0"/>
              </a:rPr>
              <a:t>&gt;&gt;&gt; </a:t>
            </a:r>
            <a:r>
              <a:rPr lang="en-US" altLang="en-US" sz="1200" b="1" dirty="0" err="1">
                <a:solidFill>
                  <a:schemeClr val="accent5">
                    <a:lumMod val="75000"/>
                  </a:schemeClr>
                </a:solidFill>
                <a:latin typeface="Courier" pitchFamily="49" charset="0"/>
              </a:rPr>
              <a:t>math.cos</a:t>
            </a:r>
            <a:r>
              <a:rPr lang="en-US" altLang="en-US" sz="1200" b="1" dirty="0">
                <a:solidFill>
                  <a:schemeClr val="accent5">
                    <a:lumMod val="75000"/>
                  </a:schemeClr>
                </a:solidFill>
                <a:latin typeface="Courier" pitchFamily="49" charset="0"/>
              </a:rPr>
              <a:t>(0)</a:t>
            </a:r>
          </a:p>
          <a:p>
            <a:pPr>
              <a:lnSpc>
                <a:spcPct val="80000"/>
              </a:lnSpc>
              <a:buNone/>
            </a:pPr>
            <a:r>
              <a:rPr lang="en-US" altLang="en-US" sz="1200" b="1" dirty="0">
                <a:solidFill>
                  <a:srgbClr val="FF0000"/>
                </a:solidFill>
                <a:latin typeface="Courier" pitchFamily="49" charset="0"/>
              </a:rPr>
              <a:t>1.0</a:t>
            </a:r>
          </a:p>
          <a:p>
            <a:pPr>
              <a:lnSpc>
                <a:spcPct val="80000"/>
              </a:lnSpc>
              <a:buNone/>
            </a:pPr>
            <a:r>
              <a:rPr lang="en-US" altLang="en-US" sz="1200" b="1" dirty="0">
                <a:solidFill>
                  <a:schemeClr val="accent5">
                    <a:lumMod val="75000"/>
                  </a:schemeClr>
                </a:solidFill>
                <a:latin typeface="Courier" pitchFamily="49" charset="0"/>
              </a:rPr>
              <a:t>&gt;&gt;&gt; </a:t>
            </a:r>
            <a:r>
              <a:rPr lang="en-US" altLang="en-US" sz="1200" b="1" dirty="0" err="1">
                <a:solidFill>
                  <a:schemeClr val="accent5">
                    <a:lumMod val="75000"/>
                  </a:schemeClr>
                </a:solidFill>
                <a:latin typeface="Courier" pitchFamily="49" charset="0"/>
              </a:rPr>
              <a:t>math.cos</a:t>
            </a:r>
            <a:r>
              <a:rPr lang="en-US" altLang="en-US" sz="1200" b="1" dirty="0">
                <a:solidFill>
                  <a:schemeClr val="accent5">
                    <a:lumMod val="75000"/>
                  </a:schemeClr>
                </a:solidFill>
                <a:latin typeface="Courier" pitchFamily="49" charset="0"/>
              </a:rPr>
              <a:t>(</a:t>
            </a:r>
            <a:r>
              <a:rPr lang="en-US" altLang="en-US" sz="1200" b="1" dirty="0" err="1">
                <a:solidFill>
                  <a:schemeClr val="accent5">
                    <a:lumMod val="75000"/>
                  </a:schemeClr>
                </a:solidFill>
                <a:latin typeface="Courier" pitchFamily="49" charset="0"/>
              </a:rPr>
              <a:t>math.pi</a:t>
            </a:r>
            <a:r>
              <a:rPr lang="en-US" altLang="en-US" sz="1200" b="1" dirty="0">
                <a:solidFill>
                  <a:schemeClr val="accent5">
                    <a:lumMod val="75000"/>
                  </a:schemeClr>
                </a:solidFill>
                <a:latin typeface="Courier" pitchFamily="49" charset="0"/>
              </a:rPr>
              <a:t>)</a:t>
            </a:r>
          </a:p>
          <a:p>
            <a:pPr>
              <a:lnSpc>
                <a:spcPct val="80000"/>
              </a:lnSpc>
              <a:buNone/>
            </a:pPr>
            <a:r>
              <a:rPr lang="en-US" altLang="en-US" sz="1200" b="1" dirty="0">
                <a:solidFill>
                  <a:srgbClr val="FF0000"/>
                </a:solidFill>
                <a:latin typeface="Courier" pitchFamily="49" charset="0"/>
              </a:rPr>
              <a:t>-1.0</a:t>
            </a:r>
          </a:p>
          <a:p>
            <a:pPr>
              <a:lnSpc>
                <a:spcPct val="80000"/>
              </a:lnSpc>
              <a:buNone/>
            </a:pPr>
            <a:r>
              <a:rPr lang="en-US" altLang="en-US" sz="1200" b="1" dirty="0">
                <a:solidFill>
                  <a:schemeClr val="accent5">
                    <a:lumMod val="75000"/>
                  </a:schemeClr>
                </a:solidFill>
                <a:latin typeface="Courier" pitchFamily="49" charset="0"/>
              </a:rPr>
              <a:t>&gt;&gt;&gt; </a:t>
            </a:r>
            <a:r>
              <a:rPr lang="en-US" altLang="en-US" sz="1200" b="1" dirty="0" err="1">
                <a:solidFill>
                  <a:schemeClr val="accent5">
                    <a:lumMod val="75000"/>
                  </a:schemeClr>
                </a:solidFill>
                <a:latin typeface="Courier" pitchFamily="49" charset="0"/>
              </a:rPr>
              <a:t>dir</a:t>
            </a:r>
            <a:r>
              <a:rPr lang="en-US" altLang="en-US" sz="1200" b="1" dirty="0">
                <a:solidFill>
                  <a:schemeClr val="accent5">
                    <a:lumMod val="75000"/>
                  </a:schemeClr>
                </a:solidFill>
                <a:latin typeface="Courier" pitchFamily="49" charset="0"/>
              </a:rPr>
              <a:t>(math)</a:t>
            </a:r>
          </a:p>
          <a:p>
            <a:pPr>
              <a:lnSpc>
                <a:spcPct val="80000"/>
              </a:lnSpc>
              <a:buNone/>
            </a:pPr>
            <a:r>
              <a:rPr lang="en-US" altLang="en-US" sz="1200" b="1" dirty="0">
                <a:solidFill>
                  <a:srgbClr val="FF0000"/>
                </a:solidFill>
                <a:latin typeface="Courier" pitchFamily="49" charset="0"/>
              </a:rPr>
              <a:t>['__doc__', '__file__', '__name__', '__package__', '</a:t>
            </a:r>
            <a:r>
              <a:rPr lang="en-US" altLang="en-US" sz="1200" b="1" dirty="0" err="1">
                <a:solidFill>
                  <a:srgbClr val="FF0000"/>
                </a:solidFill>
                <a:latin typeface="Courier" pitchFamily="49" charset="0"/>
              </a:rPr>
              <a:t>acos</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acosh</a:t>
            </a:r>
            <a:r>
              <a:rPr lang="en-US" altLang="en-US" sz="1200" b="1" dirty="0">
                <a:solidFill>
                  <a:srgbClr val="FF0000"/>
                </a:solidFill>
                <a:latin typeface="Courier" pitchFamily="49" charset="0"/>
              </a:rPr>
              <a:t>',</a:t>
            </a:r>
          </a:p>
          <a:p>
            <a:pPr>
              <a:lnSpc>
                <a:spcPct val="80000"/>
              </a:lnSpc>
              <a:buNone/>
            </a:pPr>
            <a:r>
              <a:rPr lang="en-US" altLang="en-US" sz="1200" b="1" dirty="0">
                <a:solidFill>
                  <a:srgbClr val="FF0000"/>
                </a:solidFill>
                <a:latin typeface="Courier" pitchFamily="49" charset="0"/>
              </a:rPr>
              <a:t>'</a:t>
            </a:r>
            <a:r>
              <a:rPr lang="en-US" altLang="en-US" sz="1200" b="1" dirty="0" err="1">
                <a:solidFill>
                  <a:srgbClr val="FF0000"/>
                </a:solidFill>
                <a:latin typeface="Courier" pitchFamily="49" charset="0"/>
              </a:rPr>
              <a:t>asin</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asinh</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atan</a:t>
            </a:r>
            <a:r>
              <a:rPr lang="en-US" altLang="en-US" sz="1200" b="1" dirty="0">
                <a:solidFill>
                  <a:srgbClr val="FF0000"/>
                </a:solidFill>
                <a:latin typeface="Courier" pitchFamily="49" charset="0"/>
              </a:rPr>
              <a:t>', 'atan2', '</a:t>
            </a:r>
            <a:r>
              <a:rPr lang="en-US" altLang="en-US" sz="1200" b="1" dirty="0" err="1">
                <a:solidFill>
                  <a:srgbClr val="FF0000"/>
                </a:solidFill>
                <a:latin typeface="Courier" pitchFamily="49" charset="0"/>
              </a:rPr>
              <a:t>atanh</a:t>
            </a:r>
            <a:r>
              <a:rPr lang="en-US" altLang="en-US" sz="1200" b="1" dirty="0">
                <a:solidFill>
                  <a:srgbClr val="FF0000"/>
                </a:solidFill>
                <a:latin typeface="Courier" pitchFamily="49" charset="0"/>
              </a:rPr>
              <a:t>', 'ceil', '</a:t>
            </a:r>
            <a:r>
              <a:rPr lang="en-US" altLang="en-US" sz="1200" b="1" dirty="0" err="1">
                <a:solidFill>
                  <a:srgbClr val="FF0000"/>
                </a:solidFill>
                <a:latin typeface="Courier" pitchFamily="49" charset="0"/>
              </a:rPr>
              <a:t>copysign</a:t>
            </a:r>
            <a:r>
              <a:rPr lang="en-US" altLang="en-US" sz="1200" b="1" dirty="0">
                <a:solidFill>
                  <a:srgbClr val="FF0000"/>
                </a:solidFill>
                <a:latin typeface="Courier" pitchFamily="49" charset="0"/>
              </a:rPr>
              <a:t>', 'cos',</a:t>
            </a:r>
          </a:p>
          <a:p>
            <a:pPr>
              <a:lnSpc>
                <a:spcPct val="80000"/>
              </a:lnSpc>
              <a:buNone/>
            </a:pPr>
            <a:r>
              <a:rPr lang="en-US" altLang="en-US" sz="1200" b="1" dirty="0">
                <a:solidFill>
                  <a:srgbClr val="FF0000"/>
                </a:solidFill>
                <a:latin typeface="Courier" pitchFamily="49" charset="0"/>
              </a:rPr>
              <a:t>'</a:t>
            </a:r>
            <a:r>
              <a:rPr lang="en-US" altLang="en-US" sz="1200" b="1" dirty="0" err="1">
                <a:solidFill>
                  <a:srgbClr val="FF0000"/>
                </a:solidFill>
                <a:latin typeface="Courier" pitchFamily="49" charset="0"/>
              </a:rPr>
              <a:t>cosh</a:t>
            </a:r>
            <a:r>
              <a:rPr lang="en-US" altLang="en-US" sz="1200" b="1" dirty="0">
                <a:solidFill>
                  <a:srgbClr val="FF0000"/>
                </a:solidFill>
                <a:latin typeface="Courier" pitchFamily="49" charset="0"/>
              </a:rPr>
              <a:t>', 'degrees', 'e', '</a:t>
            </a:r>
            <a:r>
              <a:rPr lang="en-US" altLang="en-US" sz="1200" b="1" dirty="0" err="1">
                <a:solidFill>
                  <a:srgbClr val="FF0000"/>
                </a:solidFill>
                <a:latin typeface="Courier" pitchFamily="49" charset="0"/>
              </a:rPr>
              <a:t>exp</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fabs</a:t>
            </a:r>
            <a:r>
              <a:rPr lang="en-US" altLang="en-US" sz="1200" b="1" dirty="0">
                <a:solidFill>
                  <a:srgbClr val="FF0000"/>
                </a:solidFill>
                <a:latin typeface="Courier" pitchFamily="49" charset="0"/>
              </a:rPr>
              <a:t>', 'factorial', 'floor', '</a:t>
            </a:r>
            <a:r>
              <a:rPr lang="en-US" altLang="en-US" sz="1200" b="1" dirty="0" err="1">
                <a:solidFill>
                  <a:srgbClr val="FF0000"/>
                </a:solidFill>
                <a:latin typeface="Courier" pitchFamily="49" charset="0"/>
              </a:rPr>
              <a:t>fmod</a:t>
            </a:r>
            <a:r>
              <a:rPr lang="en-US" altLang="en-US" sz="1200" b="1" dirty="0">
                <a:solidFill>
                  <a:srgbClr val="FF0000"/>
                </a:solidFill>
                <a:latin typeface="Courier" pitchFamily="49" charset="0"/>
              </a:rPr>
              <a:t>',</a:t>
            </a:r>
          </a:p>
          <a:p>
            <a:pPr>
              <a:lnSpc>
                <a:spcPct val="80000"/>
              </a:lnSpc>
              <a:buNone/>
            </a:pPr>
            <a:r>
              <a:rPr lang="en-US" altLang="en-US" sz="1200" b="1" dirty="0">
                <a:solidFill>
                  <a:srgbClr val="FF0000"/>
                </a:solidFill>
                <a:latin typeface="Courier" pitchFamily="49" charset="0"/>
              </a:rPr>
              <a:t>'</a:t>
            </a:r>
            <a:r>
              <a:rPr lang="en-US" altLang="en-US" sz="1200" b="1" dirty="0" err="1">
                <a:solidFill>
                  <a:srgbClr val="FF0000"/>
                </a:solidFill>
                <a:latin typeface="Courier" pitchFamily="49" charset="0"/>
              </a:rPr>
              <a:t>frexp</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fsum</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hypot</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isinf</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isnan</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ldexp</a:t>
            </a:r>
            <a:r>
              <a:rPr lang="en-US" altLang="en-US" sz="1200" b="1" dirty="0">
                <a:solidFill>
                  <a:srgbClr val="FF0000"/>
                </a:solidFill>
                <a:latin typeface="Courier" pitchFamily="49" charset="0"/>
              </a:rPr>
              <a:t>', 'log', 'log10',</a:t>
            </a:r>
          </a:p>
          <a:p>
            <a:pPr>
              <a:lnSpc>
                <a:spcPct val="80000"/>
              </a:lnSpc>
              <a:buNone/>
            </a:pPr>
            <a:r>
              <a:rPr lang="en-US" altLang="en-US" sz="1200" b="1" dirty="0">
                <a:solidFill>
                  <a:srgbClr val="FF0000"/>
                </a:solidFill>
                <a:latin typeface="Courier" pitchFamily="49" charset="0"/>
              </a:rPr>
              <a:t>'log1p', '</a:t>
            </a:r>
            <a:r>
              <a:rPr lang="en-US" altLang="en-US" sz="1200" b="1" dirty="0" err="1">
                <a:solidFill>
                  <a:srgbClr val="FF0000"/>
                </a:solidFill>
                <a:latin typeface="Courier" pitchFamily="49" charset="0"/>
              </a:rPr>
              <a:t>modf</a:t>
            </a:r>
            <a:r>
              <a:rPr lang="en-US" altLang="en-US" sz="1200" b="1" dirty="0">
                <a:solidFill>
                  <a:srgbClr val="FF0000"/>
                </a:solidFill>
                <a:latin typeface="Courier" pitchFamily="49" charset="0"/>
              </a:rPr>
              <a:t>', 'pi', 'pow', 'radians', 'sin', '</a:t>
            </a:r>
            <a:r>
              <a:rPr lang="en-US" altLang="en-US" sz="1200" b="1" dirty="0" err="1">
                <a:solidFill>
                  <a:srgbClr val="FF0000"/>
                </a:solidFill>
                <a:latin typeface="Courier" pitchFamily="49" charset="0"/>
              </a:rPr>
              <a:t>sinh</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sqrt</a:t>
            </a:r>
            <a:r>
              <a:rPr lang="en-US" altLang="en-US" sz="1200" b="1" dirty="0">
                <a:solidFill>
                  <a:srgbClr val="FF0000"/>
                </a:solidFill>
                <a:latin typeface="Courier" pitchFamily="49" charset="0"/>
              </a:rPr>
              <a:t>', 'tan',</a:t>
            </a:r>
          </a:p>
          <a:p>
            <a:pPr>
              <a:lnSpc>
                <a:spcPct val="80000"/>
              </a:lnSpc>
              <a:buNone/>
            </a:pPr>
            <a:r>
              <a:rPr lang="en-US" altLang="en-US" sz="1200" b="1" dirty="0">
                <a:solidFill>
                  <a:srgbClr val="FF0000"/>
                </a:solidFill>
                <a:latin typeface="Courier" pitchFamily="49" charset="0"/>
              </a:rPr>
              <a:t>'</a:t>
            </a:r>
            <a:r>
              <a:rPr lang="en-US" altLang="en-US" sz="1200" b="1" dirty="0" err="1">
                <a:solidFill>
                  <a:srgbClr val="FF0000"/>
                </a:solidFill>
                <a:latin typeface="Courier" pitchFamily="49" charset="0"/>
              </a:rPr>
              <a:t>tanh</a:t>
            </a:r>
            <a:r>
              <a:rPr lang="en-US" altLang="en-US" sz="1200" b="1" dirty="0">
                <a:solidFill>
                  <a:srgbClr val="FF0000"/>
                </a:solidFill>
                <a:latin typeface="Courier" pitchFamily="49" charset="0"/>
              </a:rPr>
              <a:t>', '</a:t>
            </a:r>
            <a:r>
              <a:rPr lang="en-US" altLang="en-US" sz="1200" b="1" dirty="0" err="1">
                <a:solidFill>
                  <a:srgbClr val="FF0000"/>
                </a:solidFill>
                <a:latin typeface="Courier" pitchFamily="49" charset="0"/>
              </a:rPr>
              <a:t>trunc</a:t>
            </a:r>
            <a:r>
              <a:rPr lang="en-US" altLang="en-US" sz="1200" b="1" dirty="0">
                <a:solidFill>
                  <a:srgbClr val="FF0000"/>
                </a:solidFill>
                <a:latin typeface="Courier" pitchFamily="49" charset="0"/>
              </a:rPr>
              <a:t>']</a:t>
            </a:r>
          </a:p>
          <a:p>
            <a:pPr>
              <a:lnSpc>
                <a:spcPct val="80000"/>
              </a:lnSpc>
              <a:buNone/>
            </a:pPr>
            <a:r>
              <a:rPr lang="en-US" altLang="en-US" sz="1200" b="1" dirty="0">
                <a:solidFill>
                  <a:schemeClr val="accent5">
                    <a:lumMod val="75000"/>
                  </a:schemeClr>
                </a:solidFill>
                <a:latin typeface="Courier" pitchFamily="49" charset="0"/>
              </a:rPr>
              <a:t>&gt;&gt;&gt; help(math)</a:t>
            </a:r>
          </a:p>
          <a:p>
            <a:pPr>
              <a:lnSpc>
                <a:spcPct val="80000"/>
              </a:lnSpc>
              <a:buNone/>
            </a:pPr>
            <a:r>
              <a:rPr lang="en-US" altLang="en-US" sz="1200" b="1" dirty="0">
                <a:solidFill>
                  <a:schemeClr val="accent5">
                    <a:lumMod val="75000"/>
                  </a:schemeClr>
                </a:solidFill>
                <a:latin typeface="Courier" pitchFamily="49" charset="0"/>
              </a:rPr>
              <a:t>&gt;&gt;&gt; help(</a:t>
            </a:r>
            <a:r>
              <a:rPr lang="en-US" altLang="en-US" sz="1200" b="1" dirty="0" err="1">
                <a:solidFill>
                  <a:schemeClr val="accent5">
                    <a:lumMod val="75000"/>
                  </a:schemeClr>
                </a:solidFill>
                <a:latin typeface="Courier" pitchFamily="49" charset="0"/>
              </a:rPr>
              <a:t>math.cos</a:t>
            </a:r>
            <a:r>
              <a:rPr lang="en-US" altLang="en-US" sz="1200" b="1" dirty="0">
                <a:solidFill>
                  <a:schemeClr val="accent5">
                    <a:lumMod val="75000"/>
                  </a:schemeClr>
                </a:solidFill>
                <a:latin typeface="Courier" pitchFamily="49" charset="0"/>
              </a:rPr>
              <a:t>)</a:t>
            </a:r>
          </a:p>
          <a:p>
            <a:pPr marL="0" indent="0">
              <a:buNone/>
            </a:pPr>
            <a:endParaRPr lang="en-US" altLang="en-US" sz="1700" b="1" dirty="0">
              <a:solidFill>
                <a:schemeClr val="accent4">
                  <a:lumMod val="50000"/>
                </a:schemeClr>
              </a:solidFill>
              <a:latin typeface="Courier" pitchFamily="49" charset="0"/>
            </a:endParaRPr>
          </a:p>
        </p:txBody>
      </p:sp>
    </p:spTree>
    <p:extLst>
      <p:ext uri="{BB962C8B-B14F-4D97-AF65-F5344CB8AC3E}">
        <p14:creationId xmlns:p14="http://schemas.microsoft.com/office/powerpoint/2010/main" val="418991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1970"/>
          </a:xfrm>
        </p:spPr>
        <p:txBody>
          <a:bodyPr>
            <a:normAutofit fontScale="90000"/>
          </a:bodyPr>
          <a:lstStyle/>
          <a:p>
            <a:r>
              <a:rPr lang="en-US" altLang="en-US" dirty="0" err="1" smtClean="0"/>
              <a:t>Os</a:t>
            </a:r>
            <a:r>
              <a:rPr lang="en-US" altLang="en-US" dirty="0" smtClean="0"/>
              <a:t> module</a:t>
            </a:r>
            <a:endParaRPr lang="en-IN" dirty="0"/>
          </a:p>
        </p:txBody>
      </p:sp>
      <p:sp>
        <p:nvSpPr>
          <p:cNvPr id="3" name="Content Placeholder 2"/>
          <p:cNvSpPr>
            <a:spLocks noGrp="1"/>
          </p:cNvSpPr>
          <p:nvPr>
            <p:ph idx="1"/>
          </p:nvPr>
        </p:nvSpPr>
        <p:spPr>
          <a:xfrm>
            <a:off x="1069848" y="1123720"/>
            <a:ext cx="10058400" cy="5048480"/>
          </a:xfrm>
        </p:spPr>
        <p:txBody>
          <a:bodyPr>
            <a:normAutofit/>
          </a:bodyPr>
          <a:lstStyle/>
          <a:p>
            <a:pPr marL="0" indent="0">
              <a:buNone/>
            </a:pPr>
            <a:r>
              <a:rPr lang="en-IN" sz="1800" dirty="0"/>
              <a:t>This module provides a portable way of using operating system dependent functionality</a:t>
            </a:r>
            <a:r>
              <a:rPr lang="en-IN" sz="1800" dirty="0" smtClean="0"/>
              <a:t>.</a:t>
            </a:r>
          </a:p>
          <a:p>
            <a:pPr marL="0" indent="0">
              <a:buNone/>
            </a:pPr>
            <a:endParaRPr lang="en-IN" sz="1800" dirty="0"/>
          </a:p>
          <a:p>
            <a:pPr marL="0" indent="0">
              <a:buNone/>
            </a:pPr>
            <a:r>
              <a:rPr lang="en-IN" sz="1800" b="1" dirty="0" err="1">
                <a:solidFill>
                  <a:schemeClr val="accent5">
                    <a:lumMod val="75000"/>
                  </a:schemeClr>
                </a:solidFill>
                <a:latin typeface="Courier" pitchFamily="49" charset="0"/>
              </a:rPr>
              <a:t>os.chdir</a:t>
            </a:r>
            <a:r>
              <a:rPr lang="en-IN" sz="1800" b="1" dirty="0">
                <a:solidFill>
                  <a:schemeClr val="accent5">
                    <a:lumMod val="75000"/>
                  </a:schemeClr>
                </a:solidFill>
                <a:latin typeface="Courier" pitchFamily="49" charset="0"/>
              </a:rPr>
              <a:t>(path)</a:t>
            </a:r>
          </a:p>
          <a:p>
            <a:pPr marL="0" indent="0">
              <a:buNone/>
            </a:pPr>
            <a:r>
              <a:rPr lang="en-IN" sz="1800" b="1" dirty="0" err="1">
                <a:solidFill>
                  <a:schemeClr val="accent5">
                    <a:lumMod val="75000"/>
                  </a:schemeClr>
                </a:solidFill>
                <a:latin typeface="Courier" pitchFamily="49" charset="0"/>
              </a:rPr>
              <a:t>os.fchdir</a:t>
            </a:r>
            <a:r>
              <a:rPr lang="en-IN" sz="1800" b="1" dirty="0">
                <a:solidFill>
                  <a:schemeClr val="accent5">
                    <a:lumMod val="75000"/>
                  </a:schemeClr>
                </a:solidFill>
                <a:latin typeface="Courier" pitchFamily="49" charset="0"/>
              </a:rPr>
              <a:t>(</a:t>
            </a:r>
            <a:r>
              <a:rPr lang="en-IN" sz="1800" b="1" dirty="0" err="1">
                <a:solidFill>
                  <a:schemeClr val="accent5">
                    <a:lumMod val="75000"/>
                  </a:schemeClr>
                </a:solidFill>
                <a:latin typeface="Courier" pitchFamily="49" charset="0"/>
              </a:rPr>
              <a:t>fd</a:t>
            </a:r>
            <a:r>
              <a:rPr lang="en-IN" sz="1800" b="1" dirty="0">
                <a:solidFill>
                  <a:schemeClr val="accent5">
                    <a:lumMod val="75000"/>
                  </a:schemeClr>
                </a:solidFill>
                <a:latin typeface="Courier" pitchFamily="49" charset="0"/>
              </a:rPr>
              <a:t>)</a:t>
            </a:r>
          </a:p>
          <a:p>
            <a:pPr marL="0" indent="0">
              <a:buNone/>
            </a:pPr>
            <a:r>
              <a:rPr lang="en-IN" sz="1800" b="1" dirty="0" err="1">
                <a:solidFill>
                  <a:schemeClr val="accent5">
                    <a:lumMod val="75000"/>
                  </a:schemeClr>
                </a:solidFill>
                <a:latin typeface="Courier" pitchFamily="49" charset="0"/>
              </a:rPr>
              <a:t>os.getcwd</a:t>
            </a:r>
            <a:r>
              <a:rPr lang="en-IN" sz="1800" b="1" dirty="0" smtClean="0">
                <a:solidFill>
                  <a:schemeClr val="accent5">
                    <a:lumMod val="75000"/>
                  </a:schemeClr>
                </a:solidFill>
                <a:latin typeface="Courier" pitchFamily="49" charset="0"/>
              </a:rPr>
              <a:t>()</a:t>
            </a:r>
          </a:p>
          <a:p>
            <a:pPr marL="0" indent="0">
              <a:buNone/>
            </a:pPr>
            <a:r>
              <a:rPr lang="en-IN" sz="1800" b="1" dirty="0" err="1">
                <a:solidFill>
                  <a:schemeClr val="accent5">
                    <a:lumMod val="75000"/>
                  </a:schemeClr>
                </a:solidFill>
                <a:latin typeface="Courier" pitchFamily="49" charset="0"/>
              </a:rPr>
              <a:t>os.makedirs</a:t>
            </a:r>
            <a:r>
              <a:rPr lang="en-IN" sz="1800" b="1" dirty="0">
                <a:solidFill>
                  <a:schemeClr val="accent5">
                    <a:lumMod val="75000"/>
                  </a:schemeClr>
                </a:solidFill>
                <a:latin typeface="Courier" pitchFamily="49" charset="0"/>
              </a:rPr>
              <a:t>(path[, mode</a:t>
            </a:r>
            <a:r>
              <a:rPr lang="en-IN" sz="1800" b="1" dirty="0" smtClean="0">
                <a:solidFill>
                  <a:schemeClr val="accent5">
                    <a:lumMod val="75000"/>
                  </a:schemeClr>
                </a:solidFill>
                <a:latin typeface="Courier" pitchFamily="49" charset="0"/>
              </a:rPr>
              <a:t>])</a:t>
            </a:r>
          </a:p>
          <a:p>
            <a:pPr marL="0" indent="0">
              <a:buNone/>
            </a:pPr>
            <a:r>
              <a:rPr lang="en-IN" sz="1800" b="1" dirty="0" err="1">
                <a:solidFill>
                  <a:schemeClr val="accent5">
                    <a:lumMod val="75000"/>
                  </a:schemeClr>
                </a:solidFill>
                <a:latin typeface="Courier" pitchFamily="49" charset="0"/>
              </a:rPr>
              <a:t>os.mkdir</a:t>
            </a:r>
            <a:r>
              <a:rPr lang="en-IN" sz="1800" b="1" dirty="0">
                <a:solidFill>
                  <a:schemeClr val="accent5">
                    <a:lumMod val="75000"/>
                  </a:schemeClr>
                </a:solidFill>
                <a:latin typeface="Courier" pitchFamily="49" charset="0"/>
              </a:rPr>
              <a:t>(path[, mode</a:t>
            </a:r>
            <a:r>
              <a:rPr lang="en-IN" sz="1800" b="1" dirty="0" smtClean="0">
                <a:solidFill>
                  <a:schemeClr val="accent5">
                    <a:lumMod val="75000"/>
                  </a:schemeClr>
                </a:solidFill>
                <a:latin typeface="Courier" pitchFamily="49" charset="0"/>
              </a:rPr>
              <a:t>])</a:t>
            </a:r>
          </a:p>
          <a:p>
            <a:pPr marL="0" indent="0">
              <a:buNone/>
            </a:pPr>
            <a:r>
              <a:rPr lang="en-IN" sz="1800" b="1" dirty="0" err="1">
                <a:solidFill>
                  <a:schemeClr val="accent5">
                    <a:lumMod val="75000"/>
                  </a:schemeClr>
                </a:solidFill>
                <a:latin typeface="Courier" pitchFamily="49" charset="0"/>
              </a:rPr>
              <a:t>os.removedirs</a:t>
            </a:r>
            <a:r>
              <a:rPr lang="en-IN" sz="1800" b="1" dirty="0">
                <a:solidFill>
                  <a:schemeClr val="accent5">
                    <a:lumMod val="75000"/>
                  </a:schemeClr>
                </a:solidFill>
                <a:latin typeface="Courier" pitchFamily="49" charset="0"/>
              </a:rPr>
              <a:t>(path</a:t>
            </a:r>
            <a:r>
              <a:rPr lang="en-IN" sz="1800" b="1" dirty="0" smtClean="0">
                <a:solidFill>
                  <a:schemeClr val="accent5">
                    <a:lumMod val="75000"/>
                  </a:schemeClr>
                </a:solidFill>
                <a:latin typeface="Courier" pitchFamily="49" charset="0"/>
              </a:rPr>
              <a:t>)</a:t>
            </a:r>
          </a:p>
          <a:p>
            <a:pPr marL="0" indent="0">
              <a:buNone/>
            </a:pPr>
            <a:r>
              <a:rPr lang="en-IN" sz="1800" b="1" dirty="0" err="1">
                <a:solidFill>
                  <a:schemeClr val="accent5">
                    <a:lumMod val="75000"/>
                  </a:schemeClr>
                </a:solidFill>
                <a:latin typeface="Courier" pitchFamily="49" charset="0"/>
              </a:rPr>
              <a:t>os.rename</a:t>
            </a:r>
            <a:r>
              <a:rPr lang="en-IN" sz="1800" b="1" dirty="0">
                <a:solidFill>
                  <a:schemeClr val="accent5">
                    <a:lumMod val="75000"/>
                  </a:schemeClr>
                </a:solidFill>
                <a:latin typeface="Courier" pitchFamily="49" charset="0"/>
              </a:rPr>
              <a:t>(</a:t>
            </a:r>
            <a:r>
              <a:rPr lang="en-IN" sz="1800" b="1" dirty="0" err="1">
                <a:solidFill>
                  <a:schemeClr val="accent5">
                    <a:lumMod val="75000"/>
                  </a:schemeClr>
                </a:solidFill>
                <a:latin typeface="Courier" pitchFamily="49" charset="0"/>
              </a:rPr>
              <a:t>src</a:t>
            </a:r>
            <a:r>
              <a:rPr lang="en-IN" sz="1800" b="1" dirty="0">
                <a:solidFill>
                  <a:schemeClr val="accent5">
                    <a:lumMod val="75000"/>
                  </a:schemeClr>
                </a:solidFill>
                <a:latin typeface="Courier" pitchFamily="49" charset="0"/>
              </a:rPr>
              <a:t>, </a:t>
            </a:r>
            <a:r>
              <a:rPr lang="en-IN" sz="1800" b="1" dirty="0" err="1">
                <a:solidFill>
                  <a:schemeClr val="accent5">
                    <a:lumMod val="75000"/>
                  </a:schemeClr>
                </a:solidFill>
                <a:latin typeface="Courier" pitchFamily="49" charset="0"/>
              </a:rPr>
              <a:t>dst</a:t>
            </a:r>
            <a:r>
              <a:rPr lang="en-IN" sz="1800" b="1" dirty="0">
                <a:solidFill>
                  <a:schemeClr val="accent5">
                    <a:lumMod val="75000"/>
                  </a:schemeClr>
                </a:solidFill>
                <a:latin typeface="Courier" pitchFamily="49" charset="0"/>
              </a:rPr>
              <a:t>)</a:t>
            </a:r>
          </a:p>
          <a:p>
            <a:pPr marL="0" indent="0">
              <a:buNone/>
            </a:pPr>
            <a:r>
              <a:rPr lang="en-IN" sz="1800" dirty="0"/>
              <a:t> </a:t>
            </a:r>
            <a:endParaRPr lang="en-US" altLang="en-US" sz="1700" b="1" dirty="0">
              <a:solidFill>
                <a:schemeClr val="accent4">
                  <a:lumMod val="50000"/>
                </a:schemeClr>
              </a:solidFill>
              <a:latin typeface="Courier" pitchFamily="49" charset="0"/>
            </a:endParaRPr>
          </a:p>
        </p:txBody>
      </p:sp>
    </p:spTree>
    <p:extLst>
      <p:ext uri="{BB962C8B-B14F-4D97-AF65-F5344CB8AC3E}">
        <p14:creationId xmlns:p14="http://schemas.microsoft.com/office/powerpoint/2010/main" val="194174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533" y="328071"/>
            <a:ext cx="10058400" cy="561970"/>
          </a:xfrm>
        </p:spPr>
        <p:txBody>
          <a:bodyPr>
            <a:normAutofit fontScale="90000"/>
          </a:bodyPr>
          <a:lstStyle/>
          <a:p>
            <a:r>
              <a:rPr lang="en-US" altLang="en-US" dirty="0" err="1" smtClean="0"/>
              <a:t>Os</a:t>
            </a:r>
            <a:r>
              <a:rPr lang="en-US" altLang="en-US" dirty="0" smtClean="0"/>
              <a:t> </a:t>
            </a:r>
            <a:r>
              <a:rPr lang="en-US" altLang="en-US" dirty="0" err="1" smtClean="0"/>
              <a:t>Accesing</a:t>
            </a:r>
            <a:r>
              <a:rPr lang="en-US" altLang="en-US" dirty="0" smtClean="0"/>
              <a:t> file</a:t>
            </a:r>
            <a:endParaRPr lang="en-IN" dirty="0"/>
          </a:p>
        </p:txBody>
      </p:sp>
      <p:sp>
        <p:nvSpPr>
          <p:cNvPr id="3" name="Content Placeholder 2"/>
          <p:cNvSpPr>
            <a:spLocks noGrp="1"/>
          </p:cNvSpPr>
          <p:nvPr>
            <p:ph idx="1"/>
          </p:nvPr>
        </p:nvSpPr>
        <p:spPr>
          <a:xfrm>
            <a:off x="974370" y="1123720"/>
            <a:ext cx="3707800" cy="451692"/>
          </a:xfrm>
        </p:spPr>
        <p:txBody>
          <a:bodyPr>
            <a:normAutofit/>
          </a:bodyPr>
          <a:lstStyle/>
          <a:p>
            <a:pPr marL="0" indent="0">
              <a:buNone/>
            </a:pPr>
            <a:r>
              <a:rPr lang="en-IN" sz="1800" dirty="0" err="1">
                <a:solidFill>
                  <a:schemeClr val="accent4">
                    <a:lumMod val="75000"/>
                  </a:schemeClr>
                </a:solidFill>
              </a:rPr>
              <a:t>os.access</a:t>
            </a:r>
            <a:r>
              <a:rPr lang="en-IN" sz="1800" dirty="0">
                <a:solidFill>
                  <a:schemeClr val="accent4">
                    <a:lumMod val="75000"/>
                  </a:schemeClr>
                </a:solidFill>
              </a:rPr>
              <a:t>(path, mode)</a:t>
            </a:r>
            <a:endParaRPr lang="en-IN" sz="1800" b="1" dirty="0" smtClean="0">
              <a:solidFill>
                <a:schemeClr val="accent4">
                  <a:lumMod val="75000"/>
                </a:schemeClr>
              </a:solidFill>
              <a:latin typeface="Courier" pitchFamily="49" charset="0"/>
            </a:endParaRPr>
          </a:p>
          <a:p>
            <a:pPr marL="0" indent="0">
              <a:buNone/>
            </a:pPr>
            <a:endParaRPr lang="en-IN" sz="1800" b="1" dirty="0" smtClean="0">
              <a:solidFill>
                <a:schemeClr val="accent5">
                  <a:lumMod val="75000"/>
                </a:schemeClr>
              </a:solidFill>
              <a:latin typeface="Courier" pitchFamily="49" charset="0"/>
            </a:endParaRPr>
          </a:p>
        </p:txBody>
      </p:sp>
      <p:sp>
        <p:nvSpPr>
          <p:cNvPr id="6" name="Rectangle 5"/>
          <p:cNvSpPr/>
          <p:nvPr/>
        </p:nvSpPr>
        <p:spPr>
          <a:xfrm>
            <a:off x="7025089" y="1214238"/>
            <a:ext cx="5005329" cy="2862322"/>
          </a:xfrm>
          <a:prstGeom prst="rect">
            <a:avLst/>
          </a:prstGeom>
        </p:spPr>
        <p:txBody>
          <a:bodyPr wrap="square">
            <a:spAutoFit/>
          </a:bodyPr>
          <a:lstStyle/>
          <a:p>
            <a:r>
              <a:rPr lang="en-US" altLang="en-US" dirty="0">
                <a:latin typeface="Courier New" panose="02070309020205020404" pitchFamily="49" charset="0"/>
                <a:ea typeface="ＭＳ Ｐゴシック" panose="020B0600070205080204" pitchFamily="34" charset="-128"/>
              </a:rPr>
              <a:t>try:</a:t>
            </a:r>
          </a:p>
          <a:p>
            <a:r>
              <a:rPr lang="en-US" altLang="en-US" dirty="0">
                <a:latin typeface="Courier New" panose="02070309020205020404" pitchFamily="49" charset="0"/>
                <a:ea typeface="ＭＳ Ｐゴシック" panose="020B0600070205080204" pitchFamily="34" charset="-128"/>
              </a:rPr>
              <a:t>    </a:t>
            </a:r>
            <a:r>
              <a:rPr lang="en-US" altLang="en-US" dirty="0" err="1">
                <a:latin typeface="Courier New" panose="02070309020205020404" pitchFamily="49" charset="0"/>
                <a:ea typeface="ＭＳ Ｐゴシック" panose="020B0600070205080204" pitchFamily="34" charset="-128"/>
              </a:rPr>
              <a:t>fp</a:t>
            </a:r>
            <a:r>
              <a:rPr lang="en-US" altLang="en-US" dirty="0">
                <a:latin typeface="Courier New" panose="02070309020205020404" pitchFamily="49" charset="0"/>
                <a:ea typeface="ＭＳ Ｐゴシック" panose="020B0600070205080204" pitchFamily="34" charset="-128"/>
              </a:rPr>
              <a:t> = open("</a:t>
            </a:r>
            <a:r>
              <a:rPr lang="en-US" altLang="en-US" dirty="0" err="1">
                <a:latin typeface="Courier New" panose="02070309020205020404" pitchFamily="49" charset="0"/>
                <a:ea typeface="ＭＳ Ｐゴシック" panose="020B0600070205080204" pitchFamily="34" charset="-128"/>
              </a:rPr>
              <a:t>myfile</a:t>
            </a:r>
            <a:r>
              <a:rPr lang="en-US" altLang="en-US" dirty="0">
                <a:latin typeface="Courier New" panose="02070309020205020404" pitchFamily="49" charset="0"/>
                <a:ea typeface="ＭＳ Ｐゴシック" panose="020B0600070205080204" pitchFamily="34" charset="-128"/>
              </a:rPr>
              <a:t>")</a:t>
            </a:r>
          </a:p>
          <a:p>
            <a:r>
              <a:rPr lang="en-US" altLang="en-US" dirty="0">
                <a:latin typeface="Courier New" panose="02070309020205020404" pitchFamily="49" charset="0"/>
                <a:ea typeface="ＭＳ Ｐゴシック" panose="020B0600070205080204" pitchFamily="34" charset="-128"/>
              </a:rPr>
              <a:t>except </a:t>
            </a:r>
            <a:r>
              <a:rPr lang="en-US" altLang="en-US" dirty="0" err="1">
                <a:latin typeface="Courier New" panose="02070309020205020404" pitchFamily="49" charset="0"/>
                <a:ea typeface="ＭＳ Ｐゴシック" panose="020B0600070205080204" pitchFamily="34" charset="-128"/>
              </a:rPr>
              <a:t>IOError</a:t>
            </a:r>
            <a:r>
              <a:rPr lang="en-US" altLang="en-US" dirty="0">
                <a:latin typeface="Courier New" panose="02070309020205020404" pitchFamily="49" charset="0"/>
                <a:ea typeface="ＭＳ Ｐゴシック" panose="020B0600070205080204" pitchFamily="34" charset="-128"/>
              </a:rPr>
              <a:t> as e:</a:t>
            </a:r>
          </a:p>
          <a:p>
            <a:r>
              <a:rPr lang="en-US" altLang="en-US" dirty="0">
                <a:latin typeface="Courier New" panose="02070309020205020404" pitchFamily="49" charset="0"/>
                <a:ea typeface="ＭＳ Ｐゴシック" panose="020B0600070205080204" pitchFamily="34" charset="-128"/>
              </a:rPr>
              <a:t>    if </a:t>
            </a:r>
            <a:r>
              <a:rPr lang="en-US" altLang="en-US" dirty="0" err="1">
                <a:latin typeface="Courier New" panose="02070309020205020404" pitchFamily="49" charset="0"/>
                <a:ea typeface="ＭＳ Ｐゴシック" panose="020B0600070205080204" pitchFamily="34" charset="-128"/>
              </a:rPr>
              <a:t>e.errno</a:t>
            </a:r>
            <a:r>
              <a:rPr lang="en-US" altLang="en-US" dirty="0">
                <a:latin typeface="Courier New" panose="02070309020205020404" pitchFamily="49" charset="0"/>
                <a:ea typeface="ＭＳ Ｐゴシック" panose="020B0600070205080204" pitchFamily="34" charset="-128"/>
              </a:rPr>
              <a:t> == </a:t>
            </a:r>
            <a:r>
              <a:rPr lang="en-US" altLang="en-US" dirty="0" err="1">
                <a:latin typeface="Courier New" panose="02070309020205020404" pitchFamily="49" charset="0"/>
                <a:ea typeface="ＭＳ Ｐゴシック" panose="020B0600070205080204" pitchFamily="34" charset="-128"/>
              </a:rPr>
              <a:t>errno.EACCES</a:t>
            </a:r>
            <a:r>
              <a:rPr lang="en-US" altLang="en-US" dirty="0">
                <a:latin typeface="Courier New" panose="02070309020205020404" pitchFamily="49" charset="0"/>
                <a:ea typeface="ＭＳ Ｐゴシック" panose="020B0600070205080204" pitchFamily="34" charset="-128"/>
              </a:rPr>
              <a:t>:</a:t>
            </a:r>
          </a:p>
          <a:p>
            <a:r>
              <a:rPr lang="en-US" altLang="en-US" dirty="0">
                <a:latin typeface="Courier New" panose="02070309020205020404" pitchFamily="49" charset="0"/>
                <a:ea typeface="ＭＳ Ｐゴシック" panose="020B0600070205080204" pitchFamily="34" charset="-128"/>
              </a:rPr>
              <a:t>        return "some default data"</a:t>
            </a:r>
          </a:p>
          <a:p>
            <a:r>
              <a:rPr lang="en-US" altLang="en-US" dirty="0">
                <a:latin typeface="Courier New" panose="02070309020205020404" pitchFamily="49" charset="0"/>
                <a:ea typeface="ＭＳ Ｐゴシック" panose="020B0600070205080204" pitchFamily="34" charset="-128"/>
              </a:rPr>
              <a:t>    # Not a permission error.</a:t>
            </a:r>
          </a:p>
          <a:p>
            <a:r>
              <a:rPr lang="en-US" altLang="en-US" dirty="0">
                <a:latin typeface="Courier New" panose="02070309020205020404" pitchFamily="49" charset="0"/>
                <a:ea typeface="ＭＳ Ｐゴシック" panose="020B0600070205080204" pitchFamily="34" charset="-128"/>
              </a:rPr>
              <a:t>    raise</a:t>
            </a:r>
          </a:p>
          <a:p>
            <a:r>
              <a:rPr lang="en-US" altLang="en-US" dirty="0">
                <a:latin typeface="Courier New" panose="02070309020205020404" pitchFamily="49" charset="0"/>
                <a:ea typeface="ＭＳ Ｐゴシック" panose="020B0600070205080204" pitchFamily="34" charset="-128"/>
              </a:rPr>
              <a:t>else:</a:t>
            </a:r>
          </a:p>
          <a:p>
            <a:r>
              <a:rPr lang="en-US" altLang="en-US" dirty="0">
                <a:latin typeface="Courier New" panose="02070309020205020404" pitchFamily="49" charset="0"/>
                <a:ea typeface="ＭＳ Ｐゴシック" panose="020B0600070205080204" pitchFamily="34" charset="-128"/>
              </a:rPr>
              <a:t>    with </a:t>
            </a:r>
            <a:r>
              <a:rPr lang="en-US" altLang="en-US" dirty="0" err="1">
                <a:latin typeface="Courier New" panose="02070309020205020404" pitchFamily="49" charset="0"/>
                <a:ea typeface="ＭＳ Ｐゴシック" panose="020B0600070205080204" pitchFamily="34" charset="-128"/>
              </a:rPr>
              <a:t>fp</a:t>
            </a:r>
            <a:r>
              <a:rPr lang="en-US" altLang="en-US" dirty="0">
                <a:latin typeface="Courier New" panose="02070309020205020404" pitchFamily="49" charset="0"/>
                <a:ea typeface="ＭＳ Ｐゴシック" panose="020B0600070205080204" pitchFamily="34" charset="-128"/>
              </a:rPr>
              <a:t>:</a:t>
            </a:r>
          </a:p>
          <a:p>
            <a:r>
              <a:rPr lang="en-US" altLang="en-US" dirty="0">
                <a:latin typeface="Courier New" panose="02070309020205020404" pitchFamily="49" charset="0"/>
                <a:ea typeface="ＭＳ Ｐゴシック" panose="020B0600070205080204" pitchFamily="34" charset="-128"/>
              </a:rPr>
              <a:t>        return </a:t>
            </a:r>
            <a:r>
              <a:rPr lang="en-US" altLang="en-US" dirty="0" err="1">
                <a:latin typeface="Courier New" panose="02070309020205020404" pitchFamily="49" charset="0"/>
                <a:ea typeface="ＭＳ Ｐゴシック" panose="020B0600070205080204" pitchFamily="34" charset="-128"/>
              </a:rPr>
              <a:t>fp.read</a:t>
            </a:r>
            <a:r>
              <a:rPr lang="en-US" altLang="en-US" dirty="0">
                <a:latin typeface="Courier New" panose="02070309020205020404" pitchFamily="49" charset="0"/>
                <a:ea typeface="ＭＳ Ｐゴシック" panose="020B0600070205080204" pitchFamily="34" charset="-128"/>
              </a:rPr>
              <a:t>()</a:t>
            </a:r>
          </a:p>
        </p:txBody>
      </p:sp>
      <p:sp>
        <p:nvSpPr>
          <p:cNvPr id="7" name="Rectangle 6"/>
          <p:cNvSpPr/>
          <p:nvPr/>
        </p:nvSpPr>
        <p:spPr>
          <a:xfrm>
            <a:off x="1040473" y="2359241"/>
            <a:ext cx="4879260" cy="1200329"/>
          </a:xfrm>
          <a:prstGeom prst="rect">
            <a:avLst/>
          </a:prstGeom>
        </p:spPr>
        <p:txBody>
          <a:bodyPr wrap="square">
            <a:spAutoFit/>
          </a:bodyPr>
          <a:lstStyle/>
          <a:p>
            <a:r>
              <a:rPr lang="en-IN" dirty="0">
                <a:latin typeface="Courier New" panose="02070309020205020404" pitchFamily="49" charset="0"/>
                <a:ea typeface="ＭＳ Ｐゴシック" panose="020B0600070205080204" pitchFamily="34" charset="-128"/>
              </a:rPr>
              <a:t>if </a:t>
            </a:r>
            <a:r>
              <a:rPr lang="en-IN" dirty="0" err="1">
                <a:latin typeface="Courier New" panose="02070309020205020404" pitchFamily="49" charset="0"/>
                <a:ea typeface="ＭＳ Ｐゴシック" panose="020B0600070205080204" pitchFamily="34" charset="-128"/>
              </a:rPr>
              <a:t>os.access</a:t>
            </a:r>
            <a:r>
              <a:rPr lang="en-IN" dirty="0">
                <a:latin typeface="Courier New" panose="02070309020205020404" pitchFamily="49" charset="0"/>
                <a:ea typeface="ＭＳ Ｐゴシック" panose="020B0600070205080204" pitchFamily="34" charset="-128"/>
              </a:rPr>
              <a:t>("</a:t>
            </a:r>
            <a:r>
              <a:rPr lang="en-IN" dirty="0" err="1">
                <a:latin typeface="Courier New" panose="02070309020205020404" pitchFamily="49" charset="0"/>
                <a:ea typeface="ＭＳ Ｐゴシック" panose="020B0600070205080204" pitchFamily="34" charset="-128"/>
              </a:rPr>
              <a:t>myfile</a:t>
            </a:r>
            <a:r>
              <a:rPr lang="en-IN" dirty="0">
                <a:latin typeface="Courier New" panose="02070309020205020404" pitchFamily="49" charset="0"/>
                <a:ea typeface="ＭＳ Ｐゴシック" panose="020B0600070205080204" pitchFamily="34" charset="-128"/>
              </a:rPr>
              <a:t>", </a:t>
            </a:r>
            <a:r>
              <a:rPr lang="en-IN" dirty="0" err="1">
                <a:latin typeface="Courier New" panose="02070309020205020404" pitchFamily="49" charset="0"/>
                <a:ea typeface="ＭＳ Ｐゴシック" panose="020B0600070205080204" pitchFamily="34" charset="-128"/>
              </a:rPr>
              <a:t>os.R_OK</a:t>
            </a:r>
            <a:r>
              <a:rPr lang="en-IN" dirty="0">
                <a:latin typeface="Courier New" panose="02070309020205020404" pitchFamily="49" charset="0"/>
                <a:ea typeface="ＭＳ Ｐゴシック" panose="020B0600070205080204" pitchFamily="34" charset="-128"/>
              </a:rPr>
              <a:t>):</a:t>
            </a:r>
          </a:p>
          <a:p>
            <a:r>
              <a:rPr lang="en-IN" dirty="0">
                <a:latin typeface="Courier New" panose="02070309020205020404" pitchFamily="49" charset="0"/>
                <a:ea typeface="ＭＳ Ｐゴシック" panose="020B0600070205080204" pitchFamily="34" charset="-128"/>
              </a:rPr>
              <a:t>    with open("</a:t>
            </a:r>
            <a:r>
              <a:rPr lang="en-IN" dirty="0" err="1">
                <a:latin typeface="Courier New" panose="02070309020205020404" pitchFamily="49" charset="0"/>
                <a:ea typeface="ＭＳ Ｐゴシック" panose="020B0600070205080204" pitchFamily="34" charset="-128"/>
              </a:rPr>
              <a:t>myfile</a:t>
            </a:r>
            <a:r>
              <a:rPr lang="en-IN" dirty="0">
                <a:latin typeface="Courier New" panose="02070309020205020404" pitchFamily="49" charset="0"/>
                <a:ea typeface="ＭＳ Ｐゴシック" panose="020B0600070205080204" pitchFamily="34" charset="-128"/>
              </a:rPr>
              <a:t>") as </a:t>
            </a:r>
            <a:r>
              <a:rPr lang="en-IN" dirty="0" err="1">
                <a:latin typeface="Courier New" panose="02070309020205020404" pitchFamily="49" charset="0"/>
                <a:ea typeface="ＭＳ Ｐゴシック" panose="020B0600070205080204" pitchFamily="34" charset="-128"/>
              </a:rPr>
              <a:t>fp</a:t>
            </a:r>
            <a:r>
              <a:rPr lang="en-IN" dirty="0">
                <a:latin typeface="Courier New" panose="02070309020205020404" pitchFamily="49" charset="0"/>
                <a:ea typeface="ＭＳ Ｐゴシック" panose="020B0600070205080204" pitchFamily="34" charset="-128"/>
              </a:rPr>
              <a:t>:</a:t>
            </a:r>
          </a:p>
          <a:p>
            <a:r>
              <a:rPr lang="en-IN" dirty="0">
                <a:latin typeface="Courier New" panose="02070309020205020404" pitchFamily="49" charset="0"/>
                <a:ea typeface="ＭＳ Ｐゴシック" panose="020B0600070205080204" pitchFamily="34" charset="-128"/>
              </a:rPr>
              <a:t>        return </a:t>
            </a:r>
            <a:r>
              <a:rPr lang="en-IN" dirty="0" err="1">
                <a:latin typeface="Courier New" panose="02070309020205020404" pitchFamily="49" charset="0"/>
                <a:ea typeface="ＭＳ Ｐゴシック" panose="020B0600070205080204" pitchFamily="34" charset="-128"/>
              </a:rPr>
              <a:t>fp.read</a:t>
            </a:r>
            <a:r>
              <a:rPr lang="en-IN" dirty="0">
                <a:latin typeface="Courier New" panose="02070309020205020404" pitchFamily="49" charset="0"/>
                <a:ea typeface="ＭＳ Ｐゴシック" panose="020B0600070205080204" pitchFamily="34" charset="-128"/>
              </a:rPr>
              <a:t>()</a:t>
            </a:r>
          </a:p>
          <a:p>
            <a:r>
              <a:rPr lang="en-IN" dirty="0">
                <a:latin typeface="Courier New" panose="02070309020205020404" pitchFamily="49" charset="0"/>
                <a:ea typeface="ＭＳ Ｐゴシック" panose="020B0600070205080204" pitchFamily="34" charset="-128"/>
              </a:rPr>
              <a:t>return "some default data</a:t>
            </a:r>
            <a:r>
              <a:rPr lang="en-IN" dirty="0">
                <a:latin typeface="Courier New" panose="02070309020205020404" pitchFamily="49" charset="0"/>
                <a:ea typeface="ＭＳ Ｐゴシック" panose="020B0600070205080204" pitchFamily="34" charset="-128"/>
              </a:rPr>
              <a:t>“</a:t>
            </a:r>
            <a:endParaRPr lang="en-IN" dirty="0">
              <a:latin typeface="Courier New" panose="02070309020205020404" pitchFamily="49" charset="0"/>
              <a:ea typeface="ＭＳ Ｐゴシック" panose="020B0600070205080204" pitchFamily="34" charset="-128"/>
            </a:endParaRPr>
          </a:p>
        </p:txBody>
      </p:sp>
      <p:sp>
        <p:nvSpPr>
          <p:cNvPr id="9" name="Rectangle 8"/>
          <p:cNvSpPr/>
          <p:nvPr/>
        </p:nvSpPr>
        <p:spPr>
          <a:xfrm>
            <a:off x="558187" y="4872209"/>
            <a:ext cx="10778169" cy="1323439"/>
          </a:xfrm>
          <a:prstGeom prst="rect">
            <a:avLst/>
          </a:prstGeom>
        </p:spPr>
        <p:txBody>
          <a:bodyPr wrap="square">
            <a:spAutoFit/>
          </a:bodyPr>
          <a:lstStyle/>
          <a:p>
            <a:r>
              <a:rPr lang="en-IN" sz="2000" b="1" i="1" dirty="0" err="1" smtClean="0">
                <a:latin typeface="Calibri Light" panose="020F0302020204030204" pitchFamily="34" charset="0"/>
                <a:ea typeface="ＭＳ Ｐゴシック" panose="020B0600070205080204" pitchFamily="34" charset="-128"/>
              </a:rPr>
              <a:t>os.F_OK</a:t>
            </a:r>
            <a:r>
              <a:rPr lang="en-IN" sz="2000" b="1" i="1" dirty="0" smtClean="0">
                <a:latin typeface="Calibri Light" panose="020F0302020204030204" pitchFamily="34" charset="0"/>
                <a:ea typeface="ＭＳ Ｐゴシック" panose="020B0600070205080204" pitchFamily="34" charset="-128"/>
              </a:rPr>
              <a:t> - </a:t>
            </a:r>
            <a:r>
              <a:rPr lang="en-IN" sz="2000" i="1" dirty="0" smtClean="0">
                <a:latin typeface="Calibri Light" panose="020F0302020204030204" pitchFamily="34" charset="0"/>
                <a:ea typeface="ＭＳ Ｐゴシック" panose="020B0600070205080204" pitchFamily="34" charset="-128"/>
              </a:rPr>
              <a:t>Value </a:t>
            </a:r>
            <a:r>
              <a:rPr lang="en-IN" sz="2000" i="1" dirty="0">
                <a:latin typeface="Calibri Light" panose="020F0302020204030204" pitchFamily="34" charset="0"/>
                <a:ea typeface="ＭＳ Ｐゴシック" panose="020B0600070205080204" pitchFamily="34" charset="-128"/>
              </a:rPr>
              <a:t>to pass as the mode parameter of access() to test the existence of path</a:t>
            </a:r>
            <a:r>
              <a:rPr lang="en-IN" sz="2000" i="1" dirty="0" smtClean="0">
                <a:latin typeface="Calibri Light" panose="020F0302020204030204" pitchFamily="34" charset="0"/>
                <a:ea typeface="ＭＳ Ｐゴシック" panose="020B0600070205080204" pitchFamily="34" charset="-128"/>
              </a:rPr>
              <a:t>.</a:t>
            </a:r>
            <a:endParaRPr lang="en-IN" sz="2000" i="1" dirty="0">
              <a:latin typeface="Calibri Light" panose="020F0302020204030204" pitchFamily="34" charset="0"/>
              <a:ea typeface="ＭＳ Ｐゴシック" panose="020B0600070205080204" pitchFamily="34" charset="-128"/>
            </a:endParaRPr>
          </a:p>
          <a:p>
            <a:r>
              <a:rPr lang="en-IN" sz="2000" b="1" i="1" dirty="0" err="1" smtClean="0">
                <a:latin typeface="Calibri Light" panose="020F0302020204030204" pitchFamily="34" charset="0"/>
                <a:ea typeface="ＭＳ Ｐゴシック" panose="020B0600070205080204" pitchFamily="34" charset="-128"/>
              </a:rPr>
              <a:t>os.R_OK</a:t>
            </a:r>
            <a:r>
              <a:rPr lang="en-IN" sz="2000" b="1" i="1" dirty="0" smtClean="0">
                <a:latin typeface="Calibri Light" panose="020F0302020204030204" pitchFamily="34" charset="0"/>
                <a:ea typeface="ＭＳ Ｐゴシック" panose="020B0600070205080204" pitchFamily="34" charset="-128"/>
              </a:rPr>
              <a:t> - </a:t>
            </a:r>
            <a:r>
              <a:rPr lang="en-IN" sz="2000" i="1" dirty="0" smtClean="0">
                <a:latin typeface="Calibri Light" panose="020F0302020204030204" pitchFamily="34" charset="0"/>
                <a:ea typeface="ＭＳ Ｐゴシック" panose="020B0600070205080204" pitchFamily="34" charset="-128"/>
              </a:rPr>
              <a:t>Value </a:t>
            </a:r>
            <a:r>
              <a:rPr lang="en-IN" sz="2000" i="1" dirty="0">
                <a:latin typeface="Calibri Light" panose="020F0302020204030204" pitchFamily="34" charset="0"/>
                <a:ea typeface="ＭＳ Ｐゴシック" panose="020B0600070205080204" pitchFamily="34" charset="-128"/>
              </a:rPr>
              <a:t>to include in the mode parameter of access() to test the readability of path</a:t>
            </a:r>
            <a:r>
              <a:rPr lang="en-IN" sz="2000" i="1" dirty="0" smtClean="0">
                <a:latin typeface="Calibri Light" panose="020F0302020204030204" pitchFamily="34" charset="0"/>
                <a:ea typeface="ＭＳ Ｐゴシック" panose="020B0600070205080204" pitchFamily="34" charset="-128"/>
              </a:rPr>
              <a:t>.</a:t>
            </a:r>
            <a:endParaRPr lang="en-IN" sz="2000" i="1" dirty="0">
              <a:latin typeface="Calibri Light" panose="020F0302020204030204" pitchFamily="34" charset="0"/>
              <a:ea typeface="ＭＳ Ｐゴシック" panose="020B0600070205080204" pitchFamily="34" charset="-128"/>
            </a:endParaRPr>
          </a:p>
          <a:p>
            <a:r>
              <a:rPr lang="en-IN" sz="2000" b="1" i="1" dirty="0" err="1" smtClean="0">
                <a:latin typeface="Calibri Light" panose="020F0302020204030204" pitchFamily="34" charset="0"/>
                <a:ea typeface="ＭＳ Ｐゴシック" panose="020B0600070205080204" pitchFamily="34" charset="-128"/>
              </a:rPr>
              <a:t>os.W_OK</a:t>
            </a:r>
            <a:r>
              <a:rPr lang="en-IN" sz="2000" b="1" i="1" dirty="0" smtClean="0">
                <a:latin typeface="Calibri Light" panose="020F0302020204030204" pitchFamily="34" charset="0"/>
                <a:ea typeface="ＭＳ Ｐゴシック" panose="020B0600070205080204" pitchFamily="34" charset="-128"/>
              </a:rPr>
              <a:t> - </a:t>
            </a:r>
            <a:r>
              <a:rPr lang="en-IN" sz="2000" i="1" dirty="0" smtClean="0">
                <a:latin typeface="Calibri Light" panose="020F0302020204030204" pitchFamily="34" charset="0"/>
                <a:ea typeface="ＭＳ Ｐゴシック" panose="020B0600070205080204" pitchFamily="34" charset="-128"/>
              </a:rPr>
              <a:t>Value </a:t>
            </a:r>
            <a:r>
              <a:rPr lang="en-IN" sz="2000" i="1" dirty="0">
                <a:latin typeface="Calibri Light" panose="020F0302020204030204" pitchFamily="34" charset="0"/>
                <a:ea typeface="ＭＳ Ｐゴシック" panose="020B0600070205080204" pitchFamily="34" charset="-128"/>
              </a:rPr>
              <a:t>to include in the mode parameter of access() to test the </a:t>
            </a:r>
            <a:r>
              <a:rPr lang="en-IN" sz="2000" i="1" dirty="0" err="1">
                <a:latin typeface="Calibri Light" panose="020F0302020204030204" pitchFamily="34" charset="0"/>
                <a:ea typeface="ＭＳ Ｐゴシック" panose="020B0600070205080204" pitchFamily="34" charset="-128"/>
              </a:rPr>
              <a:t>writability</a:t>
            </a:r>
            <a:r>
              <a:rPr lang="en-IN" sz="2000" i="1" dirty="0">
                <a:latin typeface="Calibri Light" panose="020F0302020204030204" pitchFamily="34" charset="0"/>
                <a:ea typeface="ＭＳ Ｐゴシック" panose="020B0600070205080204" pitchFamily="34" charset="-128"/>
              </a:rPr>
              <a:t> of path</a:t>
            </a:r>
            <a:r>
              <a:rPr lang="en-IN" sz="2000" i="1" dirty="0" smtClean="0">
                <a:latin typeface="Calibri Light" panose="020F0302020204030204" pitchFamily="34" charset="0"/>
                <a:ea typeface="ＭＳ Ｐゴシック" panose="020B0600070205080204" pitchFamily="34" charset="-128"/>
              </a:rPr>
              <a:t>.</a:t>
            </a:r>
            <a:endParaRPr lang="en-IN" sz="2000" i="1" dirty="0">
              <a:latin typeface="Calibri Light" panose="020F0302020204030204" pitchFamily="34" charset="0"/>
              <a:ea typeface="ＭＳ Ｐゴシック" panose="020B0600070205080204" pitchFamily="34" charset="-128"/>
            </a:endParaRPr>
          </a:p>
          <a:p>
            <a:r>
              <a:rPr lang="en-IN" sz="2000" b="1" i="1" dirty="0" err="1" smtClean="0">
                <a:latin typeface="Calibri Light" panose="020F0302020204030204" pitchFamily="34" charset="0"/>
                <a:ea typeface="ＭＳ Ｐゴシック" panose="020B0600070205080204" pitchFamily="34" charset="-128"/>
              </a:rPr>
              <a:t>os.X_OK</a:t>
            </a:r>
            <a:r>
              <a:rPr lang="en-IN" sz="2000" b="1" i="1" dirty="0" smtClean="0">
                <a:latin typeface="Calibri Light" panose="020F0302020204030204" pitchFamily="34" charset="0"/>
                <a:ea typeface="ＭＳ Ｐゴシック" panose="020B0600070205080204" pitchFamily="34" charset="-128"/>
              </a:rPr>
              <a:t> - </a:t>
            </a:r>
            <a:r>
              <a:rPr lang="en-IN" sz="2000" i="1" dirty="0" smtClean="0">
                <a:latin typeface="Calibri Light" panose="020F0302020204030204" pitchFamily="34" charset="0"/>
                <a:ea typeface="ＭＳ Ｐゴシック" panose="020B0600070205080204" pitchFamily="34" charset="-128"/>
              </a:rPr>
              <a:t>Value </a:t>
            </a:r>
            <a:r>
              <a:rPr lang="en-IN" sz="2000" i="1" dirty="0">
                <a:latin typeface="Calibri Light" panose="020F0302020204030204" pitchFamily="34" charset="0"/>
                <a:ea typeface="ＭＳ Ｐゴシック" panose="020B0600070205080204" pitchFamily="34" charset="-128"/>
              </a:rPr>
              <a:t>to include in the mode parameter of access() to determine if path can be executed.</a:t>
            </a:r>
          </a:p>
        </p:txBody>
      </p:sp>
    </p:spTree>
    <p:extLst>
      <p:ext uri="{BB962C8B-B14F-4D97-AF65-F5344CB8AC3E}">
        <p14:creationId xmlns:p14="http://schemas.microsoft.com/office/powerpoint/2010/main" val="1819862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1543</TotalTime>
  <Words>1026</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Batang</vt:lpstr>
      <vt:lpstr>MS PGothic</vt:lpstr>
      <vt:lpstr>Arial</vt:lpstr>
      <vt:lpstr>Calibri</vt:lpstr>
      <vt:lpstr>Calibri Light</vt:lpstr>
      <vt:lpstr>Courier</vt:lpstr>
      <vt:lpstr>Courier New</vt:lpstr>
      <vt:lpstr>Rockwell</vt:lpstr>
      <vt:lpstr>Rockwell Condensed</vt:lpstr>
      <vt:lpstr>Symbol</vt:lpstr>
      <vt:lpstr>Wingdings</vt:lpstr>
      <vt:lpstr>Wood Type</vt:lpstr>
      <vt:lpstr>Python Session 6.2 –  Modules</vt:lpstr>
      <vt:lpstr>Modules</vt:lpstr>
      <vt:lpstr>import …</vt:lpstr>
      <vt:lpstr>from … import  *</vt:lpstr>
      <vt:lpstr>from … import …</vt:lpstr>
      <vt:lpstr>Directories for module files</vt:lpstr>
      <vt:lpstr>import the math module</vt:lpstr>
      <vt:lpstr>Os module</vt:lpstr>
      <vt:lpstr>Os Accesing file</vt:lpstr>
      <vt:lpstr>Sys module</vt:lpstr>
      <vt:lpstr>Datetime module</vt:lpstr>
      <vt:lpstr>Availaible types</vt:lpstr>
      <vt:lpstr>datetime – Time</vt:lpstr>
      <vt:lpstr>datetime – Date</vt:lpstr>
      <vt:lpstr>datetime – Timedelta</vt:lpstr>
      <vt:lpstr>datetime – Arthmatic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Pankaj Rawat</dc:creator>
  <cp:lastModifiedBy>Pankaj Rawat</cp:lastModifiedBy>
  <cp:revision>524</cp:revision>
  <dcterms:created xsi:type="dcterms:W3CDTF">2016-01-23T13:07:09Z</dcterms:created>
  <dcterms:modified xsi:type="dcterms:W3CDTF">2016-03-04T19:32:44Z</dcterms:modified>
</cp:coreProperties>
</file>