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3"/>
  </p:notesMasterIdLst>
  <p:sldIdLst>
    <p:sldId id="256" r:id="rId2"/>
    <p:sldId id="292" r:id="rId3"/>
    <p:sldId id="329" r:id="rId4"/>
    <p:sldId id="316" r:id="rId5"/>
    <p:sldId id="317" r:id="rId6"/>
    <p:sldId id="318" r:id="rId7"/>
    <p:sldId id="330" r:id="rId8"/>
    <p:sldId id="319" r:id="rId9"/>
    <p:sldId id="320" r:id="rId10"/>
    <p:sldId id="32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7E6-E0D6-4881-93C1-3FEA078914FC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40DD-6B7E-440D-B193-912CBEB44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</a:t>
            </a:r>
            <a:r>
              <a:rPr lang="en-IN" smtClean="0"/>
              <a:t>Session 7.1 –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List </a:t>
            </a:r>
            <a:r>
              <a:rPr lang="en-IN" dirty="0" err="1" smtClean="0"/>
              <a:t>comprehentions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Nested 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3720"/>
            <a:ext cx="10058400" cy="504848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Since list comprehensions take a list as input and produce a list as output, they are easily nested</a:t>
            </a:r>
          </a:p>
          <a:p>
            <a:endParaRPr lang="en-US" altLang="en-US" sz="1000" dirty="0"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 = [3, 2, 4, 1]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*2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4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4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4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[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item+1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item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4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 ]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[8, 6, 10, 4]</a:t>
            </a:r>
          </a:p>
          <a:p>
            <a:endParaRPr lang="en-US" altLang="en-US" sz="9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The inner comprehension produces: [4, 3, 5, 2]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So, the outer one produces: [8, 6, 10, 4]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700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Syntactic sugar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3720"/>
            <a:ext cx="10058400" cy="5048480"/>
          </a:xfrm>
        </p:spPr>
        <p:txBody>
          <a:bodyPr>
            <a:normAutofit/>
          </a:bodyPr>
          <a:lstStyle/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[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1800" dirty="0">
                <a:ea typeface="ＭＳ Ｐゴシック" panose="020B0600070205080204" pitchFamily="34" charset="-128"/>
              </a:rPr>
              <a:t> for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n1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 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[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1800" dirty="0">
                <a:ea typeface="ＭＳ Ｐゴシック" panose="020B0600070205080204" pitchFamily="34" charset="-128"/>
              </a:rPr>
              <a:t> for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n1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list  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] </a:t>
            </a:r>
            <a:r>
              <a:rPr lang="en-US" altLang="en-US" sz="18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]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vs</a:t>
            </a:r>
            <a:endParaRPr lang="en-US" alt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map( lambda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n1: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e1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map( lambda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n2: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e2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list </a:t>
            </a:r>
            <a:r>
              <a:rPr lang="en-US" altLang="en-US" sz="1800" dirty="0">
                <a:ea typeface="ＭＳ Ｐゴシック" panose="020B0600070205080204" pitchFamily="34" charset="-128"/>
              </a:rPr>
              <a:t>) )</a:t>
            </a:r>
          </a:p>
          <a:p>
            <a:pPr marL="508000" indent="0">
              <a:buFont typeface="Symbol" panose="05050102010706020507" pitchFamily="18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1800" dirty="0">
                <a:ea typeface="ＭＳ Ｐゴシック" panose="020B0600070205080204" pitchFamily="34" charset="-128"/>
              </a:rPr>
              <a:t> for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[ </a:t>
            </a:r>
            <a:r>
              <a:rPr lang="en-US" altLang="en-US" sz="18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y * y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for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z="1800" dirty="0">
                <a:ea typeface="ＭＳ Ｐゴシック" panose="020B0600070205080204" pitchFamily="34" charset="-128"/>
              </a:rPr>
              <a:t>  in </a:t>
            </a:r>
            <a:r>
              <a:rPr lang="en-US" altLang="en-US" sz="1800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</a:t>
            </a:r>
            <a:r>
              <a:rPr lang="en-US" altLang="en-US" sz="1800" dirty="0" smtClean="0">
                <a:solidFill>
                  <a:srgbClr val="660066"/>
                </a:solidFill>
                <a:ea typeface="ＭＳ Ｐゴシック" panose="020B0600070205080204" pitchFamily="34" charset="-128"/>
              </a:rPr>
              <a:t>]</a:t>
            </a:r>
            <a:r>
              <a:rPr lang="en-US" altLang="en-US" sz="18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]]</a:t>
            </a: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vs</a:t>
            </a:r>
            <a:endParaRPr lang="en-US" alt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508000" indent="0">
              <a:buFont typeface="Symbol" panose="05050102010706020507" pitchFamily="18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map( lambda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map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 lambda </a:t>
            </a:r>
            <a:r>
              <a:rPr lang="en-US" altLang="en-US" sz="18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z="1800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y*y</a:t>
            </a:r>
            <a:r>
              <a:rPr lang="en-US" altLang="en-US" sz="1800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, [10, 20, 30] 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))</a:t>
            </a:r>
          </a:p>
          <a:p>
            <a:pPr marL="508000" indent="0">
              <a:buFont typeface="Symbol" panose="05050102010706020507" pitchFamily="18" charset="2"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endParaRPr lang="en-US" altLang="en-US" sz="18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3041"/>
            <a:ext cx="10058400" cy="4839159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i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list comprehension 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is a programming language construct for creating a list based on existing lists</a:t>
            </a:r>
          </a:p>
          <a:p>
            <a:pPr lvl="1"/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Haskell, </a:t>
            </a:r>
            <a:r>
              <a:rPr lang="en-US" altLang="en-US" sz="2400" dirty="0" err="1">
                <a:latin typeface="Calibri Light" panose="020F0302020204030204" pitchFamily="34" charset="0"/>
                <a:ea typeface="ＭＳ Ｐゴシック" panose="020B0600070205080204" pitchFamily="34" charset="-128"/>
              </a:rPr>
              <a:t>Erlang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Scala and Python have them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Why “comprehension”?  The term is borrowed from math’s </a:t>
            </a:r>
            <a:r>
              <a:rPr lang="en-US" altLang="en-US" sz="2800" i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set comprehension 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notation for defining sets in terms of other sets   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A powerful and popular feature in Python</a:t>
            </a:r>
          </a:p>
          <a:p>
            <a:pPr lvl="1"/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Generate a new list by applying a function to every member of an original list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Python’s notation:</a:t>
            </a:r>
            <a:b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[ </a:t>
            </a:r>
            <a:r>
              <a:rPr lang="en-US" altLang="en-US" sz="2800" b="1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sz="2800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800" b="1" u="sng" dirty="0">
                <a:solidFill>
                  <a:srgbClr val="FF33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800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800" b="1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 b="1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 ]</a:t>
            </a:r>
            <a:endParaRPr lang="en-US" altLang="en-US" sz="28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sz="1100" dirty="0"/>
          </a:p>
          <a:p>
            <a:endParaRPr lang="en-IN" sz="1100" b="1" dirty="0">
              <a:solidFill>
                <a:schemeClr val="accent5">
                  <a:lumMod val="75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3041"/>
            <a:ext cx="10058400" cy="4839159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The syntax of a </a:t>
            </a:r>
            <a:r>
              <a:rPr lang="en-US" altLang="en-US" sz="3200" i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list comprehension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is somewhat tricky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[x-10 </a:t>
            </a:r>
            <a:r>
              <a:rPr lang="en-US" altLang="en-US" sz="3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</a:t>
            </a:r>
            <a:r>
              <a:rPr lang="en-US" altLang="en-US" sz="3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grades </a:t>
            </a:r>
            <a:r>
              <a:rPr lang="en-US" altLang="en-US" sz="3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x&gt;0</a:t>
            </a:r>
            <a:r>
              <a:rPr lang="en-US" altLang="en-US" sz="4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 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Syntax suggests that of a 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for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-loop, an 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in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operation, or an 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statement </a:t>
            </a:r>
          </a:p>
          <a:p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All three of these keywords (‘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for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’, ‘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in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’, and ‘</a:t>
            </a:r>
            <a:r>
              <a:rPr lang="en-US" altLang="en-US" sz="3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’) are also used in the syntax of forms of list comprehensions  </a:t>
            </a:r>
          </a:p>
          <a:p>
            <a:endParaRPr lang="en-IN" sz="1100" b="1" dirty="0">
              <a:solidFill>
                <a:schemeClr val="accent5">
                  <a:lumMod val="75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3041"/>
            <a:ext cx="10058400" cy="4839159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 = [3, 6, 2, 7]</a:t>
            </a:r>
          </a:p>
          <a:p>
            <a:pPr marL="457200" indent="-45720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*2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marL="457200" indent="-45720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[6, 12, 4, 14]</a:t>
            </a:r>
          </a:p>
          <a:p>
            <a:pPr marL="457200" indent="-457200"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57200" indent="-45720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US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u="sng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38200" lvl="1" indent="-381000"/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Where </a:t>
            </a:r>
            <a:r>
              <a:rPr lang="en-US" altLang="en-US" sz="2400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is some calculation or operation acting upon the variable </a:t>
            </a:r>
            <a:r>
              <a:rPr lang="en-US" altLang="en-US" sz="2400" u="sng" dirty="0">
                <a:solidFill>
                  <a:srgbClr val="FF33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838200" lvl="1" indent="-381000"/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For each member of the </a:t>
            </a:r>
            <a:r>
              <a:rPr lang="en-US" altLang="en-US" sz="24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the list comprehension</a:t>
            </a:r>
          </a:p>
          <a:p>
            <a:pPr marL="1257300" lvl="2" indent="-342900"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sets </a:t>
            </a:r>
            <a:r>
              <a:rPr lang="en-US" altLang="en-US" u="sng" dirty="0">
                <a:solidFill>
                  <a:srgbClr val="FF33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equal to that member, </a:t>
            </a:r>
          </a:p>
          <a:p>
            <a:pPr marL="1257300" lvl="2" indent="-342900"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calculates a new value using </a:t>
            </a:r>
            <a:r>
              <a:rPr lang="en-US" altLang="en-US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</a:t>
            </a:r>
          </a:p>
          <a:p>
            <a:pPr marL="838200" lvl="1" indent="-381000"/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It then collects these new values into a list which is the return value of the list comprehension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US" altLang="en-US" sz="1100" b="1" dirty="0">
              <a:solidFill>
                <a:schemeClr val="accent5">
                  <a:lumMod val="7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08504" y="1145754"/>
            <a:ext cx="3200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Calibri Light" panose="020F0302020204030204" pitchFamily="34" charset="0"/>
              </a:rPr>
              <a:t>Note: Non-standard colors on next few slides clarify the list comprehension syntax.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9848" y="1322024"/>
            <a:ext cx="4191000" cy="14478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3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3041"/>
            <a:ext cx="10058400" cy="4839159"/>
          </a:xfrm>
        </p:spPr>
        <p:txBody>
          <a:bodyPr/>
          <a:lstStyle/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8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contains elements of different types, then </a:t>
            </a:r>
            <a:r>
              <a:rPr lang="en-US" altLang="en-US" sz="2800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must operate correctly on the types of all of </a:t>
            </a:r>
            <a:r>
              <a:rPr lang="en-US" altLang="en-US" sz="28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members.  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If the elements of </a:t>
            </a:r>
            <a:r>
              <a:rPr lang="en-US" altLang="en-US" sz="28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are other containers, then </a:t>
            </a:r>
            <a:r>
              <a:rPr lang="en-US" altLang="en-US" sz="2800" u="sng" dirty="0">
                <a:solidFill>
                  <a:srgbClr val="FF33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name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can consist of a container of names matching the type and “shape” of the </a:t>
            </a:r>
            <a:r>
              <a:rPr lang="en-US" altLang="en-US" sz="28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members.  </a:t>
            </a:r>
            <a:endParaRPr lang="en-US" altLang="en-US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sz="1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3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 = [(‘a’</a:t>
            </a: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3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1), (‘b’, 2), (‘c’, 7)]</a:t>
            </a:r>
          </a:p>
          <a:p>
            <a:pPr lvl="2">
              <a:buNone/>
            </a:pP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 </a:t>
            </a:r>
            <a:r>
              <a:rPr lang="en-US" altLang="en-US" sz="23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 * 3</a:t>
            </a: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23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(x, n)</a:t>
            </a: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3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2">
              <a:buNone/>
            </a:pPr>
            <a:r>
              <a:rPr lang="en-US" altLang="en-US" sz="23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[3, 6, 21]</a:t>
            </a:r>
          </a:p>
          <a:p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Containers are objects that contain references to other objects (e.g., lists, types, dictionaries)</a:t>
            </a:r>
          </a:p>
          <a:p>
            <a:pPr marL="431800" indent="-323850" defTabSz="45720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75731" y="5863594"/>
            <a:ext cx="3733800" cy="396875"/>
          </a:xfrm>
          <a:prstGeom prst="rect">
            <a:avLst/>
          </a:prstGeom>
          <a:solidFill>
            <a:srgbClr val="33CCCC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[ </a:t>
            </a:r>
            <a:r>
              <a:rPr lang="en-US" altLang="en-US" sz="2000" b="1" u="sng">
                <a:solidFill>
                  <a:schemeClr val="accent2"/>
                </a:solidFill>
                <a:latin typeface="Arial" panose="020B0604020202020204" pitchFamily="34" charset="0"/>
              </a:rPr>
              <a:t>expression</a:t>
            </a:r>
            <a:r>
              <a:rPr lang="en-US" altLang="en-US" sz="2000" b="1">
                <a:latin typeface="Arial" panose="020B0604020202020204" pitchFamily="34" charset="0"/>
              </a:rPr>
              <a:t> for </a:t>
            </a:r>
            <a:r>
              <a:rPr lang="en-US" altLang="en-US" sz="2000" b="1" u="sng">
                <a:solidFill>
                  <a:srgbClr val="FF3300"/>
                </a:solidFill>
                <a:latin typeface="Arial" panose="020B0604020202020204" pitchFamily="34" charset="0"/>
              </a:rPr>
              <a:t>name</a:t>
            </a:r>
            <a:r>
              <a:rPr lang="en-US" altLang="en-US" sz="2000" b="1">
                <a:latin typeface="Arial" panose="020B0604020202020204" pitchFamily="34" charset="0"/>
              </a:rPr>
              <a:t> in </a:t>
            </a:r>
            <a:r>
              <a:rPr lang="en-US" altLang="en-US" sz="2000" b="1" u="sng">
                <a:solidFill>
                  <a:srgbClr val="660066"/>
                </a:solidFill>
                <a:latin typeface="Arial" panose="020B0604020202020204" pitchFamily="34" charset="0"/>
              </a:rPr>
              <a:t>list</a:t>
            </a:r>
            <a:r>
              <a:rPr lang="en-US" altLang="en-US" sz="2000" b="1">
                <a:solidFill>
                  <a:srgbClr val="6600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3720"/>
            <a:ext cx="10058400" cy="5048480"/>
          </a:xfrm>
        </p:spPr>
        <p:txBody>
          <a:bodyPr/>
          <a:lstStyle/>
          <a:p>
            <a:r>
              <a:rPr lang="en-US" altLang="en-US" sz="3200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sz="3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can also contain user-defined functions.</a:t>
            </a:r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def subtract(a, b):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return a – b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dirty="0" err="1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oplist</a:t>
            </a: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[(6, 3), (1, 7), (5, 5)]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subtract(y, x)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(x, y)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dirty="0" err="1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oplist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[-3, 6, 0]</a:t>
            </a:r>
          </a:p>
          <a:p>
            <a:pPr>
              <a:buNone/>
            </a:pP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9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3720"/>
            <a:ext cx="10058400" cy="5048480"/>
          </a:xfrm>
        </p:spPr>
        <p:txBody>
          <a:bodyPr/>
          <a:lstStyle/>
          <a:p>
            <a:r>
              <a:rPr lang="en-US" altLang="en-US" sz="2400" dirty="0">
                <a:latin typeface="Calibri Light" panose="020F0302020204030204" pitchFamily="34" charset="0"/>
              </a:rPr>
              <a:t>cross products: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vec1 = [2,4,6]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vec2 = [4,3,-9]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[x*y for x in vec1 for y in vec2]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[8,6,-18, 16,12,-36, 24,18,-54]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x+y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for x in vec1 and y in vec2]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[6,5,-7,8,7,-5,10,9,-3]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[vec1[i]*vec2[i] for i in range(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(vec1))]</a:t>
            </a:r>
          </a:p>
          <a:p>
            <a:pPr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[8,12,-54]</a:t>
            </a:r>
          </a:p>
          <a:p>
            <a:pPr>
              <a:buNone/>
            </a:pPr>
            <a:endParaRPr lang="en-US" altLang="en-US" dirty="0" smtClean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Syntactic sugar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3720"/>
            <a:ext cx="10058400" cy="504848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List comprehensions can be viewed as syntactic sugar for a typical higher-order functions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list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map( lambda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name: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list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map( lambda </a:t>
            </a:r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x: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2*x+1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660066"/>
                </a:solidFill>
                <a:ea typeface="ＭＳ Ｐゴシック" panose="020B0600070205080204" pitchFamily="34" charset="-128"/>
              </a:rPr>
              <a:t>[10, 20, 30] 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07950" indent="0" defTabSz="457200">
              <a:lnSpc>
                <a:spcPct val="87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16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5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Filtered 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5754"/>
            <a:ext cx="10058400" cy="504848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200" u="sng" dirty="0">
                <a:solidFill>
                  <a:srgbClr val="0080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Filter</a:t>
            </a:r>
            <a:r>
              <a:rPr lang="en-US" altLang="en-US" sz="2200" dirty="0">
                <a:solidFill>
                  <a:srgbClr val="0080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determines whether </a:t>
            </a:r>
            <a:r>
              <a:rPr lang="en-US" altLang="en-US" sz="2200" u="sng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is performed on each member of the </a:t>
            </a:r>
            <a:r>
              <a:rPr lang="en-US" altLang="en-US" sz="22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.  </a:t>
            </a:r>
          </a:p>
          <a:p>
            <a:endParaRPr lang="en-US" altLang="en-US" sz="22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For each element of </a:t>
            </a:r>
            <a:r>
              <a:rPr lang="en-US" altLang="en-US" sz="22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checks if it satisfies the </a:t>
            </a:r>
            <a:r>
              <a:rPr lang="en-US" altLang="en-US" sz="2200" u="sng" dirty="0">
                <a:solidFill>
                  <a:srgbClr val="0080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filter condition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.  </a:t>
            </a:r>
          </a:p>
          <a:p>
            <a:endParaRPr lang="en-US" altLang="en-US" sz="22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If the </a:t>
            </a:r>
            <a:r>
              <a:rPr lang="en-US" altLang="en-US" sz="2200" u="sng" dirty="0">
                <a:solidFill>
                  <a:srgbClr val="008000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filter condition 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returns </a:t>
            </a:r>
            <a:r>
              <a:rPr lang="en-US" altLang="en-US" sz="2200" i="1" dirty="0">
                <a:solidFill>
                  <a:schemeClr val="accent2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that element is omitted from the </a:t>
            </a:r>
            <a:r>
              <a:rPr lang="en-US" altLang="en-US" sz="2200" u="sng" dirty="0">
                <a:solidFill>
                  <a:srgbClr val="660066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2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before the list comprehension is evaluated.</a:t>
            </a:r>
          </a:p>
          <a:p>
            <a:pPr marL="0" indent="0">
              <a:buNone/>
            </a:pPr>
            <a:endParaRPr lang="en-US" altLang="en-US" sz="1700" b="1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[ </a:t>
            </a:r>
            <a:r>
              <a:rPr lang="en-US" altLang="en-US" sz="1800" b="1" u="sng" dirty="0">
                <a:solidFill>
                  <a:schemeClr val="accent2"/>
                </a:solidFill>
                <a:latin typeface="Arial" panose="020B0604020202020204" pitchFamily="34" charset="0"/>
              </a:rPr>
              <a:t>expression</a:t>
            </a:r>
            <a:r>
              <a:rPr lang="en-US" altLang="en-US" sz="1800" b="1" dirty="0">
                <a:latin typeface="Arial" panose="020B0604020202020204" pitchFamily="34" charset="0"/>
              </a:rPr>
              <a:t> for </a:t>
            </a:r>
            <a:r>
              <a:rPr lang="en-US" altLang="en-US" sz="1800" b="1" u="sng" dirty="0">
                <a:solidFill>
                  <a:srgbClr val="FF3300"/>
                </a:solidFill>
                <a:latin typeface="Arial" panose="020B0604020202020204" pitchFamily="34" charset="0"/>
              </a:rPr>
              <a:t>name</a:t>
            </a:r>
            <a:r>
              <a:rPr lang="en-US" altLang="en-US" sz="1800" b="1" dirty="0">
                <a:latin typeface="Arial" panose="020B0604020202020204" pitchFamily="34" charset="0"/>
              </a:rPr>
              <a:t> in </a:t>
            </a:r>
            <a:r>
              <a:rPr lang="en-US" altLang="en-US" sz="1800" b="1" u="sng" dirty="0">
                <a:solidFill>
                  <a:srgbClr val="660066"/>
                </a:solidFill>
                <a:latin typeface="Arial" panose="020B0604020202020204" pitchFamily="34" charset="0"/>
              </a:rPr>
              <a:t>list</a:t>
            </a:r>
            <a:r>
              <a:rPr lang="en-US" altLang="en-US" sz="1800" b="1" dirty="0">
                <a:solidFill>
                  <a:srgbClr val="6600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if </a:t>
            </a:r>
            <a:r>
              <a:rPr lang="en-US" altLang="en-US" sz="1800" b="1" u="sng" dirty="0">
                <a:solidFill>
                  <a:srgbClr val="008000"/>
                </a:solidFill>
                <a:latin typeface="Arial" panose="020B0604020202020204" pitchFamily="34" charset="0"/>
              </a:rPr>
              <a:t>filter</a:t>
            </a:r>
            <a:r>
              <a:rPr lang="en-US" altLang="en-US" sz="1800" b="1" dirty="0" smtClean="0">
                <a:latin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 = [3, 6, 2, 7, 1, 9]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[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*2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for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elem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&gt; 4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[12, 14, 18]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Only 6, 7, and 9 satisfy the filter condition </a:t>
            </a:r>
          </a:p>
          <a:p>
            <a:r>
              <a:rPr lang="en-US" altLang="en-US" sz="1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So, only 12, 14, and 18 are produce.</a:t>
            </a:r>
          </a:p>
          <a:p>
            <a:pPr marL="0" indent="0">
              <a:buNone/>
            </a:pPr>
            <a:endParaRPr lang="en-US" altLang="en-US" sz="1700" b="1" dirty="0">
              <a:solidFill>
                <a:schemeClr val="accent4">
                  <a:lumMod val="5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1503</TotalTime>
  <Words>753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Courier</vt:lpstr>
      <vt:lpstr>Courier New</vt:lpstr>
      <vt:lpstr>Lucida Console</vt:lpstr>
      <vt:lpstr>Rockwell</vt:lpstr>
      <vt:lpstr>Rockwell Condensed</vt:lpstr>
      <vt:lpstr>Symbol</vt:lpstr>
      <vt:lpstr>Times New Roman</vt:lpstr>
      <vt:lpstr>Wingdings</vt:lpstr>
      <vt:lpstr>Wood Type</vt:lpstr>
      <vt:lpstr>Python Session 7.1 –  List comprehentions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Syntactic sugar</vt:lpstr>
      <vt:lpstr>Filtered List Comprehension</vt:lpstr>
      <vt:lpstr>Nested List Comprehensions</vt:lpstr>
      <vt:lpstr>Syntactic sugar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489</cp:revision>
  <dcterms:created xsi:type="dcterms:W3CDTF">2016-01-23T13:07:09Z</dcterms:created>
  <dcterms:modified xsi:type="dcterms:W3CDTF">2016-03-11T17:53:32Z</dcterms:modified>
</cp:coreProperties>
</file>