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9" r:id="rId8"/>
    <p:sldId id="264" r:id="rId9"/>
    <p:sldId id="265" r:id="rId10"/>
    <p:sldId id="266" r:id="rId11"/>
    <p:sldId id="267" r:id="rId12"/>
    <p:sldId id="268" r:id="rId13"/>
    <p:sldId id="260" r:id="rId14"/>
    <p:sldId id="270" r:id="rId15"/>
    <p:sldId id="271" r:id="rId16"/>
    <p:sldId id="261" r:id="rId17"/>
    <p:sldId id="272" r:id="rId18"/>
    <p:sldId id="273" r:id="rId19"/>
    <p:sldId id="274" r:id="rId20"/>
    <p:sldId id="279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02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1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2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18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2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8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91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3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6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8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3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25-01-2016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28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Real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889"/>
            <a:ext cx="8596668" cy="480747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Python can also manipulate real numbers.</a:t>
            </a:r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Examples: </a:t>
            </a:r>
            <a:r>
              <a:rPr lang="en-US" altLang="en-US" dirty="0">
                <a:latin typeface="Courier New" panose="02070309020205020404" pitchFamily="49" charset="0"/>
              </a:rPr>
              <a:t>6.022</a:t>
            </a: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-15.9997</a:t>
            </a: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42.0</a:t>
            </a: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2.143e17</a:t>
            </a:r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endParaRPr lang="en-US" altLang="en-US" dirty="0"/>
          </a:p>
          <a:p>
            <a:pP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The operators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% **</a:t>
            </a:r>
            <a:r>
              <a:rPr lang="en-US" altLang="en-US" dirty="0"/>
              <a:t> 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all work for real numbers.</a:t>
            </a:r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produces an exact answer: </a:t>
            </a:r>
            <a:r>
              <a:rPr lang="en-US" altLang="en-US" dirty="0">
                <a:latin typeface="Courier New" panose="02070309020205020404" pitchFamily="49" charset="0"/>
              </a:rPr>
              <a:t>15.0 / 2.0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</a:rPr>
              <a:t>7.5</a:t>
            </a:r>
            <a:endParaRPr lang="en-US" altLang="en-US" dirty="0"/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The same rules of precedence also apply to real numbers:</a:t>
            </a:r>
            <a:br>
              <a:rPr lang="en-US" altLang="en-US" dirty="0"/>
            </a:br>
            <a:r>
              <a:rPr lang="en-US" altLang="en-US" dirty="0"/>
              <a:t>Evaluate 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 before  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% </a:t>
            </a:r>
            <a:r>
              <a:rPr lang="en-US" altLang="en-US" dirty="0"/>
              <a:t> before 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</a:t>
            </a:r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When integers and reals are mixed, the result is a real number.</a:t>
            </a:r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1 / 2.0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0.5</a:t>
            </a:r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endParaRPr lang="en-US" altLang="en-US" sz="700" dirty="0"/>
          </a:p>
          <a:p>
            <a:pPr lvl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/>
              <a:t>The conversion occurs on a per-operator basis.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u="sng" dirty="0">
                <a:latin typeface="Courier New" panose="02070309020205020404" pitchFamily="49" charset="0"/>
              </a:rPr>
              <a:t>7 / 3</a:t>
            </a:r>
            <a:r>
              <a:rPr lang="en-US" altLang="en-US" dirty="0">
                <a:latin typeface="Courier New" panose="02070309020205020404" pitchFamily="49" charset="0"/>
              </a:rPr>
              <a:t> * 1.2 + 3 / 2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u="sng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u="sng" dirty="0">
                <a:latin typeface="Courier New" panose="02070309020205020404" pitchFamily="49" charset="0"/>
              </a:rPr>
              <a:t>   * 1.2</a:t>
            </a:r>
            <a:r>
              <a:rPr lang="en-US" altLang="en-US" dirty="0">
                <a:latin typeface="Courier New" panose="02070309020205020404" pitchFamily="49" charset="0"/>
              </a:rPr>
              <a:t> + 3 / 2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dirty="0">
                <a:latin typeface="Courier New" panose="02070309020205020404" pitchFamily="49" charset="0"/>
              </a:rPr>
              <a:t>     + </a:t>
            </a:r>
            <a:r>
              <a:rPr lang="en-US" altLang="en-US" u="sng" dirty="0">
                <a:latin typeface="Courier New" panose="02070309020205020404" pitchFamily="49" charset="0"/>
              </a:rPr>
              <a:t>3 / 2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u="sng" dirty="0">
                <a:latin typeface="Courier New" panose="02070309020205020404" pitchFamily="49" charset="0"/>
              </a:rPr>
              <a:t>2.4     +   </a:t>
            </a:r>
            <a:r>
              <a:rPr lang="en-US" altLang="en-US" b="1" u="sng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9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20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941"/>
            <a:ext cx="8596668" cy="47744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variable</a:t>
            </a:r>
            <a:r>
              <a:rPr lang="en-US" altLang="en-US" dirty="0"/>
              <a:t>: A named piece of memory that can store a value.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and use that variable later in the </a:t>
            </a:r>
            <a:r>
              <a:rPr lang="en-US" altLang="en-US" dirty="0" smtClean="0"/>
              <a:t>program</a:t>
            </a:r>
            <a:endParaRPr lang="en-IN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/>
              <a:t>assignment statement</a:t>
            </a:r>
            <a:r>
              <a:rPr lang="en-US" altLang="en-US" dirty="0"/>
              <a:t>: Stores a value into a variable.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Syntax:</a:t>
            </a:r>
            <a:endParaRPr lang="en-US" altLang="en-US" sz="8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/>
              <a:t>		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i="1" dirty="0" smtClean="0"/>
              <a:t>value</a:t>
            </a:r>
            <a:endParaRPr lang="en-US" altLang="en-US" sz="13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	</a:t>
            </a:r>
            <a:r>
              <a:rPr lang="en-US" altLang="en-US" dirty="0">
                <a:latin typeface="Courier New" panose="02070309020205020404" pitchFamily="49" charset="0"/>
              </a:rPr>
              <a:t>x = 5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smtClean="0">
                <a:latin typeface="Courier New" panose="02070309020205020404" pitchFamily="49" charset="0"/>
              </a:rPr>
              <a:t>3.14</a:t>
            </a:r>
            <a:endParaRPr lang="en-US" altLang="en-US" sz="1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sz="2000" dirty="0">
                <a:latin typeface="Courier New" panose="02070309020205020404" pitchFamily="49" charset="0"/>
              </a:rPr>
              <a:t>x   5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gpa</a:t>
            </a:r>
            <a:r>
              <a:rPr lang="en-US" altLang="en-US" sz="2000" dirty="0">
                <a:latin typeface="Courier New" panose="02070309020205020404" pitchFamily="49" charset="0"/>
              </a:rPr>
              <a:t>    3.14 </a:t>
            </a: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 variable that has been given a value can be used in expressions.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x + 4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9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441"/>
          </a:xfrm>
        </p:spPr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</a:rPr>
              <a:t>print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889"/>
            <a:ext cx="8596668" cy="4807473"/>
          </a:xfrm>
        </p:spPr>
        <p:txBody>
          <a:bodyPr>
            <a:normAutofit fontScale="77500" lnSpcReduction="20000"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print</a:t>
            </a:r>
            <a:r>
              <a:rPr lang="en-GB" altLang="en-US" dirty="0"/>
              <a:t> : Produces text output on the console.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Syntax:</a:t>
            </a:r>
          </a:p>
          <a:p>
            <a:pPr marL="739775" lvl="1" indent="-282575" defTabSz="449263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</a:t>
            </a:r>
            <a:r>
              <a:rPr lang="en-GB" altLang="en-US" dirty="0">
                <a:latin typeface="Courier New" panose="02070309020205020404" pitchFamily="49" charset="0"/>
              </a:rPr>
              <a:t>print "</a:t>
            </a:r>
            <a:r>
              <a:rPr lang="en-GB" altLang="en-US" b="1" i="1" dirty="0"/>
              <a:t>Message</a:t>
            </a:r>
            <a:r>
              <a:rPr lang="en-GB" altLang="en-US" dirty="0">
                <a:latin typeface="Courier New" panose="02070309020205020404" pitchFamily="49" charset="0"/>
              </a:rPr>
              <a:t>"</a:t>
            </a:r>
          </a:p>
          <a:p>
            <a:pPr marL="739775" lvl="1" indent="-282575" defTabSz="449263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</a:t>
            </a:r>
            <a:r>
              <a:rPr lang="en-GB" altLang="en-US" dirty="0">
                <a:latin typeface="Courier New" panose="02070309020205020404" pitchFamily="49" charset="0"/>
              </a:rPr>
              <a:t>print </a:t>
            </a:r>
            <a:r>
              <a:rPr lang="en-GB" altLang="en-US" b="1" i="1" dirty="0"/>
              <a:t>Expression</a:t>
            </a:r>
            <a:endParaRPr lang="en-GB" altLang="en-US" dirty="0">
              <a:latin typeface="Courier New" panose="02070309020205020404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Prints the given text message or expression value on the console, and moves the cursor down to the next line.</a:t>
            </a:r>
          </a:p>
          <a:p>
            <a:pPr marL="739775" lvl="1" indent="-282575" defTabSz="449263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739775" lvl="1" indent="-282575" defTabSz="449263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</a:t>
            </a:r>
            <a:r>
              <a:rPr lang="en-GB" altLang="en-US" dirty="0">
                <a:latin typeface="Courier New" panose="02070309020205020404" pitchFamily="49" charset="0"/>
              </a:rPr>
              <a:t>print </a:t>
            </a:r>
            <a:r>
              <a:rPr lang="en-GB" altLang="en-US" b="1" i="1" dirty="0"/>
              <a:t>Item1</a:t>
            </a:r>
            <a:r>
              <a:rPr lang="en-GB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 dirty="0"/>
              <a:t>Item2</a:t>
            </a:r>
            <a:r>
              <a:rPr lang="en-GB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dirty="0"/>
              <a:t>...</a:t>
            </a:r>
            <a:r>
              <a:rPr lang="en-GB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 dirty="0" err="1"/>
              <a:t>ItemN</a:t>
            </a:r>
            <a:endParaRPr lang="en-GB" altLang="en-US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Prints several messages and/or expressions on the same line.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Examples: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print "Hello, world!"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age = 45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Output: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latin typeface="Courier New" panose="02070309020205020404" pitchFamily="49" charset="0"/>
              </a:rPr>
              <a:t>Hello, world!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	You have 20 years until retirement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2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7109"/>
            <a:ext cx="8596668" cy="4664254"/>
          </a:xfrm>
        </p:spPr>
        <p:txBody>
          <a:bodyPr>
            <a:normAutofit fontScale="85000" lnSpcReduction="20000"/>
          </a:bodyPr>
          <a:lstStyle/>
          <a:p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A compound data type: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[0]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[2.3, 4.5]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[5, "Hello", "there", 9.8]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[]</a:t>
            </a:r>
          </a:p>
          <a:p>
            <a:r>
              <a:rPr lang="en-US" altLang="en-US" dirty="0" smtClean="0"/>
              <a:t>Flexible arrays,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Lisp-like linked lists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= [99, "bottles of beer", ["on", "the", "wall"]]</a:t>
            </a:r>
          </a:p>
          <a:p>
            <a:r>
              <a:rPr lang="en-US" altLang="en-US" dirty="0"/>
              <a:t>Same operators as for strings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 + b</a:t>
            </a:r>
            <a:r>
              <a:rPr lang="en-US" altLang="en-US" dirty="0"/>
              <a:t>, a*3, a[0], a[-1], a[1:], </a:t>
            </a:r>
            <a:r>
              <a:rPr lang="en-US" altLang="en-US" dirty="0" err="1"/>
              <a:t>len</a:t>
            </a:r>
            <a:r>
              <a:rPr lang="en-US" altLang="en-US" dirty="0"/>
              <a:t>(a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/>
              <a:t>Item and slice assignment</a:t>
            </a:r>
          </a:p>
          <a:p>
            <a:pPr lvl="1"/>
            <a:r>
              <a:rPr lang="en-US" altLang="en-US" dirty="0"/>
              <a:t>a[0] = 98</a:t>
            </a:r>
          </a:p>
          <a:p>
            <a:pPr lvl="1"/>
            <a:r>
              <a:rPr lang="en-US" altLang="en-US" dirty="0"/>
              <a:t>a[1:2] = ["bottles", "of", "beer"]</a:t>
            </a:r>
          </a:p>
          <a:p>
            <a:pPr lvl="2">
              <a:buFontTx/>
              <a:buNone/>
            </a:pPr>
            <a:r>
              <a:rPr lang="en-US" altLang="en-US" dirty="0"/>
              <a:t>-&gt; [98, "bottles", "of", "beer", ["on", "the", "wall"]]</a:t>
            </a:r>
          </a:p>
          <a:p>
            <a:pPr lvl="1"/>
            <a:r>
              <a:rPr lang="en-US" altLang="en-US" dirty="0"/>
              <a:t>del a[-1]	# -&gt; [98, "bottles", "of", "beer"]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793214"/>
            <a:ext cx="8596668" cy="52481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Lists </a:t>
            </a:r>
            <a:r>
              <a:rPr lang="en-US" altLang="en-US" dirty="0"/>
              <a:t>can be heterogeneous</a:t>
            </a:r>
          </a:p>
          <a:p>
            <a:pPr lvl="1"/>
            <a:r>
              <a:rPr lang="en-US" altLang="en-US" sz="1400" dirty="0">
                <a:solidFill>
                  <a:schemeClr val="folHlink"/>
                </a:solidFill>
                <a:latin typeface="Lucida Console" panose="020B0609040504020204" pitchFamily="49" charset="0"/>
              </a:rPr>
              <a:t>a = ['spam', 'eggs', 100, 1234, 2*2]</a:t>
            </a:r>
          </a:p>
          <a:p>
            <a:r>
              <a:rPr lang="en-US" altLang="en-US" dirty="0"/>
              <a:t>Lists can be indexed and sliced: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a[0]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spam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a[:2]</a:t>
            </a:r>
            <a:r>
              <a:rPr lang="en-US" altLang="en-US" dirty="0">
                <a:sym typeface="Wingdings" panose="05000000000000000000" pitchFamily="2" charset="2"/>
              </a:rPr>
              <a:t>  ['spam', 'eggs']</a:t>
            </a:r>
          </a:p>
          <a:p>
            <a:r>
              <a:rPr lang="en-US" altLang="en-US" dirty="0"/>
              <a:t>Lists can be manipulated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a[2] = a[2] + 23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a[0:2] = [1,12]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a[0:0] = []</a:t>
            </a:r>
          </a:p>
          <a:p>
            <a:pPr lvl="1"/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(a)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ym typeface="Wingdings" panose="05000000000000000000" pitchFamily="2" charset="2"/>
              </a:rPr>
              <a:t>5</a:t>
            </a:r>
            <a:endParaRPr lang="en-US" altLang="en-US" dirty="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3725"/>
            <a:ext cx="8596668" cy="55676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</a:t>
            </a:r>
            <a:r>
              <a:rPr lang="en-US" altLang="en-US" dirty="0" err="1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len</a:t>
            </a:r>
            <a:r>
              <a:rPr lang="en-US" altLang="en-US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() to get the length of a list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names = [“Ben", “Chen", “</a:t>
            </a:r>
            <a:r>
              <a:rPr lang="en-US" altLang="en-US" dirty="0" err="1"/>
              <a:t>Yaqin</a:t>
            </a:r>
            <a:r>
              <a:rPr lang="en-US" altLang="en-US" dirty="0"/>
              <a:t>"]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len</a:t>
            </a:r>
            <a:r>
              <a:rPr lang="en-US" altLang="en-US" dirty="0"/>
              <a:t>(names)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Use [ ] to index items in the list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names[0]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‘Ben'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names[1]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names[2]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‘</a:t>
            </a:r>
            <a:r>
              <a:rPr lang="en-US" altLang="en-US" dirty="0" err="1"/>
              <a:t>Yaqin</a:t>
            </a:r>
            <a:r>
              <a:rPr lang="en-US" altLang="en-US" dirty="0"/>
              <a:t>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names[3]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</a:t>
            </a:r>
            <a:r>
              <a:rPr lang="en-US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IndexError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list index out of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0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2029"/>
            <a:ext cx="8596668" cy="536933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&gt;&gt;&gt; a </a:t>
            </a:r>
            <a:r>
              <a:rPr lang="en-US" altLang="en-US" dirty="0"/>
              <a:t>= range(5)		# [0,1,2,3,4]</a:t>
            </a:r>
          </a:p>
          <a:p>
            <a:pPr marL="0" indent="0">
              <a:buNone/>
            </a:pPr>
            <a:r>
              <a:rPr lang="en-US" altLang="en-US" dirty="0" smtClean="0"/>
              <a:t>&gt;&gt;&gt; </a:t>
            </a:r>
            <a:r>
              <a:rPr lang="en-US" altLang="en-US" dirty="0" err="1" smtClean="0"/>
              <a:t>a.append</a:t>
            </a:r>
            <a:r>
              <a:rPr lang="en-US" altLang="en-US" dirty="0" smtClean="0"/>
              <a:t>(5</a:t>
            </a:r>
            <a:r>
              <a:rPr lang="en-US" altLang="en-US" dirty="0"/>
              <a:t>)		# [0,1,2,3,4,5]</a:t>
            </a:r>
          </a:p>
          <a:p>
            <a:pPr marL="0" indent="0">
              <a:buNone/>
            </a:pPr>
            <a:r>
              <a:rPr lang="en-US" altLang="en-US" dirty="0" smtClean="0"/>
              <a:t>&gt;&gt;&gt; </a:t>
            </a:r>
            <a:r>
              <a:rPr lang="en-US" altLang="en-US" dirty="0" err="1" smtClean="0"/>
              <a:t>a.pop</a:t>
            </a:r>
            <a:r>
              <a:rPr lang="en-US" altLang="en-US" dirty="0"/>
              <a:t>()			# [0,1,2,3,4]</a:t>
            </a:r>
          </a:p>
          <a:p>
            <a:pPr marL="0" indent="0">
              <a:buNone/>
            </a:pPr>
            <a:r>
              <a:rPr lang="en-US" altLang="en-US" dirty="0"/>
              <a:t>5</a:t>
            </a:r>
          </a:p>
          <a:p>
            <a:pPr marL="0" indent="0">
              <a:buNone/>
            </a:pPr>
            <a:r>
              <a:rPr lang="en-US" altLang="en-US" dirty="0" smtClean="0"/>
              <a:t>&gt;&gt;&gt; </a:t>
            </a:r>
            <a:r>
              <a:rPr lang="en-US" altLang="en-US" dirty="0" err="1" smtClean="0"/>
              <a:t>a.insert</a:t>
            </a:r>
            <a:r>
              <a:rPr lang="en-US" altLang="en-US" dirty="0" smtClean="0"/>
              <a:t>(0</a:t>
            </a:r>
            <a:r>
              <a:rPr lang="en-US" altLang="en-US" dirty="0"/>
              <a:t>, 42)		# [42,0,1,2,3,4]</a:t>
            </a:r>
          </a:p>
          <a:p>
            <a:pPr marL="0" indent="0">
              <a:buNone/>
            </a:pPr>
            <a:r>
              <a:rPr lang="en-US" altLang="en-US" dirty="0" smtClean="0"/>
              <a:t>&gt;&gt;&gt; </a:t>
            </a:r>
            <a:r>
              <a:rPr lang="en-US" altLang="en-US" dirty="0" err="1" smtClean="0"/>
              <a:t>a.pop</a:t>
            </a:r>
            <a:r>
              <a:rPr lang="en-US" altLang="en-US" dirty="0" smtClean="0"/>
              <a:t>(0</a:t>
            </a:r>
            <a:r>
              <a:rPr lang="en-US" altLang="en-US" dirty="0"/>
              <a:t>)			# [0,1,2,3,4]</a:t>
            </a:r>
          </a:p>
          <a:p>
            <a:pPr marL="0" indent="0">
              <a:buNone/>
            </a:pPr>
            <a:r>
              <a:rPr lang="en-US" altLang="en-US" dirty="0"/>
              <a:t>5.5</a:t>
            </a:r>
          </a:p>
          <a:p>
            <a:pPr marL="0" indent="0">
              <a:buNone/>
            </a:pPr>
            <a:r>
              <a:rPr lang="en-US" altLang="en-US" dirty="0" smtClean="0"/>
              <a:t>&gt;&gt;&gt; </a:t>
            </a:r>
            <a:r>
              <a:rPr lang="en-US" altLang="en-US" dirty="0" err="1" smtClean="0"/>
              <a:t>a.reverse</a:t>
            </a:r>
            <a:r>
              <a:rPr lang="en-US" altLang="en-US" dirty="0"/>
              <a:t>()		# [4,3,2,1,0]</a:t>
            </a:r>
          </a:p>
          <a:p>
            <a:pPr marL="0" indent="0">
              <a:buNone/>
            </a:pPr>
            <a:r>
              <a:rPr lang="en-US" altLang="en-US" dirty="0" smtClean="0"/>
              <a:t>&gt;&gt;&gt; </a:t>
            </a:r>
            <a:r>
              <a:rPr lang="en-US" altLang="en-US" dirty="0" err="1" smtClean="0"/>
              <a:t>a.sort</a:t>
            </a:r>
            <a:r>
              <a:rPr lang="en-US" altLang="en-US" dirty="0"/>
              <a:t>()			# [0,1,2,3,4</a:t>
            </a:r>
            <a:r>
              <a:rPr lang="en-US" altLang="en-US" dirty="0" smtClean="0"/>
              <a:t>]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717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Dictionaries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5"/>
            <a:ext cx="8596668" cy="47193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Hash tables, "associative arrays"</a:t>
            </a:r>
          </a:p>
          <a:p>
            <a:pPr lvl="2"/>
            <a:r>
              <a:rPr lang="en-US" altLang="en-US" dirty="0"/>
              <a:t>d = {"duck": "</a:t>
            </a:r>
            <a:r>
              <a:rPr lang="en-US" altLang="en-US" dirty="0" err="1"/>
              <a:t>eend</a:t>
            </a:r>
            <a:r>
              <a:rPr lang="en-US" altLang="en-US" dirty="0"/>
              <a:t>", "water": "</a:t>
            </a:r>
            <a:r>
              <a:rPr lang="en-US" altLang="en-US" dirty="0" smtClean="0"/>
              <a:t>water"}</a:t>
            </a:r>
          </a:p>
          <a:p>
            <a:pPr lvl="2"/>
            <a:r>
              <a:rPr lang="en-US" altLang="en-US" dirty="0" err="1" smtClean="0"/>
              <a:t>symbol_to_name</a:t>
            </a:r>
            <a:r>
              <a:rPr lang="en-US" altLang="en-US" dirty="0" smtClean="0"/>
              <a:t> =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"H": "hydrogen",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"He": "helium",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"Li": "lithium",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"C": "carbon",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"O": "oxygen",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"N": "nitrogen"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}</a:t>
            </a:r>
            <a:endParaRPr lang="en-US" altLang="en-US" dirty="0"/>
          </a:p>
          <a:p>
            <a:r>
              <a:rPr lang="en-US" altLang="en-US" dirty="0"/>
              <a:t>Lookup:</a:t>
            </a:r>
          </a:p>
          <a:p>
            <a:pPr lvl="2"/>
            <a:r>
              <a:rPr lang="en-US" altLang="en-US" dirty="0"/>
              <a:t>d["duck"] -&gt; "</a:t>
            </a:r>
            <a:r>
              <a:rPr lang="en-US" altLang="en-US" dirty="0" err="1"/>
              <a:t>eend</a:t>
            </a:r>
            <a:r>
              <a:rPr lang="en-US" altLang="en-US" dirty="0"/>
              <a:t>"</a:t>
            </a:r>
          </a:p>
          <a:p>
            <a:pPr lvl="2"/>
            <a:r>
              <a:rPr lang="en-US" altLang="en-US" dirty="0"/>
              <a:t>d["back"] # raises </a:t>
            </a:r>
            <a:r>
              <a:rPr lang="en-US" altLang="en-US" dirty="0" err="1"/>
              <a:t>KeyError</a:t>
            </a:r>
            <a:r>
              <a:rPr lang="en-US" altLang="en-US" dirty="0"/>
              <a:t> exception</a:t>
            </a:r>
          </a:p>
          <a:p>
            <a:r>
              <a:rPr lang="en-US" altLang="en-US" dirty="0"/>
              <a:t>Delete, insert, overwrite:</a:t>
            </a:r>
          </a:p>
          <a:p>
            <a:pPr lvl="2"/>
            <a:r>
              <a:rPr lang="en-US" altLang="en-US" dirty="0"/>
              <a:t>del d["water"] # {"duck": "</a:t>
            </a:r>
            <a:r>
              <a:rPr lang="en-US" altLang="en-US" dirty="0" err="1"/>
              <a:t>eend</a:t>
            </a:r>
            <a:r>
              <a:rPr lang="en-US" altLang="en-US" dirty="0"/>
              <a:t>", "back": "rug"}</a:t>
            </a:r>
          </a:p>
          <a:p>
            <a:pPr lvl="2"/>
            <a:r>
              <a:rPr lang="en-US" altLang="en-US" dirty="0"/>
              <a:t>d["back"] = "rug" # {"duck": "</a:t>
            </a:r>
            <a:r>
              <a:rPr lang="en-US" altLang="en-US" dirty="0" err="1"/>
              <a:t>eend</a:t>
            </a:r>
            <a:r>
              <a:rPr lang="en-US" altLang="en-US" dirty="0"/>
              <a:t>", "back": "rug"}</a:t>
            </a:r>
          </a:p>
          <a:p>
            <a:pPr lvl="2"/>
            <a:r>
              <a:rPr lang="en-US" altLang="en-US" dirty="0"/>
              <a:t>d["duck"] = "</a:t>
            </a:r>
            <a:r>
              <a:rPr lang="en-US" altLang="en-US" dirty="0" err="1"/>
              <a:t>duik</a:t>
            </a:r>
            <a:r>
              <a:rPr lang="en-US" altLang="en-US" dirty="0"/>
              <a:t>" # {"duck": "</a:t>
            </a:r>
            <a:r>
              <a:rPr lang="en-US" altLang="en-US" dirty="0" err="1"/>
              <a:t>duik</a:t>
            </a:r>
            <a:r>
              <a:rPr lang="en-US" altLang="en-US" dirty="0"/>
              <a:t>", "back": "rug"}</a:t>
            </a:r>
          </a:p>
        </p:txBody>
      </p:sp>
    </p:spTree>
    <p:extLst>
      <p:ext uri="{BB962C8B-B14F-4D97-AF65-F5344CB8AC3E}">
        <p14:creationId xmlns:p14="http://schemas.microsoft.com/office/powerpoint/2010/main" val="10323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5759"/>
            <a:ext cx="8596668" cy="5545603"/>
          </a:xfrm>
        </p:spPr>
        <p:txBody>
          <a:bodyPr/>
          <a:lstStyle/>
          <a:p>
            <a:r>
              <a:rPr lang="en-US" altLang="en-US" dirty="0"/>
              <a:t>Keys, values, items:</a:t>
            </a:r>
          </a:p>
          <a:p>
            <a:pPr lvl="2"/>
            <a:r>
              <a:rPr lang="en-US" altLang="en-US" dirty="0" err="1"/>
              <a:t>d.keys</a:t>
            </a:r>
            <a:r>
              <a:rPr lang="en-US" altLang="en-US" dirty="0"/>
              <a:t>() -&gt; ["duck", "back"]</a:t>
            </a:r>
          </a:p>
          <a:p>
            <a:pPr lvl="2"/>
            <a:r>
              <a:rPr lang="en-US" altLang="en-US" dirty="0" err="1"/>
              <a:t>d.values</a:t>
            </a:r>
            <a:r>
              <a:rPr lang="en-US" altLang="en-US" dirty="0"/>
              <a:t>() -&gt; ["</a:t>
            </a:r>
            <a:r>
              <a:rPr lang="en-US" altLang="en-US" dirty="0" err="1"/>
              <a:t>duik</a:t>
            </a:r>
            <a:r>
              <a:rPr lang="en-US" altLang="en-US" dirty="0"/>
              <a:t>", "rug"]</a:t>
            </a:r>
          </a:p>
          <a:p>
            <a:pPr lvl="2"/>
            <a:r>
              <a:rPr lang="en-US" altLang="en-US" dirty="0" err="1"/>
              <a:t>d.items</a:t>
            </a:r>
            <a:r>
              <a:rPr lang="en-US" altLang="en-US" dirty="0"/>
              <a:t>() -&gt; [("duck","</a:t>
            </a:r>
            <a:r>
              <a:rPr lang="en-US" altLang="en-US" dirty="0" err="1"/>
              <a:t>duik</a:t>
            </a:r>
            <a:r>
              <a:rPr lang="en-US" altLang="en-US" dirty="0"/>
              <a:t>"), ("</a:t>
            </a:r>
            <a:r>
              <a:rPr lang="en-US" altLang="en-US" dirty="0" err="1"/>
              <a:t>back","rug</a:t>
            </a:r>
            <a:r>
              <a:rPr lang="en-US" altLang="en-US" dirty="0"/>
              <a:t>")]</a:t>
            </a:r>
          </a:p>
          <a:p>
            <a:r>
              <a:rPr lang="en-US" altLang="en-US" dirty="0"/>
              <a:t>Presence check:</a:t>
            </a:r>
          </a:p>
          <a:p>
            <a:pPr lvl="2"/>
            <a:r>
              <a:rPr lang="en-US" altLang="en-US" dirty="0" err="1"/>
              <a:t>d.has_key</a:t>
            </a:r>
            <a:r>
              <a:rPr lang="en-US" altLang="en-US" dirty="0"/>
              <a:t>("duck") -&gt; 1; </a:t>
            </a:r>
            <a:r>
              <a:rPr lang="en-US" altLang="en-US" dirty="0" err="1"/>
              <a:t>d.has_key</a:t>
            </a:r>
            <a:r>
              <a:rPr lang="en-US" altLang="en-US" dirty="0"/>
              <a:t>("spam") -&gt; 0</a:t>
            </a:r>
          </a:p>
          <a:p>
            <a:r>
              <a:rPr lang="en-US" altLang="en-US" dirty="0"/>
              <a:t>Values of any type; keys almost any</a:t>
            </a:r>
          </a:p>
          <a:p>
            <a:pPr lvl="2"/>
            <a:r>
              <a:rPr lang="en-US" altLang="en-US" dirty="0"/>
              <a:t>{"</a:t>
            </a:r>
            <a:r>
              <a:rPr lang="en-US" altLang="en-US" dirty="0" err="1"/>
              <a:t>name":"Guido</a:t>
            </a:r>
            <a:r>
              <a:rPr lang="en-US" altLang="en-US" dirty="0"/>
              <a:t>", "age":43, ("</a:t>
            </a:r>
            <a:r>
              <a:rPr lang="en-US" altLang="en-US" dirty="0" err="1"/>
              <a:t>hello","world</a:t>
            </a:r>
            <a:r>
              <a:rPr lang="en-US" altLang="en-US" dirty="0"/>
              <a:t>"):1,</a:t>
            </a:r>
            <a:br>
              <a:rPr lang="en-US" altLang="en-US" dirty="0"/>
            </a:br>
            <a:r>
              <a:rPr lang="en-US" altLang="en-US" dirty="0"/>
              <a:t>  42:"yes", "flag": ["</a:t>
            </a:r>
            <a:r>
              <a:rPr lang="en-US" altLang="en-US" dirty="0" err="1"/>
              <a:t>red","white","blue</a:t>
            </a:r>
            <a:r>
              <a:rPr lang="en-US" altLang="en-US" dirty="0"/>
              <a:t>"]}</a:t>
            </a:r>
          </a:p>
          <a:p>
            <a:r>
              <a:rPr lang="en-US" altLang="en-US" dirty="0"/>
              <a:t>Duplicate keys are not allowed</a:t>
            </a:r>
          </a:p>
          <a:p>
            <a:r>
              <a:rPr lang="en-US" altLang="en-US" dirty="0"/>
              <a:t>Duplicate values are just fine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7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4743"/>
            <a:ext cx="8596668" cy="5556620"/>
          </a:xfrm>
        </p:spPr>
        <p:txBody>
          <a:bodyPr/>
          <a:lstStyle/>
          <a:p>
            <a:r>
              <a:rPr lang="en-US" altLang="en-US" dirty="0"/>
              <a:t>Keys must be </a:t>
            </a:r>
            <a:r>
              <a:rPr lang="en-US" altLang="en-US" b="1" dirty="0"/>
              <a:t>immutable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numbers, strings, tuples of </a:t>
            </a:r>
            <a:r>
              <a:rPr lang="en-US" altLang="en-US" dirty="0" err="1"/>
              <a:t>immutables</a:t>
            </a:r>
            <a:endParaRPr lang="en-US" altLang="en-US" dirty="0"/>
          </a:p>
          <a:p>
            <a:pPr lvl="2"/>
            <a:r>
              <a:rPr lang="en-US" altLang="en-US" dirty="0"/>
              <a:t>these cannot be changed after creation</a:t>
            </a:r>
          </a:p>
          <a:p>
            <a:pPr lvl="1"/>
            <a:r>
              <a:rPr lang="en-US" altLang="en-US" dirty="0"/>
              <a:t>reason is </a:t>
            </a:r>
            <a:r>
              <a:rPr lang="en-US" altLang="en-US" i="1" dirty="0"/>
              <a:t>hashing</a:t>
            </a:r>
            <a:r>
              <a:rPr lang="en-US" altLang="en-US" dirty="0"/>
              <a:t> (fast lookup technique)</a:t>
            </a:r>
          </a:p>
          <a:p>
            <a:pPr lvl="1"/>
            <a:r>
              <a:rPr lang="en-US" altLang="en-US" b="1" dirty="0"/>
              <a:t>not</a:t>
            </a:r>
            <a:r>
              <a:rPr lang="en-US" altLang="en-US" dirty="0"/>
              <a:t> lists or other dictionaries</a:t>
            </a:r>
          </a:p>
          <a:p>
            <a:pPr lvl="2"/>
            <a:r>
              <a:rPr lang="en-US" altLang="en-US" dirty="0"/>
              <a:t>these types of objects can be changed "in place"</a:t>
            </a:r>
          </a:p>
          <a:p>
            <a:pPr lvl="1"/>
            <a:r>
              <a:rPr lang="en-US" altLang="en-US" dirty="0"/>
              <a:t>no restrictions on values</a:t>
            </a:r>
          </a:p>
          <a:p>
            <a:r>
              <a:rPr lang="en-US" altLang="en-US" dirty="0"/>
              <a:t>Keys will be listed in </a:t>
            </a:r>
            <a:r>
              <a:rPr lang="en-US" altLang="en-US" b="1" dirty="0"/>
              <a:t>arbitrary order</a:t>
            </a:r>
            <a:endParaRPr lang="en-US" altLang="en-US" dirty="0"/>
          </a:p>
          <a:p>
            <a:pPr lvl="1"/>
            <a:r>
              <a:rPr lang="en-US" altLang="en-US" dirty="0"/>
              <a:t>again, because of hashing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2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Major Versions of Python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“Python” or “</a:t>
            </a:r>
            <a:r>
              <a:rPr lang="en-US" altLang="en-US" dirty="0" err="1"/>
              <a:t>CPython</a:t>
            </a:r>
            <a:r>
              <a:rPr lang="en-US" altLang="en-US" dirty="0"/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- Version 2.x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- Version 3.x</a:t>
            </a:r>
            <a:endParaRPr lang="en-US" altLang="en-US" dirty="0"/>
          </a:p>
          <a:p>
            <a:r>
              <a:rPr lang="en-US" altLang="en-US" dirty="0"/>
              <a:t>“</a:t>
            </a:r>
            <a:r>
              <a:rPr lang="en-US" altLang="en-US" dirty="0" err="1"/>
              <a:t>Jython</a:t>
            </a:r>
            <a:r>
              <a:rPr lang="en-US" altLang="en-US" dirty="0"/>
              <a:t>” is written in Java for the JVM</a:t>
            </a:r>
          </a:p>
          <a:p>
            <a:r>
              <a:rPr lang="en-US" altLang="en-US" dirty="0"/>
              <a:t>“</a:t>
            </a:r>
            <a:r>
              <a:rPr lang="en-US" altLang="en-US" dirty="0" err="1"/>
              <a:t>IronPython</a:t>
            </a:r>
            <a:r>
              <a:rPr lang="en-US" altLang="en-US" dirty="0"/>
              <a:t>” is written in C# for the </a:t>
            </a:r>
            <a:r>
              <a:rPr lang="en-US" altLang="en-US" dirty="0" err="1"/>
              <a:t>.Net</a:t>
            </a:r>
            <a:r>
              <a:rPr lang="en-US" altLang="en-US" dirty="0"/>
              <a:t> </a:t>
            </a:r>
            <a:r>
              <a:rPr lang="en-US" altLang="en-US" dirty="0" smtClean="0"/>
              <a:t>environment</a:t>
            </a:r>
          </a:p>
          <a:p>
            <a:r>
              <a:rPr lang="en-US" altLang="en-US" dirty="0" err="1" smtClean="0"/>
              <a:t>PyPy</a:t>
            </a:r>
            <a:r>
              <a:rPr lang="en-US" altLang="en-US" dirty="0" smtClean="0"/>
              <a:t> written in python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7789"/>
            <a:ext cx="8596668" cy="487357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Many logical expressions use </a:t>
            </a:r>
            <a:r>
              <a:rPr lang="en-US" altLang="en-US" i="1" dirty="0" smtClean="0"/>
              <a:t>relational operators</a:t>
            </a:r>
            <a:r>
              <a:rPr lang="en-US" altLang="en-US" dirty="0" smtClean="0"/>
              <a:t>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Logical expressions can be combined with </a:t>
            </a:r>
            <a:r>
              <a:rPr lang="en-US" altLang="en-US" i="1" dirty="0" smtClean="0"/>
              <a:t>logical operators</a:t>
            </a:r>
            <a:r>
              <a:rPr lang="en-US" altLang="en-US" dirty="0" smtClean="0"/>
              <a:t>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</a:t>
            </a:r>
            <a:endParaRPr lang="en-IN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762000" y="1541463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18517"/>
              </p:ext>
            </p:extLst>
          </p:nvPr>
        </p:nvGraphicFramePr>
        <p:xfrm>
          <a:off x="762000" y="4472848"/>
          <a:ext cx="5245100" cy="1449636"/>
        </p:xfrm>
        <a:graphic>
          <a:graphicData uri="http://schemas.openxmlformats.org/drawingml/2006/table">
            <a:tbl>
              <a:tblPr/>
              <a:tblGrid>
                <a:gridCol w="1333500"/>
                <a:gridCol w="2914650"/>
                <a:gridCol w="996950"/>
              </a:tblGrid>
              <a:tr h="420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3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441"/>
          </a:xfrm>
        </p:spPr>
        <p:txBody>
          <a:bodyPr/>
          <a:lstStyle/>
          <a:p>
            <a:r>
              <a:rPr lang="en-US" altLang="en-US" dirty="0"/>
              <a:t>Control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159"/>
            <a:ext cx="8596668" cy="46312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1447800"/>
            <a:ext cx="354806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mtClean="0"/>
              <a:t>if </a:t>
            </a:r>
            <a:r>
              <a:rPr lang="en-US" altLang="en-US" i="1" smtClean="0"/>
              <a:t>condition</a:t>
            </a:r>
            <a:r>
              <a:rPr lang="en-US" altLang="en-US" smtClean="0"/>
              <a:t>: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i="1" smtClean="0"/>
              <a:t>statements</a:t>
            </a: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[elif </a:t>
            </a:r>
            <a:r>
              <a:rPr lang="en-US" altLang="en-US" i="1" smtClean="0"/>
              <a:t>condition</a:t>
            </a:r>
            <a:r>
              <a:rPr lang="en-US" altLang="en-US" smtClean="0"/>
              <a:t>: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i="1" smtClean="0"/>
              <a:t>statements</a:t>
            </a:r>
            <a:r>
              <a:rPr lang="en-US" altLang="en-US" smtClean="0"/>
              <a:t>] ...</a:t>
            </a:r>
          </a:p>
          <a:p>
            <a:pPr>
              <a:buFontTx/>
              <a:buNone/>
            </a:pPr>
            <a:r>
              <a:rPr lang="en-US" altLang="en-US" smtClean="0"/>
              <a:t>else: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i="1" smtClean="0"/>
              <a:t>statements</a:t>
            </a:r>
            <a:endParaRPr lang="en-US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910138" y="1447800"/>
            <a:ext cx="3548062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mtClean="0"/>
              <a:t>while </a:t>
            </a:r>
            <a:r>
              <a:rPr lang="en-US" altLang="en-US" i="1" smtClean="0"/>
              <a:t>condition</a:t>
            </a:r>
            <a:r>
              <a:rPr lang="en-US" altLang="en-US" smtClean="0"/>
              <a:t>: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i="1" smtClean="0"/>
              <a:t>statements</a:t>
            </a: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for </a:t>
            </a:r>
            <a:r>
              <a:rPr lang="en-US" altLang="en-US" i="1" smtClean="0"/>
              <a:t>var</a:t>
            </a:r>
            <a:r>
              <a:rPr lang="en-US" altLang="en-US" smtClean="0"/>
              <a:t> in </a:t>
            </a:r>
            <a:r>
              <a:rPr lang="en-US" altLang="en-US" i="1" smtClean="0"/>
              <a:t>sequence</a:t>
            </a:r>
            <a:r>
              <a:rPr lang="en-US" altLang="en-US" smtClean="0"/>
              <a:t>:</a:t>
            </a:r>
          </a:p>
          <a:p>
            <a:pPr>
              <a:buFontTx/>
              <a:buNone/>
            </a:pPr>
            <a:r>
              <a:rPr lang="en-US" altLang="en-US" smtClean="0"/>
              <a:t>    </a:t>
            </a:r>
            <a:r>
              <a:rPr lang="en-US" altLang="en-US" i="1" smtClean="0"/>
              <a:t>statements</a:t>
            </a: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break</a:t>
            </a:r>
          </a:p>
          <a:p>
            <a:pPr>
              <a:buFontTx/>
              <a:buNone/>
            </a:pPr>
            <a:r>
              <a:rPr lang="en-US" altLang="en-US" smtClean="0"/>
              <a:t>continue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9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27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873"/>
            <a:ext cx="8596668" cy="48184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b="1" dirty="0"/>
              <a:t> statement</a:t>
            </a:r>
            <a:r>
              <a:rPr lang="en-US" altLang="en-US" dirty="0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/>
              <a:t>	</a:t>
            </a:r>
            <a:r>
              <a:rPr lang="en-US" altLang="en-US" sz="1700" dirty="0" err="1">
                <a:latin typeface="Courier New" panose="02070309020205020404" pitchFamily="49" charset="0"/>
              </a:rPr>
              <a:t>gpa</a:t>
            </a:r>
            <a:r>
              <a:rPr lang="en-US" altLang="en-US" sz="1700" dirty="0">
                <a:latin typeface="Courier New" panose="02070309020205020404" pitchFamily="49" charset="0"/>
              </a:rPr>
              <a:t> = 3.4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if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7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    print "Your application is accepted."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&gt;&gt;&gt; if not smiles</a:t>
            </a:r>
            <a:r>
              <a:rPr lang="en-US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...       print "The SMILES string is empty"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...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“else” case is always optional</a:t>
            </a:r>
          </a:p>
          <a:p>
            <a:endParaRPr lang="en-IN" dirty="0"/>
          </a:p>
        </p:txBody>
      </p:sp>
      <p:pic>
        <p:nvPicPr>
          <p:cNvPr id="4" name="Picture 4" descr="if_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1981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5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530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4907"/>
            <a:ext cx="8596668" cy="47964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100" b="1" dirty="0">
                <a:latin typeface="Courier New" panose="02070309020205020404" pitchFamily="49" charset="0"/>
              </a:rPr>
              <a:t>if/else</a:t>
            </a:r>
            <a:r>
              <a:rPr lang="en-US" altLang="en-US" sz="1100" b="1" dirty="0"/>
              <a:t> statement</a:t>
            </a:r>
            <a:r>
              <a:rPr lang="en-US" altLang="en-US" sz="1100" dirty="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400" dirty="0"/>
          </a:p>
          <a:p>
            <a:pPr lvl="1">
              <a:lnSpc>
                <a:spcPct val="80000"/>
              </a:lnSpc>
            </a:pPr>
            <a:r>
              <a:rPr lang="en-US" altLang="en-US" sz="1000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/>
              <a:t>	</a:t>
            </a:r>
            <a:r>
              <a:rPr lang="en-US" altLang="en-US" sz="1000" dirty="0">
                <a:latin typeface="Courier New" panose="02070309020205020404" pitchFamily="49" charset="0"/>
              </a:rPr>
              <a:t>if </a:t>
            </a:r>
            <a:r>
              <a:rPr lang="en-US" altLang="en-US" sz="1000" b="1" i="1" dirty="0"/>
              <a:t>condition</a:t>
            </a:r>
            <a:r>
              <a:rPr lang="en-US" altLang="en-US" sz="10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    </a:t>
            </a:r>
            <a:r>
              <a:rPr lang="en-US" altLang="en-US" sz="1000" b="1" i="1" dirty="0"/>
              <a:t>statements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    </a:t>
            </a:r>
            <a:r>
              <a:rPr lang="en-US" altLang="en-US" sz="1000" b="1" i="1" dirty="0"/>
              <a:t>statements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900" dirty="0"/>
              <a:t>	</a:t>
            </a:r>
            <a:r>
              <a:rPr lang="en-US" altLang="en-US" sz="900" dirty="0" err="1">
                <a:latin typeface="Courier New" panose="02070309020205020404" pitchFamily="49" charset="0"/>
              </a:rPr>
              <a:t>gpa</a:t>
            </a:r>
            <a:r>
              <a:rPr lang="en-US" altLang="en-US" sz="900" dirty="0">
                <a:latin typeface="Courier New" panose="02070309020205020404" pitchFamily="49" charset="0"/>
              </a:rPr>
              <a:t> = 1.4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900" b="1" dirty="0">
                <a:latin typeface="Courier New" panose="02070309020205020404" pitchFamily="49" charset="0"/>
              </a:rPr>
              <a:t>	if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9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900" b="1" dirty="0">
                <a:latin typeface="Courier New" panose="02070309020205020404" pitchFamily="49" charset="0"/>
              </a:rPr>
              <a:t>	    </a:t>
            </a:r>
            <a:r>
              <a:rPr lang="en-US" altLang="en-US" sz="900" dirty="0">
                <a:latin typeface="Courier New" panose="02070309020205020404" pitchFamily="49" charset="0"/>
              </a:rPr>
              <a:t>print "Welcome to Mars University!"</a:t>
            </a:r>
            <a:endParaRPr lang="en-US" altLang="en-US" sz="9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900" b="1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/>
              <a:t>Multiple conditions can be chained with </a:t>
            </a:r>
            <a:r>
              <a:rPr lang="en-US" altLang="en-US" sz="1100" dirty="0">
                <a:latin typeface="Courier New" panose="02070309020205020404" pitchFamily="49" charset="0"/>
              </a:rPr>
              <a:t>elif</a:t>
            </a:r>
            <a:r>
              <a:rPr lang="en-US" altLang="en-US" sz="1100" dirty="0"/>
              <a:t> ("else if"):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/>
              <a:t>	</a:t>
            </a:r>
            <a:r>
              <a:rPr lang="en-US" altLang="en-US" sz="1000" dirty="0">
                <a:latin typeface="Courier New" panose="02070309020205020404" pitchFamily="49" charset="0"/>
              </a:rPr>
              <a:t>if </a:t>
            </a:r>
            <a:r>
              <a:rPr lang="en-US" altLang="en-US" sz="1000" b="1" i="1" dirty="0"/>
              <a:t>condition</a:t>
            </a:r>
            <a:r>
              <a:rPr lang="en-US" altLang="en-US" sz="10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    </a:t>
            </a:r>
            <a:r>
              <a:rPr lang="en-US" altLang="en-US" sz="1000" b="1" i="1" dirty="0"/>
              <a:t>statements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/>
              <a:t>	</a:t>
            </a:r>
            <a:r>
              <a:rPr lang="en-US" altLang="en-US" sz="1000" dirty="0">
                <a:latin typeface="Courier New" panose="02070309020205020404" pitchFamily="49" charset="0"/>
              </a:rPr>
              <a:t>elif </a:t>
            </a:r>
            <a:r>
              <a:rPr lang="en-US" altLang="en-US" sz="1000" b="1" i="1" dirty="0"/>
              <a:t>condition</a:t>
            </a:r>
            <a:r>
              <a:rPr lang="en-US" altLang="en-US" sz="10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    </a:t>
            </a:r>
            <a:r>
              <a:rPr lang="en-US" altLang="en-US" sz="1000" b="1" i="1" dirty="0"/>
              <a:t>statements</a:t>
            </a: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	    </a:t>
            </a:r>
            <a:r>
              <a:rPr lang="en-US" altLang="en-US" sz="1000" b="1" i="1" dirty="0" smtClean="0"/>
              <a:t>statements</a:t>
            </a:r>
            <a:endParaRPr lang="en-US" altLang="en-US" sz="1000" dirty="0">
              <a:latin typeface="Courier New" panose="02070309020205020404" pitchFamily="49" charset="0"/>
            </a:endParaRPr>
          </a:p>
        </p:txBody>
      </p:sp>
      <p:pic>
        <p:nvPicPr>
          <p:cNvPr id="4" name="Picture 4" descr="if_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4627793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4743"/>
            <a:ext cx="8596668" cy="55566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Example 1.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x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raw_input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("Please enter #:"))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if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x &lt; 0: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x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=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'Negative changed to zero'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elif x == 0: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'Zero'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elif x == 1: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'Single'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else: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'More'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Example 2.</a:t>
            </a:r>
            <a:endParaRPr lang="en-US" altLang="en-US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if (ben &lt;= 5 and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chen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&gt;= 10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or </a:t>
            </a:r>
            <a:r>
              <a:rPr lang="en-US" altLang="en-US" dirty="0" err="1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chen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== 500 and ben != 5):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“Ben and Chen“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Example 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if (3 &lt;= Time &lt;= 5):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“Office Hour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"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Environments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261"/>
            <a:ext cx="8596668" cy="4565102"/>
          </a:xfrm>
        </p:spPr>
        <p:txBody>
          <a:bodyPr/>
          <a:lstStyle/>
          <a:p>
            <a:r>
              <a:rPr lang="en-US" altLang="en-US" dirty="0" err="1" smtClean="0"/>
              <a:t>PyDev</a:t>
            </a:r>
            <a:r>
              <a:rPr lang="en-US" altLang="en-US" dirty="0" smtClean="0"/>
              <a:t> </a:t>
            </a:r>
            <a:r>
              <a:rPr lang="en-US" altLang="en-US" dirty="0"/>
              <a:t>with Eclipse </a:t>
            </a:r>
            <a:endParaRPr lang="en-US" altLang="en-US" dirty="0" smtClean="0"/>
          </a:p>
          <a:p>
            <a:r>
              <a:rPr lang="en-US" altLang="en-US" dirty="0" err="1" smtClean="0"/>
              <a:t>Emacs</a:t>
            </a:r>
            <a:endParaRPr lang="en-US" altLang="en-US" dirty="0" smtClean="0"/>
          </a:p>
          <a:p>
            <a:r>
              <a:rPr lang="en-US" altLang="en-US" dirty="0" smtClean="0"/>
              <a:t>Vim</a:t>
            </a:r>
          </a:p>
          <a:p>
            <a:r>
              <a:rPr lang="en-US" altLang="en-US" dirty="0" err="1" smtClean="0"/>
              <a:t>PyCharm</a:t>
            </a:r>
            <a:endParaRPr lang="en-US" altLang="en-US" dirty="0" smtClean="0"/>
          </a:p>
          <a:p>
            <a:r>
              <a:rPr lang="en-US" altLang="en-US" dirty="0" smtClean="0"/>
              <a:t>Idle</a:t>
            </a:r>
          </a:p>
          <a:p>
            <a:endParaRPr lang="en-US" altLang="en-US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4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/>
          <a:lstStyle/>
          <a:p>
            <a:r>
              <a:rPr lang="en-IN" dirty="0" smtClean="0"/>
              <a:t>Interactive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6093"/>
            <a:ext cx="8596668" cy="467527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Great for learning the language</a:t>
            </a:r>
          </a:p>
          <a:p>
            <a:r>
              <a:rPr lang="en-US" altLang="en-US" sz="2000" dirty="0"/>
              <a:t>Great for experimenting with the library</a:t>
            </a:r>
          </a:p>
          <a:p>
            <a:r>
              <a:rPr lang="en-US" altLang="en-US" sz="2000" dirty="0"/>
              <a:t>Great for testing your own modules</a:t>
            </a:r>
          </a:p>
          <a:p>
            <a:r>
              <a:rPr lang="en-US" altLang="en-US" sz="2000" dirty="0"/>
              <a:t>Two variations: IDLE (GUI),</a:t>
            </a:r>
            <a:br>
              <a:rPr lang="en-US" altLang="en-US" sz="2000" dirty="0"/>
            </a:br>
            <a:r>
              <a:rPr lang="en-US" altLang="en-US" sz="2000" dirty="0"/>
              <a:t>python (command line)</a:t>
            </a:r>
          </a:p>
          <a:p>
            <a:r>
              <a:rPr lang="en-US" altLang="en-US" sz="2000" dirty="0"/>
              <a:t>Type statements or expressions at prompt:</a:t>
            </a:r>
          </a:p>
          <a:p>
            <a:pPr lvl="1">
              <a:buFontTx/>
              <a:buNone/>
            </a:pPr>
            <a:r>
              <a:rPr lang="en-US" altLang="en-US" sz="1800" dirty="0"/>
              <a:t>&gt;&gt;&gt; print "Hello, world"</a:t>
            </a:r>
          </a:p>
          <a:p>
            <a:pPr lvl="1">
              <a:buFontTx/>
              <a:buNone/>
            </a:pPr>
            <a:r>
              <a:rPr lang="en-US" altLang="en-US" sz="1800" dirty="0"/>
              <a:t>Hello, world</a:t>
            </a:r>
          </a:p>
          <a:p>
            <a:pPr lvl="1">
              <a:buFontTx/>
              <a:buNone/>
            </a:pPr>
            <a:r>
              <a:rPr lang="en-US" altLang="en-US" sz="1800" dirty="0"/>
              <a:t>&gt;&gt;&gt; x = 12**2</a:t>
            </a:r>
          </a:p>
          <a:p>
            <a:pPr lvl="1">
              <a:buFontTx/>
              <a:buNone/>
            </a:pPr>
            <a:r>
              <a:rPr lang="en-US" altLang="en-US" sz="1800" dirty="0"/>
              <a:t>&gt;&gt;&gt; x/2</a:t>
            </a:r>
          </a:p>
          <a:p>
            <a:pPr lvl="1">
              <a:buFontTx/>
              <a:buNone/>
            </a:pPr>
            <a:r>
              <a:rPr lang="en-US" altLang="en-US" sz="1800" dirty="0"/>
              <a:t>72</a:t>
            </a:r>
          </a:p>
          <a:p>
            <a:pPr lvl="1">
              <a:buFontTx/>
              <a:buNone/>
            </a:pPr>
            <a:r>
              <a:rPr lang="en-US" altLang="en-US" sz="1800" dirty="0"/>
              <a:t>&gt;&gt;&gt; # this is a comment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Compiling and interpreting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8125"/>
            <a:ext cx="8596668" cy="4653237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Python is instead directly </a:t>
            </a:r>
            <a:r>
              <a:rPr lang="en-US" altLang="en-US" i="1" dirty="0"/>
              <a:t>interpreted </a:t>
            </a:r>
            <a:r>
              <a:rPr lang="en-US" altLang="en-US" dirty="0"/>
              <a:t>into machine instructions.</a:t>
            </a:r>
          </a:p>
          <a:p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6754" y="2035519"/>
            <a:ext cx="6397625" cy="1765300"/>
            <a:chOff x="48" y="2544"/>
            <a:chExt cx="5565" cy="1536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8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3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1548597" y="4213424"/>
            <a:ext cx="3982305" cy="1827938"/>
            <a:chOff x="816" y="2928"/>
            <a:chExt cx="2448" cy="1112"/>
          </a:xfrm>
        </p:grpSpPr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38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kumimoji="0" lang="en-GB" altLang="en-US" sz="1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41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83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407"/>
          </a:xfrm>
        </p:spPr>
        <p:txBody>
          <a:bodyPr/>
          <a:lstStyle/>
          <a:p>
            <a:r>
              <a:rPr lang="en-US" altLang="en-US" dirty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4432899"/>
          </a:xfrm>
        </p:spPr>
        <p:txBody>
          <a:bodyPr>
            <a:norm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/>
              <a:t>string</a:t>
            </a:r>
            <a:r>
              <a:rPr lang="en-GB" altLang="en-US" dirty="0"/>
              <a:t>: A sequence of text characters in a program.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Strings start and end with quotation mark </a:t>
            </a:r>
            <a:r>
              <a:rPr lang="en-GB" altLang="en-US" dirty="0">
                <a:latin typeface="Courier New" panose="02070309020205020404" pitchFamily="49" charset="0"/>
              </a:rPr>
              <a:t>"</a:t>
            </a:r>
            <a:r>
              <a:rPr lang="en-GB" altLang="en-US" dirty="0"/>
              <a:t> or apostrophe </a:t>
            </a:r>
            <a:r>
              <a:rPr lang="en-GB" altLang="en-US" dirty="0">
                <a:latin typeface="Courier New" panose="02070309020205020404" pitchFamily="49" charset="0"/>
              </a:rPr>
              <a:t>'</a:t>
            </a:r>
            <a:r>
              <a:rPr lang="en-GB" altLang="en-US" dirty="0"/>
              <a:t> characters.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Examples:</a:t>
            </a:r>
            <a:br>
              <a:rPr lang="en-GB" altLang="en-US" dirty="0"/>
            </a:br>
            <a:r>
              <a:rPr lang="en-GB" altLang="en-US" sz="600" dirty="0"/>
              <a:t/>
            </a:r>
            <a:br>
              <a:rPr lang="en-GB" altLang="en-US" sz="600" dirty="0"/>
            </a:br>
            <a:r>
              <a:rPr lang="en-GB" altLang="en-US" dirty="0">
                <a:latin typeface="Courier New" panose="02070309020205020404" pitchFamily="49" charset="0"/>
              </a:rPr>
              <a:t>"hello"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"This is a string"</a:t>
            </a:r>
            <a:br>
              <a:rPr lang="en-GB" altLang="en-US" dirty="0">
                <a:latin typeface="Courier New" panose="02070309020205020404" pitchFamily="49" charset="0"/>
              </a:rPr>
            </a:br>
            <a:r>
              <a:rPr lang="en-GB" altLang="en-US" dirty="0">
                <a:latin typeface="Courier New" panose="02070309020205020404" pitchFamily="49" charset="0"/>
              </a:rPr>
              <a:t>"This, too, is a string.   It can be very long</a:t>
            </a:r>
            <a:r>
              <a:rPr lang="en-GB" altLang="en-US" dirty="0" smtClean="0">
                <a:latin typeface="Courier New" panose="02070309020205020404" pitchFamily="49" charset="0"/>
              </a:rPr>
              <a:t>!"</a:t>
            </a: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/>
              <a:t>string</a:t>
            </a:r>
            <a:r>
              <a:rPr lang="en-US" altLang="en-US" dirty="0">
                <a:latin typeface="Courier New" panose="02070309020205020404" pitchFamily="49" charset="0"/>
              </a:rPr>
              <a:t>)	</a:t>
            </a:r>
            <a:r>
              <a:rPr lang="en-US" altLang="en-US" dirty="0"/>
              <a:t>	</a:t>
            </a:r>
            <a:r>
              <a:rPr lang="en-US" altLang="en-US" dirty="0" smtClean="0"/>
              <a:t>	- </a:t>
            </a:r>
            <a:r>
              <a:rPr lang="en-US" altLang="en-US" dirty="0"/>
              <a:t>number of characters in a string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			</a:t>
            </a:r>
            <a:r>
              <a:rPr lang="en-US" altLang="en-US" dirty="0" smtClean="0"/>
              <a:t>		(</a:t>
            </a:r>
            <a:r>
              <a:rPr lang="en-US" altLang="en-US" dirty="0"/>
              <a:t>including spaces)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str.lower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/>
              <a:t>string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	- lowercase version of a string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str.upper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i="1" dirty="0"/>
              <a:t>string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	- uppercase version of a </a:t>
            </a:r>
            <a:r>
              <a:rPr lang="en-US" altLang="en-US" dirty="0" smtClean="0"/>
              <a:t>string</a:t>
            </a:r>
          </a:p>
          <a:p>
            <a:r>
              <a:rPr lang="en-US" altLang="en-US" dirty="0" err="1" smtClean="0">
                <a:latin typeface="Courier New" panose="02070309020205020404" pitchFamily="49" charset="0"/>
              </a:rPr>
              <a:t>str.split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i="1" dirty="0" smtClean="0"/>
              <a:t>char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	- </a:t>
            </a:r>
            <a:r>
              <a:rPr lang="en-US" altLang="en-US" dirty="0" smtClean="0"/>
              <a:t>Split a string</a:t>
            </a:r>
          </a:p>
          <a:p>
            <a:r>
              <a:rPr lang="en-US" altLang="en-US" dirty="0" err="1" smtClean="0">
                <a:latin typeface="Courier New" panose="02070309020205020404" pitchFamily="49" charset="0"/>
              </a:rPr>
              <a:t>str.startswith</a:t>
            </a:r>
            <a:r>
              <a:rPr lang="en-US" altLang="en-US" dirty="0" smtClean="0"/>
              <a:t>(string)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7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4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211"/>
            <a:ext cx="8596668" cy="459815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"</a:t>
            </a:r>
            <a:r>
              <a:rPr lang="en-US" altLang="en-US" dirty="0" err="1"/>
              <a:t>hello"+"world</a:t>
            </a:r>
            <a:r>
              <a:rPr lang="en-US" altLang="en-US" dirty="0"/>
              <a:t>"	"</a:t>
            </a:r>
            <a:r>
              <a:rPr lang="en-US" altLang="en-US" dirty="0" err="1"/>
              <a:t>helloworld</a:t>
            </a:r>
            <a:r>
              <a:rPr lang="en-US" altLang="en-US" dirty="0"/>
              <a:t>"	# concatenation</a:t>
            </a:r>
          </a:p>
          <a:p>
            <a:r>
              <a:rPr lang="en-US" altLang="en-US" dirty="0"/>
              <a:t>"hello"*3		"</a:t>
            </a:r>
            <a:r>
              <a:rPr lang="en-US" altLang="en-US" dirty="0" err="1"/>
              <a:t>hellohellohello</a:t>
            </a:r>
            <a:r>
              <a:rPr lang="en-US" altLang="en-US" dirty="0"/>
              <a:t>" # repetition</a:t>
            </a:r>
          </a:p>
          <a:p>
            <a:r>
              <a:rPr lang="en-US" altLang="en-US" dirty="0"/>
              <a:t>"hello"[0]		"h"		# indexing</a:t>
            </a:r>
          </a:p>
          <a:p>
            <a:r>
              <a:rPr lang="en-US" altLang="en-US" dirty="0"/>
              <a:t>"hello"[-1]		"o"		# (from end)</a:t>
            </a:r>
          </a:p>
          <a:p>
            <a:r>
              <a:rPr lang="en-US" altLang="en-US" dirty="0"/>
              <a:t>"hello"[1:4]		"ell"		# slicing</a:t>
            </a:r>
          </a:p>
          <a:p>
            <a:r>
              <a:rPr lang="en-US" altLang="en-US" dirty="0" err="1"/>
              <a:t>len</a:t>
            </a:r>
            <a:r>
              <a:rPr lang="en-US" altLang="en-US" dirty="0"/>
              <a:t>("hello")		5		# size</a:t>
            </a:r>
          </a:p>
          <a:p>
            <a:r>
              <a:rPr lang="en-US" altLang="en-US" dirty="0"/>
              <a:t>"hello" &lt; "</a:t>
            </a:r>
            <a:r>
              <a:rPr lang="en-US" altLang="en-US" dirty="0" err="1"/>
              <a:t>jello</a:t>
            </a:r>
            <a:r>
              <a:rPr lang="en-US" altLang="en-US" dirty="0"/>
              <a:t>"	1		# comparison</a:t>
            </a:r>
          </a:p>
          <a:p>
            <a:r>
              <a:rPr lang="en-US" altLang="en-US" dirty="0"/>
              <a:t>"e" in "hello"		1		# search</a:t>
            </a:r>
          </a:p>
          <a:p>
            <a:r>
              <a:rPr lang="en-US" altLang="en-US" dirty="0"/>
              <a:t>'single quotes'  """triple quotes"""  </a:t>
            </a:r>
            <a:r>
              <a:rPr lang="en-US" altLang="en-US" dirty="0" err="1"/>
              <a:t>r"raw</a:t>
            </a:r>
            <a:r>
              <a:rPr lang="en-US" altLang="en-US" dirty="0"/>
              <a:t> strings"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2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395"/>
            <a:ext cx="8596668" cy="447696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expression</a:t>
            </a:r>
            <a:r>
              <a:rPr lang="en-US" altLang="en-US" dirty="0"/>
              <a:t>: A data value or set of operations to compute a value.</a:t>
            </a:r>
            <a:endParaRPr lang="en-US" altLang="en-US" sz="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anose="02070309020205020404" pitchFamily="49" charset="0"/>
              </a:rPr>
              <a:t>1 + 4 * 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42</a:t>
            </a:r>
          </a:p>
          <a:p>
            <a:pPr lvl="1"/>
            <a:endParaRPr lang="en-US" altLang="en-US" sz="700" dirty="0"/>
          </a:p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**	</a:t>
            </a:r>
            <a:r>
              <a:rPr lang="en-US" altLang="en-US" dirty="0"/>
              <a:t> 	exponentiation</a:t>
            </a:r>
          </a:p>
          <a:p>
            <a:pPr lvl="1">
              <a:buClr>
                <a:schemeClr val="bg1"/>
              </a:buClr>
            </a:pPr>
            <a:endParaRPr lang="en-US" altLang="en-US" dirty="0"/>
          </a:p>
          <a:p>
            <a:r>
              <a:rPr lang="en-US" altLang="en-US" b="1" dirty="0"/>
              <a:t>precedence</a:t>
            </a:r>
            <a:r>
              <a:rPr lang="en-US" altLang="en-US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anose="02070309020205020404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anose="02070309020205020404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16</a:t>
            </a:r>
            <a:endParaRPr lang="en-US" altLang="en-US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0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/>
          <a:lstStyle/>
          <a:p>
            <a:r>
              <a:rPr lang="en-US" altLang="en-US" dirty="0"/>
              <a:t>Integer division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329"/>
            <a:ext cx="8596668" cy="502369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When we divide integers with </a:t>
            </a:r>
            <a:r>
              <a:rPr lang="en-US" altLang="en-US" sz="2500" dirty="0">
                <a:latin typeface="Courier New" panose="02070309020205020404" pitchFamily="49" charset="0"/>
              </a:rPr>
              <a:t>/</a:t>
            </a:r>
            <a:r>
              <a:rPr lang="en-US" altLang="en-US" sz="2500" dirty="0"/>
              <a:t> , the quotient is also an integer.</a:t>
            </a:r>
          </a:p>
          <a:p>
            <a:pPr>
              <a:lnSpc>
                <a:spcPct val="90000"/>
              </a:lnSpc>
            </a:pPr>
            <a:endParaRPr lang="en-US" altLang="en-US" sz="13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500" b="1" dirty="0">
                <a:latin typeface="Courier New" panose="02070309020205020404" pitchFamily="49" charset="0"/>
              </a:rPr>
              <a:t>     </a:t>
            </a:r>
            <a:r>
              <a:rPr lang="en-US" altLang="en-US" sz="2500" b="1" u="sng" dirty="0">
                <a:latin typeface="Courier New" panose="02070309020205020404" pitchFamily="49" charset="0"/>
              </a:rPr>
              <a:t>   3</a:t>
            </a:r>
            <a:r>
              <a:rPr lang="en-US" altLang="en-US" sz="2500" b="1" dirty="0">
                <a:latin typeface="Courier New" panose="02070309020205020404" pitchFamily="49" charset="0"/>
              </a:rPr>
              <a:t>                  </a:t>
            </a:r>
            <a:r>
              <a:rPr lang="en-US" altLang="en-US" sz="2500" b="1" u="sng" dirty="0">
                <a:latin typeface="Courier New" panose="02070309020205020404" pitchFamily="49" charset="0"/>
              </a:rPr>
              <a:t>    52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12</a:t>
            </a:r>
            <a:r>
              <a:rPr lang="en-US" altLang="en-US" sz="2500" dirty="0">
                <a:latin typeface="Courier New" panose="02070309020205020404" pitchFamily="49" charset="0"/>
              </a:rPr>
              <a:t>             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135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54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2500" dirty="0" smtClean="0">
                <a:latin typeface="Courier New" panose="02070309020205020404" pitchFamily="49" charset="0"/>
              </a:rPr>
              <a:t>21</a:t>
            </a:r>
            <a:endParaRPr lang="en-US" alt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35 / 5</a:t>
            </a:r>
            <a:r>
              <a:rPr lang="en-US" altLang="en-US" sz="2000" dirty="0"/>
              <a:t>  is  </a:t>
            </a:r>
            <a:r>
              <a:rPr lang="en-US" altLang="en-US" sz="2000" dirty="0">
                <a:latin typeface="Courier New" panose="02070309020205020404" pitchFamily="49" charset="0"/>
              </a:rPr>
              <a:t>7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84 / 10</a:t>
            </a:r>
            <a:r>
              <a:rPr lang="en-US" altLang="en-US" sz="2000" dirty="0"/>
              <a:t>  is  </a:t>
            </a:r>
            <a:r>
              <a:rPr lang="en-US" altLang="en-US" sz="2000" dirty="0">
                <a:latin typeface="Courier New" panose="02070309020205020404" pitchFamily="49" charset="0"/>
              </a:rPr>
              <a:t>8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156 / 100</a:t>
            </a:r>
            <a:r>
              <a:rPr lang="en-US" altLang="en-US" sz="2000" dirty="0"/>
              <a:t>  is  </a:t>
            </a:r>
            <a:r>
              <a:rPr lang="en-US" altLang="en-US" sz="2000" dirty="0">
                <a:latin typeface="Courier New" panose="02070309020205020404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/>
              <a:t>The </a:t>
            </a:r>
            <a:r>
              <a:rPr lang="en-US" altLang="en-US" sz="2500" dirty="0">
                <a:latin typeface="Courier New" panose="02070309020205020404" pitchFamily="49" charset="0"/>
              </a:rPr>
              <a:t>%</a:t>
            </a:r>
            <a:r>
              <a:rPr lang="en-US" altLang="en-US" sz="2500" dirty="0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</a:t>
            </a:r>
            <a:r>
              <a:rPr lang="en-US" altLang="en-US" sz="2500" u="sng" dirty="0">
                <a:latin typeface="Courier New" panose="02070309020205020404" pitchFamily="49" charset="0"/>
              </a:rPr>
              <a:t>   3</a:t>
            </a:r>
            <a:r>
              <a:rPr lang="en-US" altLang="en-US" sz="2500" dirty="0">
                <a:latin typeface="Courier New" panose="02070309020205020404" pitchFamily="49" charset="0"/>
              </a:rPr>
              <a:t>              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   43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12</a:t>
            </a:r>
            <a:r>
              <a:rPr lang="en-US" altLang="en-US" sz="2500" dirty="0">
                <a:latin typeface="Courier New" panose="02070309020205020404" pitchFamily="49" charset="0"/>
              </a:rPr>
              <a:t>                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20</a:t>
            </a:r>
            <a:endParaRPr lang="en-US" altLang="en-US" sz="2500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 </a:t>
            </a:r>
            <a:r>
              <a:rPr lang="en-US" altLang="en-US" sz="2500" b="1" dirty="0">
                <a:latin typeface="Courier New" panose="02070309020205020404" pitchFamily="49" charset="0"/>
              </a:rPr>
              <a:t>2</a:t>
            </a:r>
            <a:r>
              <a:rPr lang="en-US" altLang="en-US" sz="2500" dirty="0">
                <a:latin typeface="Courier New" panose="02070309020205020404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2500" u="sng" dirty="0">
                <a:latin typeface="Courier New" panose="02070309020205020404" pitchFamily="49" charset="0"/>
              </a:rPr>
              <a:t>15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</a:rPr>
              <a:t>                                  </a:t>
            </a:r>
            <a:r>
              <a:rPr lang="en-US" altLang="en-US" sz="2500" b="1" dirty="0">
                <a:latin typeface="Courier New" panose="02070309020205020404" pitchFamily="49" charset="0"/>
              </a:rPr>
              <a:t>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6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923</Words>
  <Application>Microsoft Office PowerPoint</Application>
  <PresentationFormat>Widescreen</PresentationFormat>
  <Paragraphs>370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Courier New</vt:lpstr>
      <vt:lpstr>Lucida Console</vt:lpstr>
      <vt:lpstr>Tahoma</vt:lpstr>
      <vt:lpstr>Times New Roman</vt:lpstr>
      <vt:lpstr>Trebuchet MS</vt:lpstr>
      <vt:lpstr>Verdana</vt:lpstr>
      <vt:lpstr>Wingdings</vt:lpstr>
      <vt:lpstr>Wingdings 3</vt:lpstr>
      <vt:lpstr>Facet</vt:lpstr>
      <vt:lpstr>Python</vt:lpstr>
      <vt:lpstr>Major Versions of Python</vt:lpstr>
      <vt:lpstr>Development Environments</vt:lpstr>
      <vt:lpstr>Interactive shell</vt:lpstr>
      <vt:lpstr>Compiling and interpreting</vt:lpstr>
      <vt:lpstr>Strings</vt:lpstr>
      <vt:lpstr>PowerPoint Presentation</vt:lpstr>
      <vt:lpstr>Expressions</vt:lpstr>
      <vt:lpstr>Integer division</vt:lpstr>
      <vt:lpstr>Real numbers</vt:lpstr>
      <vt:lpstr>Variables</vt:lpstr>
      <vt:lpstr>print</vt:lpstr>
      <vt:lpstr>Lists</vt:lpstr>
      <vt:lpstr>PowerPoint Presentation</vt:lpstr>
      <vt:lpstr>PowerPoint Presentation</vt:lpstr>
      <vt:lpstr>PowerPoint Presentation</vt:lpstr>
      <vt:lpstr>Dictionaries</vt:lpstr>
      <vt:lpstr>PowerPoint Presentation</vt:lpstr>
      <vt:lpstr>PowerPoint Presentation</vt:lpstr>
      <vt:lpstr>Operators</vt:lpstr>
      <vt:lpstr>Control Structures</vt:lpstr>
      <vt:lpstr>If</vt:lpstr>
      <vt:lpstr>if/else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96</cp:revision>
  <dcterms:created xsi:type="dcterms:W3CDTF">2016-01-23T13:07:09Z</dcterms:created>
  <dcterms:modified xsi:type="dcterms:W3CDTF">2016-01-25T04:35:17Z</dcterms:modified>
</cp:coreProperties>
</file>