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notesMasterIdLst>
    <p:notesMasterId r:id="rId12"/>
  </p:notesMasterIdLst>
  <p:sldIdLst>
    <p:sldId id="256" r:id="rId2"/>
    <p:sldId id="292" r:id="rId3"/>
    <p:sldId id="344" r:id="rId4"/>
    <p:sldId id="345" r:id="rId5"/>
    <p:sldId id="346" r:id="rId6"/>
    <p:sldId id="347" r:id="rId7"/>
    <p:sldId id="348" r:id="rId8"/>
    <p:sldId id="349" r:id="rId9"/>
    <p:sldId id="350" r:id="rId10"/>
    <p:sldId id="35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D67E6-E0D6-4881-93C1-3FEA078914FC}" type="datetimeFigureOut">
              <a:rPr lang="en-IN" smtClean="0"/>
              <a:t>11-03-2016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340DD-6B7E-440D-B193-912CBEB44430}" type="slidenum">
              <a:rPr lang="en-IN" smtClean="0"/>
              <a:t>‹#›</a:t>
            </a:fld>
            <a:endParaRPr lang="en-IN"/>
          </a:p>
        </p:txBody>
      </p:sp>
    </p:spTree>
    <p:extLst>
      <p:ext uri="{BB962C8B-B14F-4D97-AF65-F5344CB8AC3E}">
        <p14:creationId xmlns:p14="http://schemas.microsoft.com/office/powerpoint/2010/main" val="376688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11-03-2016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1283401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11-03-2016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57654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11-03-2016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2566265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11-03-2016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38756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0D0E37-233A-43D1-B01D-256CAE3C454B}" type="datetimeFigureOut">
              <a:rPr lang="en-IN" smtClean="0"/>
              <a:t>11-03-2016</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9232266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0D0E37-233A-43D1-B01D-256CAE3C454B}" type="datetimeFigureOut">
              <a:rPr lang="en-IN" smtClean="0"/>
              <a:t>11-03-2016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65759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0D0E37-233A-43D1-B01D-256CAE3C454B}" type="datetimeFigureOut">
              <a:rPr lang="en-IN" smtClean="0"/>
              <a:t>11-03-2016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12335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0D0E37-233A-43D1-B01D-256CAE3C454B}" type="datetimeFigureOut">
              <a:rPr lang="en-IN" smtClean="0"/>
              <a:t>11-03-2016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5357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D0E37-233A-43D1-B01D-256CAE3C454B}" type="datetimeFigureOut">
              <a:rPr lang="en-IN" smtClean="0"/>
              <a:t>11-03-2016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3165941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11-03-2016</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13427570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11-03-2016</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40575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20D0E37-233A-43D1-B01D-256CAE3C454B}" type="datetimeFigureOut">
              <a:rPr lang="en-IN" smtClean="0"/>
              <a:t>11-03-2016</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218E0D9-123E-4C86-9A97-657B0FD8A129}" type="slidenum">
              <a:rPr lang="en-IN" smtClean="0"/>
              <a:t>‹#›</a:t>
            </a:fld>
            <a:endParaRPr lang="en-IN"/>
          </a:p>
        </p:txBody>
      </p:sp>
    </p:spTree>
    <p:extLst>
      <p:ext uri="{BB962C8B-B14F-4D97-AF65-F5344CB8AC3E}">
        <p14:creationId xmlns:p14="http://schemas.microsoft.com/office/powerpoint/2010/main" val="559535420"/>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Session 7.2 – </a:t>
            </a:r>
            <a:br>
              <a:rPr lang="en-IN" dirty="0" smtClean="0"/>
            </a:br>
            <a:r>
              <a:rPr lang="en-IN" dirty="0" smtClean="0"/>
              <a:t>Lambda, MAP, Reduce</a:t>
            </a:r>
            <a:endParaRPr lang="en-IN" dirty="0"/>
          </a:p>
        </p:txBody>
      </p:sp>
    </p:spTree>
    <p:extLst>
      <p:ext uri="{BB962C8B-B14F-4D97-AF65-F5344CB8AC3E}">
        <p14:creationId xmlns:p14="http://schemas.microsoft.com/office/powerpoint/2010/main" val="44318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93325"/>
          </a:xfrm>
        </p:spPr>
        <p:txBody>
          <a:bodyPr>
            <a:normAutofit fontScale="90000"/>
          </a:bodyPr>
          <a:lstStyle/>
          <a:p>
            <a:r>
              <a:rPr lang="en-IN" dirty="0" smtClean="0"/>
              <a:t>Exercise</a:t>
            </a:r>
            <a:endParaRPr lang="en-IN" dirty="0"/>
          </a:p>
        </p:txBody>
      </p:sp>
      <p:sp>
        <p:nvSpPr>
          <p:cNvPr id="8" name="Rectangle 7"/>
          <p:cNvSpPr/>
          <p:nvPr/>
        </p:nvSpPr>
        <p:spPr>
          <a:xfrm>
            <a:off x="609600" y="1569702"/>
            <a:ext cx="10645422" cy="3693319"/>
          </a:xfrm>
          <a:prstGeom prst="rect">
            <a:avLst/>
          </a:prstGeom>
        </p:spPr>
        <p:txBody>
          <a:bodyPr wrap="square">
            <a:spAutoFit/>
          </a:bodyPr>
          <a:lstStyle/>
          <a:p>
            <a:r>
              <a:rPr lang="en-IN" dirty="0" smtClean="0">
                <a:latin typeface="Calibri Light" panose="020F0302020204030204" pitchFamily="34" charset="0"/>
              </a:rPr>
              <a:t>1. Write </a:t>
            </a:r>
            <a:r>
              <a:rPr lang="en-IN" dirty="0">
                <a:latin typeface="Calibri Light" panose="020F0302020204030204" pitchFamily="34" charset="0"/>
              </a:rPr>
              <a:t>a program that maps a list of words into a list of integers representing the lengths of the </a:t>
            </a:r>
            <a:r>
              <a:rPr lang="en-IN" dirty="0" err="1">
                <a:latin typeface="Calibri Light" panose="020F0302020204030204" pitchFamily="34" charset="0"/>
              </a:rPr>
              <a:t>correponding</a:t>
            </a:r>
            <a:r>
              <a:rPr lang="en-IN" dirty="0">
                <a:latin typeface="Calibri Light" panose="020F0302020204030204" pitchFamily="34" charset="0"/>
              </a:rPr>
              <a:t> </a:t>
            </a:r>
            <a:r>
              <a:rPr lang="en-IN" dirty="0" smtClean="0">
                <a:latin typeface="Calibri Light" panose="020F0302020204030204" pitchFamily="34" charset="0"/>
              </a:rPr>
              <a:t>words using </a:t>
            </a:r>
            <a:r>
              <a:rPr lang="en-IN" dirty="0">
                <a:latin typeface="Calibri Light" panose="020F0302020204030204" pitchFamily="34" charset="0"/>
              </a:rPr>
              <a:t>the higher order function map</a:t>
            </a:r>
            <a:r>
              <a:rPr lang="en-IN" dirty="0" smtClean="0">
                <a:latin typeface="Calibri Light" panose="020F0302020204030204" pitchFamily="34" charset="0"/>
              </a:rPr>
              <a:t>()</a:t>
            </a:r>
          </a:p>
          <a:p>
            <a:pPr marL="342900" indent="-342900">
              <a:buAutoNum type="arabicPeriod"/>
            </a:pPr>
            <a:endParaRPr lang="en-IN" dirty="0">
              <a:latin typeface="Calibri Light" panose="020F0302020204030204" pitchFamily="34" charset="0"/>
            </a:endParaRPr>
          </a:p>
          <a:p>
            <a:pPr marL="342900" indent="-342900">
              <a:buAutoNum type="arabicPeriod"/>
            </a:pPr>
            <a:endParaRPr lang="en-IN" dirty="0">
              <a:latin typeface="Calibri Light" panose="020F0302020204030204" pitchFamily="34" charset="0"/>
            </a:endParaRPr>
          </a:p>
          <a:p>
            <a:r>
              <a:rPr lang="en-IN" dirty="0" smtClean="0">
                <a:latin typeface="Calibri Light" panose="020F0302020204030204" pitchFamily="34" charset="0"/>
              </a:rPr>
              <a:t>2. Write </a:t>
            </a:r>
            <a:r>
              <a:rPr lang="en-IN" dirty="0">
                <a:latin typeface="Calibri Light" panose="020F0302020204030204" pitchFamily="34" charset="0"/>
              </a:rPr>
              <a:t>a function </a:t>
            </a:r>
            <a:r>
              <a:rPr lang="en-IN" dirty="0" err="1">
                <a:latin typeface="Calibri Light" panose="020F0302020204030204" pitchFamily="34" charset="0"/>
              </a:rPr>
              <a:t>find_longest_word</a:t>
            </a:r>
            <a:r>
              <a:rPr lang="en-IN" dirty="0">
                <a:latin typeface="Calibri Light" panose="020F0302020204030204" pitchFamily="34" charset="0"/>
              </a:rPr>
              <a:t>() that takes a list of words and returns the length of the longest one. Use only higher order functions</a:t>
            </a:r>
            <a:r>
              <a:rPr lang="en-IN" dirty="0" smtClean="0">
                <a:latin typeface="Calibri Light" panose="020F0302020204030204" pitchFamily="34" charset="0"/>
              </a:rPr>
              <a:t>.</a:t>
            </a:r>
          </a:p>
          <a:p>
            <a:endParaRPr lang="en-IN" dirty="0">
              <a:latin typeface="Calibri Light" panose="020F0302020204030204" pitchFamily="34" charset="0"/>
            </a:endParaRPr>
          </a:p>
          <a:p>
            <a:r>
              <a:rPr lang="en-IN" dirty="0" smtClean="0">
                <a:latin typeface="Calibri Light" panose="020F0302020204030204" pitchFamily="34" charset="0"/>
              </a:rPr>
              <a:t>3. Using </a:t>
            </a:r>
            <a:r>
              <a:rPr lang="en-IN" dirty="0">
                <a:latin typeface="Calibri Light" panose="020F0302020204030204" pitchFamily="34" charset="0"/>
              </a:rPr>
              <a:t>the higher order function filter(), define a function </a:t>
            </a:r>
            <a:r>
              <a:rPr lang="en-IN" dirty="0" err="1">
                <a:latin typeface="Calibri Light" panose="020F0302020204030204" pitchFamily="34" charset="0"/>
              </a:rPr>
              <a:t>filter_long_words</a:t>
            </a:r>
            <a:r>
              <a:rPr lang="en-IN" dirty="0">
                <a:latin typeface="Calibri Light" panose="020F0302020204030204" pitchFamily="34" charset="0"/>
              </a:rPr>
              <a:t>() that takes a list of words and an integer n and returns the list of words that are longer than n.</a:t>
            </a:r>
          </a:p>
          <a:p>
            <a:endParaRPr lang="en-IN" dirty="0">
              <a:latin typeface="Calibri Light" panose="020F0302020204030204" pitchFamily="34" charset="0"/>
            </a:endParaRPr>
          </a:p>
          <a:p>
            <a:endParaRPr lang="en-IN" dirty="0">
              <a:latin typeface="Calibri Light" panose="020F0302020204030204" pitchFamily="34" charset="0"/>
            </a:endParaRPr>
          </a:p>
          <a:p>
            <a:endParaRPr lang="en-IN" dirty="0">
              <a:latin typeface="Calibri Light" panose="020F0302020204030204" pitchFamily="34" charset="0"/>
            </a:endParaRPr>
          </a:p>
          <a:p>
            <a:endParaRPr lang="en-IN" dirty="0">
              <a:latin typeface="Calibri Light" panose="020F0302020204030204" pitchFamily="34" charset="0"/>
            </a:endParaRPr>
          </a:p>
        </p:txBody>
      </p:sp>
    </p:spTree>
    <p:extLst>
      <p:ext uri="{BB962C8B-B14F-4D97-AF65-F5344CB8AC3E}">
        <p14:creationId xmlns:p14="http://schemas.microsoft.com/office/powerpoint/2010/main" val="117278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022" y="506666"/>
            <a:ext cx="10058400" cy="661122"/>
          </a:xfrm>
        </p:spPr>
        <p:txBody>
          <a:bodyPr>
            <a:noAutofit/>
          </a:bodyPr>
          <a:lstStyle/>
          <a:p>
            <a:r>
              <a:rPr lang="en-IN" sz="4900" dirty="0" smtClean="0">
                <a:ea typeface="ＭＳ Ｐゴシック" pitchFamily="-110" charset="-128"/>
                <a:cs typeface="ＭＳ Ｐゴシック" pitchFamily="-110" charset="-128"/>
              </a:rPr>
              <a:t>Lambda – Nameless functions</a:t>
            </a:r>
            <a:endParaRPr lang="en-IN" sz="4900" dirty="0">
              <a:ea typeface="ＭＳ Ｐゴシック" pitchFamily="-110" charset="-128"/>
              <a:cs typeface="ＭＳ Ｐゴシック" pitchFamily="-110" charset="-128"/>
            </a:endParaRPr>
          </a:p>
        </p:txBody>
      </p:sp>
      <p:sp>
        <p:nvSpPr>
          <p:cNvPr id="3" name="Content Placeholder 2"/>
          <p:cNvSpPr>
            <a:spLocks noGrp="1"/>
          </p:cNvSpPr>
          <p:nvPr>
            <p:ph idx="1"/>
          </p:nvPr>
        </p:nvSpPr>
        <p:spPr>
          <a:xfrm>
            <a:off x="530022" y="1311007"/>
            <a:ext cx="10058400" cy="4839159"/>
          </a:xfrm>
        </p:spPr>
        <p:txBody>
          <a:bodyPr>
            <a:normAutofit fontScale="92500" lnSpcReduction="20000"/>
          </a:bodyPr>
          <a:lstStyle/>
          <a:p>
            <a:r>
              <a:rPr lang="en-US" altLang="en-US" sz="2400" dirty="0"/>
              <a:t>Python’s lambda creates anonymous </a:t>
            </a:r>
            <a:r>
              <a:rPr lang="en-US" altLang="en-US" sz="2400" dirty="0" smtClean="0"/>
              <a:t>functions </a:t>
            </a:r>
            <a:r>
              <a:rPr lang="en-IN" sz="2400" dirty="0"/>
              <a:t>(i.e. functions that are not bound to a name</a:t>
            </a:r>
            <a:r>
              <a:rPr lang="en-IN" sz="2400" dirty="0" smtClean="0"/>
              <a:t>)</a:t>
            </a:r>
          </a:p>
          <a:p>
            <a:r>
              <a:rPr lang="en-US" altLang="en-US" sz="2400" dirty="0"/>
              <a:t>Note: only </a:t>
            </a:r>
            <a:r>
              <a:rPr lang="en-US" altLang="en-US" sz="2400" b="1" dirty="0"/>
              <a:t>one</a:t>
            </a:r>
            <a:r>
              <a:rPr lang="en-US" altLang="en-US" sz="2400" dirty="0"/>
              <a:t> expression in the lambda body; Its value is always returned</a:t>
            </a:r>
          </a:p>
          <a:p>
            <a:r>
              <a:rPr lang="en-US" altLang="en-US" sz="2400" dirty="0"/>
              <a:t>The lambda expression must fit on one </a:t>
            </a:r>
            <a:r>
              <a:rPr lang="en-US" altLang="en-US" sz="2400" dirty="0" smtClean="0"/>
              <a:t>line</a:t>
            </a:r>
            <a:endParaRPr lang="en-US" altLang="en-US" sz="2400" dirty="0"/>
          </a:p>
          <a:p>
            <a:pPr marL="0" indent="0">
              <a:buNone/>
            </a:pPr>
            <a:endParaRPr lang="en-US" altLang="en-US" sz="2400" dirty="0" smtClean="0">
              <a:solidFill>
                <a:schemeClr val="accent1">
                  <a:lumMod val="75000"/>
                </a:schemeClr>
              </a:solidFill>
            </a:endParaRPr>
          </a:p>
          <a:p>
            <a:pPr marL="0" lvl="2" indent="0">
              <a:spcBef>
                <a:spcPts val="1200"/>
              </a:spcBef>
              <a:spcAft>
                <a:spcPts val="0"/>
              </a:spcAft>
              <a:buNone/>
            </a:pPr>
            <a:r>
              <a:rPr lang="en-US" altLang="en-US" sz="2200" dirty="0">
                <a:solidFill>
                  <a:schemeClr val="accent2"/>
                </a:solidFill>
                <a:latin typeface="Courier New" panose="02070309020205020404" pitchFamily="49" charset="0"/>
              </a:rPr>
              <a:t>lambda args: </a:t>
            </a:r>
            <a:r>
              <a:rPr lang="en-US" altLang="en-US" sz="2200" dirty="0" smtClean="0">
                <a:solidFill>
                  <a:schemeClr val="accent2"/>
                </a:solidFill>
                <a:latin typeface="Courier New" panose="02070309020205020404" pitchFamily="49" charset="0"/>
              </a:rPr>
              <a:t>expression</a:t>
            </a:r>
          </a:p>
          <a:p>
            <a:pPr marL="0" lvl="2" indent="0">
              <a:spcBef>
                <a:spcPts val="1200"/>
              </a:spcBef>
              <a:spcAft>
                <a:spcPts val="0"/>
              </a:spcAft>
              <a:buNone/>
            </a:pPr>
            <a:endParaRPr lang="en-US" altLang="en-US" sz="2200" dirty="0">
              <a:solidFill>
                <a:schemeClr val="accent2"/>
              </a:solidFill>
              <a:latin typeface="Courier New" panose="02070309020205020404" pitchFamily="49" charset="0"/>
            </a:endParaRPr>
          </a:p>
          <a:p>
            <a:pPr marL="0" lvl="2" indent="0">
              <a:spcBef>
                <a:spcPts val="1200"/>
              </a:spcBef>
              <a:spcAft>
                <a:spcPts val="0"/>
              </a:spcAft>
              <a:buNone/>
            </a:pPr>
            <a:r>
              <a:rPr lang="en-US" altLang="en-US" sz="2200" dirty="0">
                <a:latin typeface="Courier New" panose="02070309020205020404" pitchFamily="49" charset="0"/>
              </a:rPr>
              <a:t>&gt;&gt;&gt; </a:t>
            </a:r>
            <a:r>
              <a:rPr lang="en-US" altLang="en-US" sz="2200" dirty="0">
                <a:latin typeface="Courier New" panose="02070309020205020404" pitchFamily="49" charset="0"/>
              </a:rPr>
              <a:t>f = lambda x: x + 1</a:t>
            </a:r>
          </a:p>
          <a:p>
            <a:pPr marL="0" lvl="2" indent="0">
              <a:spcBef>
                <a:spcPts val="1200"/>
              </a:spcBef>
              <a:spcAft>
                <a:spcPts val="0"/>
              </a:spcAft>
              <a:buNone/>
            </a:pPr>
            <a:r>
              <a:rPr lang="en-US" altLang="en-US" sz="2200" dirty="0">
                <a:latin typeface="Courier New" panose="02070309020205020404" pitchFamily="49" charset="0"/>
              </a:rPr>
              <a:t>&gt;&gt;&gt; </a:t>
            </a:r>
            <a:r>
              <a:rPr lang="en-US" altLang="en-US" sz="2200" dirty="0">
                <a:latin typeface="Courier New" panose="02070309020205020404" pitchFamily="49" charset="0"/>
              </a:rPr>
              <a:t>f(100)</a:t>
            </a:r>
          </a:p>
          <a:p>
            <a:pPr marL="0" lvl="2" indent="0">
              <a:spcBef>
                <a:spcPts val="1200"/>
              </a:spcBef>
              <a:spcAft>
                <a:spcPts val="0"/>
              </a:spcAft>
              <a:buNone/>
            </a:pPr>
            <a:r>
              <a:rPr lang="en-US" altLang="en-US" sz="2200" dirty="0" smtClean="0">
                <a:latin typeface="Courier New" panose="02070309020205020404" pitchFamily="49" charset="0"/>
              </a:rPr>
              <a:t>101</a:t>
            </a:r>
            <a:endParaRPr lang="en-US" altLang="en-US" sz="2200" dirty="0">
              <a:latin typeface="Courier New" panose="02070309020205020404" pitchFamily="49" charset="0"/>
            </a:endParaRPr>
          </a:p>
          <a:p>
            <a:pPr marL="0" lvl="2" indent="0">
              <a:spcBef>
                <a:spcPts val="1200"/>
              </a:spcBef>
              <a:spcAft>
                <a:spcPts val="0"/>
              </a:spcAft>
              <a:buNone/>
            </a:pPr>
            <a:endParaRPr lang="en-US" altLang="en-US" sz="2400" dirty="0">
              <a:latin typeface="Calibri Light" panose="020F0302020204030204" pitchFamily="34" charset="0"/>
              <a:ea typeface="MS PGothic" panose="020B0600070205080204" pitchFamily="34" charset="-128"/>
            </a:endParaRPr>
          </a:p>
          <a:p>
            <a:pPr marL="0" lvl="2" indent="0">
              <a:spcBef>
                <a:spcPts val="1200"/>
              </a:spcBef>
              <a:spcAft>
                <a:spcPts val="0"/>
              </a:spcAft>
              <a:buNone/>
            </a:pPr>
            <a:r>
              <a:rPr lang="en-US" altLang="en-US" sz="2200" dirty="0">
                <a:latin typeface="Courier New" panose="02070309020205020404" pitchFamily="49" charset="0"/>
              </a:rPr>
              <a:t>&gt;&gt;&gt; f = lambda </a:t>
            </a:r>
            <a:r>
              <a:rPr lang="en-US" altLang="en-US" sz="2200" dirty="0" err="1">
                <a:latin typeface="Courier New" panose="02070309020205020404" pitchFamily="49" charset="0"/>
              </a:rPr>
              <a:t>x,y</a:t>
            </a:r>
            <a:r>
              <a:rPr lang="en-US" altLang="en-US" sz="2200" dirty="0">
                <a:latin typeface="Courier New" panose="02070309020205020404" pitchFamily="49" charset="0"/>
              </a:rPr>
              <a:t> : 2 * x + y</a:t>
            </a:r>
          </a:p>
          <a:p>
            <a:pPr marL="0" lvl="2" indent="0">
              <a:spcBef>
                <a:spcPts val="1200"/>
              </a:spcBef>
              <a:spcAft>
                <a:spcPts val="0"/>
              </a:spcAft>
              <a:buNone/>
            </a:pPr>
            <a:r>
              <a:rPr lang="en-US" altLang="en-US" sz="2200" dirty="0">
                <a:latin typeface="Courier New" panose="02070309020205020404" pitchFamily="49" charset="0"/>
              </a:rPr>
              <a:t>&gt;&gt;&gt; f(3, 4)</a:t>
            </a:r>
          </a:p>
          <a:p>
            <a:pPr marL="0" indent="0">
              <a:buFont typeface="Symbol" panose="05050102010706020507" pitchFamily="18" charset="2"/>
              <a:buNone/>
            </a:pPr>
            <a:endParaRPr lang="en-US" altLang="en-US" sz="2400" dirty="0"/>
          </a:p>
        </p:txBody>
      </p:sp>
    </p:spTree>
    <p:extLst>
      <p:ext uri="{BB962C8B-B14F-4D97-AF65-F5344CB8AC3E}">
        <p14:creationId xmlns:p14="http://schemas.microsoft.com/office/powerpoint/2010/main" val="4041283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140" y="517682"/>
            <a:ext cx="10058400" cy="661122"/>
          </a:xfrm>
        </p:spPr>
        <p:txBody>
          <a:bodyPr>
            <a:noAutofit/>
          </a:bodyPr>
          <a:lstStyle/>
          <a:p>
            <a:r>
              <a:rPr lang="en-IN" sz="4900" dirty="0" smtClean="0">
                <a:ea typeface="ＭＳ Ｐゴシック" pitchFamily="-110" charset="-128"/>
                <a:cs typeface="ＭＳ Ｐゴシック" pitchFamily="-110" charset="-128"/>
              </a:rPr>
              <a:t>Lambda vs function</a:t>
            </a:r>
            <a:endParaRPr lang="en-IN" sz="4900" dirty="0">
              <a:ea typeface="ＭＳ Ｐゴシック" pitchFamily="-110" charset="-128"/>
              <a:cs typeface="ＭＳ Ｐゴシック" pitchFamily="-110" charset="-128"/>
            </a:endParaRPr>
          </a:p>
        </p:txBody>
      </p:sp>
      <p:sp>
        <p:nvSpPr>
          <p:cNvPr id="3" name="Content Placeholder 2"/>
          <p:cNvSpPr>
            <a:spLocks noGrp="1"/>
          </p:cNvSpPr>
          <p:nvPr>
            <p:ph idx="1"/>
          </p:nvPr>
        </p:nvSpPr>
        <p:spPr>
          <a:xfrm>
            <a:off x="607140" y="1410160"/>
            <a:ext cx="4647906" cy="2842352"/>
          </a:xfrm>
        </p:spPr>
        <p:txBody>
          <a:bodyPr>
            <a:normAutofit/>
          </a:bodyPr>
          <a:lstStyle/>
          <a:p>
            <a:pPr marL="0" lvl="2" indent="0">
              <a:spcBef>
                <a:spcPts val="1200"/>
              </a:spcBef>
              <a:spcAft>
                <a:spcPts val="0"/>
              </a:spcAft>
              <a:buNone/>
            </a:pPr>
            <a:r>
              <a:rPr lang="en-IN" altLang="en-US" sz="2200" dirty="0">
                <a:latin typeface="Courier New" panose="02070309020205020404" pitchFamily="49" charset="0"/>
              </a:rPr>
              <a:t>&gt;&gt;&gt; def f (x): return x**</a:t>
            </a:r>
            <a:r>
              <a:rPr lang="en-IN" altLang="en-US" sz="2200" dirty="0" smtClean="0">
                <a:latin typeface="Courier New" panose="02070309020205020404" pitchFamily="49" charset="0"/>
              </a:rPr>
              <a:t>2</a:t>
            </a:r>
            <a:endParaRPr lang="en-IN" altLang="en-US" sz="2200" dirty="0">
              <a:latin typeface="Courier New" panose="02070309020205020404" pitchFamily="49" charset="0"/>
            </a:endParaRPr>
          </a:p>
          <a:p>
            <a:pPr marL="0" lvl="2" indent="0">
              <a:spcBef>
                <a:spcPts val="1200"/>
              </a:spcBef>
              <a:spcAft>
                <a:spcPts val="0"/>
              </a:spcAft>
              <a:buNone/>
            </a:pPr>
            <a:r>
              <a:rPr lang="en-IN" altLang="en-US" sz="2200" dirty="0">
                <a:latin typeface="Courier New" panose="02070309020205020404" pitchFamily="49" charset="0"/>
              </a:rPr>
              <a:t>&gt;&gt;&gt; print f(8)</a:t>
            </a:r>
          </a:p>
          <a:p>
            <a:pPr marL="0" lvl="2" indent="0">
              <a:spcBef>
                <a:spcPts val="1200"/>
              </a:spcBef>
              <a:spcAft>
                <a:spcPts val="0"/>
              </a:spcAft>
              <a:buNone/>
            </a:pPr>
            <a:r>
              <a:rPr lang="en-IN" altLang="en-US" sz="2200" dirty="0" smtClean="0">
                <a:latin typeface="Courier New" panose="02070309020205020404" pitchFamily="49" charset="0"/>
              </a:rPr>
              <a:t>64</a:t>
            </a:r>
            <a:endParaRPr lang="en-IN" altLang="en-US" sz="2200" dirty="0">
              <a:latin typeface="Courier New" panose="02070309020205020404" pitchFamily="49" charset="0"/>
            </a:endParaRPr>
          </a:p>
          <a:p>
            <a:pPr marL="0" lvl="2" indent="0">
              <a:spcBef>
                <a:spcPts val="1200"/>
              </a:spcBef>
              <a:spcAft>
                <a:spcPts val="0"/>
              </a:spcAft>
              <a:buNone/>
            </a:pPr>
            <a:r>
              <a:rPr lang="en-IN" altLang="en-US" sz="2200" dirty="0">
                <a:latin typeface="Courier New" panose="02070309020205020404" pitchFamily="49" charset="0"/>
              </a:rPr>
              <a:t>&gt;&gt;&gt; g = lambda x: x**2</a:t>
            </a:r>
          </a:p>
          <a:p>
            <a:pPr marL="0" lvl="2" indent="0">
              <a:spcBef>
                <a:spcPts val="1200"/>
              </a:spcBef>
              <a:spcAft>
                <a:spcPts val="0"/>
              </a:spcAft>
              <a:buNone/>
            </a:pPr>
            <a:r>
              <a:rPr lang="en-IN" altLang="en-US" sz="2200" dirty="0" smtClean="0">
                <a:latin typeface="Courier New" panose="02070309020205020404" pitchFamily="49" charset="0"/>
              </a:rPr>
              <a:t>&gt;&gt;&gt; </a:t>
            </a:r>
            <a:r>
              <a:rPr lang="en-IN" altLang="en-US" sz="2200" dirty="0">
                <a:latin typeface="Courier New" panose="02070309020205020404" pitchFamily="49" charset="0"/>
              </a:rPr>
              <a:t>print g(8)</a:t>
            </a:r>
          </a:p>
          <a:p>
            <a:pPr marL="0" lvl="2" indent="0">
              <a:spcBef>
                <a:spcPts val="1200"/>
              </a:spcBef>
              <a:spcAft>
                <a:spcPts val="0"/>
              </a:spcAft>
              <a:buNone/>
            </a:pPr>
            <a:r>
              <a:rPr lang="en-IN" altLang="en-US" sz="2200" dirty="0">
                <a:latin typeface="Courier New" panose="02070309020205020404" pitchFamily="49" charset="0"/>
              </a:rPr>
              <a:t>64</a:t>
            </a:r>
            <a:endParaRPr lang="en-US" altLang="en-US" sz="2200" dirty="0">
              <a:latin typeface="Courier New" panose="02070309020205020404" pitchFamily="49" charset="0"/>
            </a:endParaRPr>
          </a:p>
        </p:txBody>
      </p:sp>
    </p:spTree>
    <p:extLst>
      <p:ext uri="{BB962C8B-B14F-4D97-AF65-F5344CB8AC3E}">
        <p14:creationId xmlns:p14="http://schemas.microsoft.com/office/powerpoint/2010/main" val="2898740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19" y="473615"/>
            <a:ext cx="10058400" cy="837392"/>
          </a:xfrm>
        </p:spPr>
        <p:txBody>
          <a:bodyPr/>
          <a:lstStyle/>
          <a:p>
            <a:r>
              <a:rPr lang="en-US" altLang="en-US" dirty="0"/>
              <a:t>Higher-Order Functions</a:t>
            </a:r>
            <a:endParaRPr lang="en-US" altLang="en-US" dirty="0" smtClean="0">
              <a:effectLst>
                <a:outerShdw blurRad="38100" dist="38100" dir="2700000" algn="tl">
                  <a:srgbClr val="000000"/>
                </a:outerShdw>
              </a:effectLst>
            </a:endParaRPr>
          </a:p>
        </p:txBody>
      </p:sp>
      <p:sp>
        <p:nvSpPr>
          <p:cNvPr id="25603" name="Content Placeholder 2"/>
          <p:cNvSpPr>
            <a:spLocks noGrp="1"/>
          </p:cNvSpPr>
          <p:nvPr>
            <p:ph idx="1"/>
          </p:nvPr>
        </p:nvSpPr>
        <p:spPr>
          <a:xfrm>
            <a:off x="397819" y="1498294"/>
            <a:ext cx="11619123" cy="3352800"/>
          </a:xfrm>
        </p:spPr>
        <p:txBody>
          <a:bodyPr/>
          <a:lstStyle/>
          <a:p>
            <a:r>
              <a:rPr lang="en-US" altLang="en-US" dirty="0"/>
              <a:t>Higher-order functions are functions that take other functions as arguments</a:t>
            </a:r>
          </a:p>
          <a:p>
            <a:r>
              <a:rPr lang="en-US" altLang="en-US" dirty="0"/>
              <a:t>They can be use to implement algorithmic</a:t>
            </a:r>
            <a:r>
              <a:rPr lang="en-US" altLang="en-US" i="1" dirty="0"/>
              <a:t> skeletons</a:t>
            </a:r>
          </a:p>
          <a:p>
            <a:pPr lvl="1"/>
            <a:r>
              <a:rPr lang="en-US" altLang="en-US" dirty="0"/>
              <a:t>Generic algorithmic techniques</a:t>
            </a:r>
          </a:p>
          <a:p>
            <a:r>
              <a:rPr lang="en-US" altLang="en-US" dirty="0"/>
              <a:t>Three predefined higher-order functions are specially useful for working with list</a:t>
            </a:r>
          </a:p>
          <a:p>
            <a:pPr lvl="1"/>
            <a:r>
              <a:rPr lang="en-US" altLang="en-US" sz="2000" dirty="0">
                <a:latin typeface="Courier New" panose="02070309020205020404" pitchFamily="49" charset="0"/>
              </a:rPr>
              <a:t>map</a:t>
            </a:r>
          </a:p>
          <a:p>
            <a:pPr lvl="1"/>
            <a:r>
              <a:rPr lang="en-US" altLang="en-US" sz="2000" dirty="0" smtClean="0">
                <a:latin typeface="Courier New" panose="02070309020205020404" pitchFamily="49" charset="0"/>
              </a:rPr>
              <a:t>reduce</a:t>
            </a:r>
            <a:endParaRPr lang="en-US" altLang="en-US" sz="2000" dirty="0">
              <a:latin typeface="Courier New" panose="02070309020205020404" pitchFamily="49" charset="0"/>
            </a:endParaRPr>
          </a:p>
          <a:p>
            <a:pPr lvl="1"/>
            <a:r>
              <a:rPr lang="en-US" altLang="en-US" sz="2000" dirty="0" smtClean="0">
                <a:latin typeface="Courier New" panose="02070309020205020404" pitchFamily="49" charset="0"/>
              </a:rPr>
              <a:t>filter</a:t>
            </a:r>
            <a:endParaRPr lang="en-US" altLang="en-US" sz="2000" dirty="0">
              <a:latin typeface="Courier New" panose="02070309020205020404" pitchFamily="49" charset="0"/>
            </a:endParaRPr>
          </a:p>
        </p:txBody>
      </p:sp>
    </p:spTree>
    <p:extLst>
      <p:ext uri="{BB962C8B-B14F-4D97-AF65-F5344CB8AC3E}">
        <p14:creationId xmlns:p14="http://schemas.microsoft.com/office/powerpoint/2010/main" val="2565357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19" y="352429"/>
            <a:ext cx="10058400" cy="837392"/>
          </a:xfrm>
        </p:spPr>
        <p:txBody>
          <a:bodyPr/>
          <a:lstStyle/>
          <a:p>
            <a:r>
              <a:rPr lang="en-US" altLang="en-US" dirty="0" smtClean="0"/>
              <a:t>Map</a:t>
            </a:r>
            <a:endParaRPr lang="en-US" altLang="en-US" dirty="0" smtClean="0">
              <a:effectLst>
                <a:outerShdw blurRad="38100" dist="38100" dir="2700000" algn="tl">
                  <a:srgbClr val="000000"/>
                </a:outerShdw>
              </a:effectLst>
            </a:endParaRPr>
          </a:p>
        </p:txBody>
      </p:sp>
      <p:sp>
        <p:nvSpPr>
          <p:cNvPr id="25603" name="Content Placeholder 2"/>
          <p:cNvSpPr>
            <a:spLocks noGrp="1"/>
          </p:cNvSpPr>
          <p:nvPr>
            <p:ph idx="1"/>
          </p:nvPr>
        </p:nvSpPr>
        <p:spPr>
          <a:xfrm>
            <a:off x="397819" y="1189821"/>
            <a:ext cx="11619123" cy="5034709"/>
          </a:xfrm>
        </p:spPr>
        <p:txBody>
          <a:bodyPr>
            <a:normAutofit/>
          </a:bodyPr>
          <a:lstStyle/>
          <a:p>
            <a:r>
              <a:rPr lang="en-US" altLang="en-US" dirty="0" smtClean="0">
                <a:solidFill>
                  <a:schemeClr val="accent1">
                    <a:lumMod val="75000"/>
                  </a:schemeClr>
                </a:solidFill>
                <a:latin typeface="Calibri Light" panose="020F0302020204030204" pitchFamily="34" charset="0"/>
              </a:rPr>
              <a:t>"map(function, sequence)" </a:t>
            </a:r>
            <a:r>
              <a:rPr lang="en-US" altLang="en-US" dirty="0" smtClean="0">
                <a:latin typeface="Calibri Light" panose="020F0302020204030204" pitchFamily="34" charset="0"/>
              </a:rPr>
              <a:t>calls function(item) for each of the sequence's items and returns a list of the return values. </a:t>
            </a:r>
          </a:p>
          <a:p>
            <a:r>
              <a:rPr lang="en-US" altLang="en-US" dirty="0" smtClean="0">
                <a:latin typeface="Calibri Light" panose="020F0302020204030204" pitchFamily="34" charset="0"/>
              </a:rPr>
              <a:t>More than one sequence may be passed</a:t>
            </a:r>
          </a:p>
          <a:p>
            <a:r>
              <a:rPr lang="en-US" altLang="en-US" dirty="0" smtClean="0">
                <a:latin typeface="Calibri Light" panose="020F0302020204030204" pitchFamily="34" charset="0"/>
              </a:rPr>
              <a:t>the function must then have as many arguments as there are sequences</a:t>
            </a:r>
          </a:p>
          <a:p>
            <a:r>
              <a:rPr lang="en-US" altLang="en-US" dirty="0" smtClean="0">
                <a:latin typeface="Calibri Light" panose="020F0302020204030204" pitchFamily="34" charset="0"/>
              </a:rPr>
              <a:t>It is called with the corresponding item from each sequence (or None if some sequence is shorter than another). If None is passed for the function, a function returning its argument(s) is substituted. </a:t>
            </a:r>
          </a:p>
          <a:p>
            <a:endParaRPr lang="en-US" altLang="en-US" dirty="0" smtClean="0">
              <a:latin typeface="Calibri Light" panose="020F0302020204030204" pitchFamily="34" charset="0"/>
            </a:endParaRPr>
          </a:p>
          <a:p>
            <a:r>
              <a:rPr lang="en-US" altLang="en-US" dirty="0" smtClean="0">
                <a:latin typeface="Calibri Light" panose="020F0302020204030204" pitchFamily="34" charset="0"/>
              </a:rPr>
              <a:t>For </a:t>
            </a:r>
            <a:r>
              <a:rPr lang="en-US" altLang="en-US" dirty="0">
                <a:latin typeface="Calibri Light" panose="020F0302020204030204" pitchFamily="34" charset="0"/>
              </a:rPr>
              <a:t>example, to compute some cubes: </a:t>
            </a:r>
            <a:endParaRPr lang="en-US" altLang="en-US" dirty="0" smtClean="0">
              <a:latin typeface="Calibri Light" panose="020F0302020204030204" pitchFamily="34" charset="0"/>
            </a:endParaRPr>
          </a:p>
          <a:p>
            <a:pPr marL="0" indent="0">
              <a:buNone/>
            </a:pPr>
            <a:endParaRPr lang="en-US" altLang="en-US" dirty="0">
              <a:latin typeface="Calibri Light" panose="020F0302020204030204" pitchFamily="34" charset="0"/>
            </a:endParaRPr>
          </a:p>
          <a:p>
            <a:pPr marL="0" lvl="2" indent="0">
              <a:lnSpc>
                <a:spcPct val="70000"/>
              </a:lnSpc>
              <a:spcBef>
                <a:spcPts val="1200"/>
              </a:spcBef>
              <a:spcAft>
                <a:spcPts val="0"/>
              </a:spcAft>
              <a:buNone/>
            </a:pPr>
            <a:r>
              <a:rPr lang="en-US" altLang="en-US" sz="2000" dirty="0">
                <a:latin typeface="Courier New" panose="02070309020205020404" pitchFamily="49" charset="0"/>
              </a:rPr>
              <a:t>&gt;&gt;&gt; def cube(x): return </a:t>
            </a:r>
            <a:r>
              <a:rPr lang="en-US" altLang="en-US" sz="2000" dirty="0">
                <a:latin typeface="Courier New" panose="02070309020205020404" pitchFamily="49" charset="0"/>
              </a:rPr>
              <a:t>x*x*x</a:t>
            </a:r>
            <a:endParaRPr lang="en-US" altLang="en-US" sz="2000" dirty="0">
              <a:latin typeface="Courier New" panose="02070309020205020404" pitchFamily="49" charset="0"/>
            </a:endParaRPr>
          </a:p>
          <a:p>
            <a:pPr marL="0" lvl="2" indent="0">
              <a:lnSpc>
                <a:spcPct val="70000"/>
              </a:lnSpc>
              <a:spcBef>
                <a:spcPts val="1200"/>
              </a:spcBef>
              <a:spcAft>
                <a:spcPts val="0"/>
              </a:spcAft>
              <a:buNone/>
            </a:pPr>
            <a:r>
              <a:rPr lang="en-US" altLang="en-US" sz="2000" dirty="0">
                <a:latin typeface="Courier New" panose="02070309020205020404" pitchFamily="49" charset="0"/>
              </a:rPr>
              <a:t>&gt;&gt;&gt; map(cube, range(1, 11))</a:t>
            </a:r>
          </a:p>
          <a:p>
            <a:pPr marL="0" lvl="2" indent="0">
              <a:lnSpc>
                <a:spcPct val="70000"/>
              </a:lnSpc>
              <a:spcBef>
                <a:spcPts val="1200"/>
              </a:spcBef>
              <a:spcAft>
                <a:spcPts val="0"/>
              </a:spcAft>
              <a:buNone/>
            </a:pPr>
            <a:r>
              <a:rPr lang="en-US" altLang="en-US" sz="2000" dirty="0">
                <a:latin typeface="Courier New" panose="02070309020205020404" pitchFamily="49" charset="0"/>
              </a:rPr>
              <a:t>[1, 8, 27, 64, 125, 216, 343, 512, 729, 1000]</a:t>
            </a:r>
          </a:p>
          <a:p>
            <a:endParaRPr lang="en-US" altLang="en-US" dirty="0">
              <a:latin typeface="Calibri Light" panose="020F0302020204030204" pitchFamily="34" charset="0"/>
            </a:endParaRPr>
          </a:p>
        </p:txBody>
      </p:sp>
      <p:pic>
        <p:nvPicPr>
          <p:cNvPr id="5" name="table"/>
          <p:cNvPicPr>
            <a:picLocks noChangeAspect="1"/>
          </p:cNvPicPr>
          <p:nvPr/>
        </p:nvPicPr>
        <p:blipFill>
          <a:blip r:embed="rId2"/>
          <a:stretch>
            <a:fillRect/>
          </a:stretch>
        </p:blipFill>
        <p:spPr>
          <a:xfrm>
            <a:off x="6207380" y="3371161"/>
            <a:ext cx="5400824" cy="2071171"/>
          </a:xfrm>
          <a:prstGeom prst="rect">
            <a:avLst/>
          </a:prstGeom>
        </p:spPr>
      </p:pic>
    </p:spTree>
    <p:extLst>
      <p:ext uri="{BB962C8B-B14F-4D97-AF65-F5344CB8AC3E}">
        <p14:creationId xmlns:p14="http://schemas.microsoft.com/office/powerpoint/2010/main" val="34758868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19" y="352429"/>
            <a:ext cx="10058400" cy="837392"/>
          </a:xfrm>
        </p:spPr>
        <p:txBody>
          <a:bodyPr/>
          <a:lstStyle/>
          <a:p>
            <a:r>
              <a:rPr lang="en-US" altLang="en-US" dirty="0" smtClean="0"/>
              <a:t>Map</a:t>
            </a:r>
            <a:endParaRPr lang="en-US" altLang="en-US" dirty="0" smtClean="0">
              <a:effectLst>
                <a:outerShdw blurRad="38100" dist="38100" dir="2700000" algn="tl">
                  <a:srgbClr val="000000"/>
                </a:outerShdw>
              </a:effectLst>
            </a:endParaRPr>
          </a:p>
        </p:txBody>
      </p:sp>
      <p:sp>
        <p:nvSpPr>
          <p:cNvPr id="25603" name="Content Placeholder 2"/>
          <p:cNvSpPr>
            <a:spLocks noGrp="1"/>
          </p:cNvSpPr>
          <p:nvPr>
            <p:ph idx="1"/>
          </p:nvPr>
        </p:nvSpPr>
        <p:spPr>
          <a:xfrm>
            <a:off x="397819" y="1189821"/>
            <a:ext cx="11619123" cy="5034709"/>
          </a:xfrm>
        </p:spPr>
        <p:txBody>
          <a:bodyPr>
            <a:normAutofit/>
          </a:bodyPr>
          <a:lstStyle/>
          <a:p>
            <a:r>
              <a:rPr lang="en-US" altLang="en-US" dirty="0" smtClean="0">
                <a:latin typeface="Calibri Light" panose="020F0302020204030204" pitchFamily="34" charset="0"/>
              </a:rPr>
              <a:t>Combining these two special cases, we see that "map(None, list1, list2)" is a convenient way of turning a pair of lists into a list of pairs. </a:t>
            </a:r>
          </a:p>
          <a:p>
            <a:r>
              <a:rPr lang="en-US" altLang="en-US" dirty="0" smtClean="0">
                <a:latin typeface="Calibri Light" panose="020F0302020204030204" pitchFamily="34" charset="0"/>
              </a:rPr>
              <a:t>For example</a:t>
            </a:r>
          </a:p>
          <a:p>
            <a:pPr marL="0" lvl="2" indent="0">
              <a:lnSpc>
                <a:spcPct val="70000"/>
              </a:lnSpc>
              <a:spcBef>
                <a:spcPts val="1200"/>
              </a:spcBef>
              <a:spcAft>
                <a:spcPts val="0"/>
              </a:spcAft>
              <a:buNone/>
            </a:pPr>
            <a:r>
              <a:rPr lang="en-US" altLang="en-US" sz="2000" dirty="0">
                <a:latin typeface="Courier New" panose="02070309020205020404" pitchFamily="49" charset="0"/>
              </a:rPr>
              <a:t>&gt;&gt;&gt; </a:t>
            </a:r>
            <a:r>
              <a:rPr lang="en-US" altLang="en-US" sz="2000" dirty="0" err="1">
                <a:latin typeface="Courier New" panose="02070309020205020404" pitchFamily="49" charset="0"/>
              </a:rPr>
              <a:t>seq</a:t>
            </a:r>
            <a:r>
              <a:rPr lang="en-US" altLang="en-US" sz="2000" dirty="0">
                <a:latin typeface="Courier New" panose="02070309020205020404" pitchFamily="49" charset="0"/>
              </a:rPr>
              <a:t> = range(8)</a:t>
            </a:r>
          </a:p>
          <a:p>
            <a:pPr marL="0" lvl="2" indent="0">
              <a:lnSpc>
                <a:spcPct val="70000"/>
              </a:lnSpc>
              <a:spcBef>
                <a:spcPts val="1200"/>
              </a:spcBef>
              <a:spcAft>
                <a:spcPts val="0"/>
              </a:spcAft>
              <a:buNone/>
            </a:pPr>
            <a:r>
              <a:rPr lang="en-US" altLang="en-US" sz="2000" dirty="0">
                <a:latin typeface="Courier New" panose="02070309020205020404" pitchFamily="49" charset="0"/>
              </a:rPr>
              <a:t>&gt;&gt;&gt; def square(x): return x*x</a:t>
            </a:r>
          </a:p>
          <a:p>
            <a:pPr marL="0" lvl="2" indent="0">
              <a:lnSpc>
                <a:spcPct val="70000"/>
              </a:lnSpc>
              <a:spcBef>
                <a:spcPts val="1200"/>
              </a:spcBef>
              <a:spcAft>
                <a:spcPts val="0"/>
              </a:spcAft>
              <a:buNone/>
            </a:pPr>
            <a:r>
              <a:rPr lang="en-US" altLang="en-US" sz="2000" dirty="0">
                <a:latin typeface="Courier New" panose="02070309020205020404" pitchFamily="49" charset="0"/>
              </a:rPr>
              <a:t>...</a:t>
            </a:r>
          </a:p>
          <a:p>
            <a:pPr marL="0" lvl="2" indent="0">
              <a:lnSpc>
                <a:spcPct val="70000"/>
              </a:lnSpc>
              <a:spcBef>
                <a:spcPts val="1200"/>
              </a:spcBef>
              <a:spcAft>
                <a:spcPts val="0"/>
              </a:spcAft>
              <a:buNone/>
            </a:pPr>
            <a:r>
              <a:rPr lang="en-US" altLang="en-US" sz="2000" dirty="0">
                <a:latin typeface="Courier New" panose="02070309020205020404" pitchFamily="49" charset="0"/>
              </a:rPr>
              <a:t>&gt;&gt;&gt; map(None, </a:t>
            </a:r>
            <a:r>
              <a:rPr lang="en-US" altLang="en-US" sz="2000" dirty="0" err="1">
                <a:latin typeface="Courier New" panose="02070309020205020404" pitchFamily="49" charset="0"/>
              </a:rPr>
              <a:t>seq</a:t>
            </a:r>
            <a:r>
              <a:rPr lang="en-US" altLang="en-US" sz="2000" dirty="0">
                <a:latin typeface="Courier New" panose="02070309020205020404" pitchFamily="49" charset="0"/>
              </a:rPr>
              <a:t>, map(square, </a:t>
            </a:r>
            <a:r>
              <a:rPr lang="en-US" altLang="en-US" sz="2000" dirty="0" err="1">
                <a:latin typeface="Courier New" panose="02070309020205020404" pitchFamily="49" charset="0"/>
              </a:rPr>
              <a:t>seq</a:t>
            </a:r>
            <a:r>
              <a:rPr lang="en-US" altLang="en-US" sz="2000" dirty="0">
                <a:latin typeface="Courier New" panose="02070309020205020404" pitchFamily="49" charset="0"/>
              </a:rPr>
              <a:t>))</a:t>
            </a:r>
          </a:p>
          <a:p>
            <a:pPr marL="0" lvl="2" indent="0">
              <a:lnSpc>
                <a:spcPct val="70000"/>
              </a:lnSpc>
              <a:spcBef>
                <a:spcPts val="1200"/>
              </a:spcBef>
              <a:spcAft>
                <a:spcPts val="0"/>
              </a:spcAft>
              <a:buNone/>
            </a:pPr>
            <a:r>
              <a:rPr lang="en-US" altLang="en-US" sz="2000" dirty="0">
                <a:latin typeface="Courier New" panose="02070309020205020404" pitchFamily="49" charset="0"/>
              </a:rPr>
              <a:t>[(0, 0), (1, 1), (2, 4), (3, 9), (4, 16), (5, 25), (6, 36), (7, 49)]</a:t>
            </a:r>
            <a:endParaRPr lang="en-US" altLang="en-US" sz="2000" dirty="0">
              <a:latin typeface="Courier New" panose="02070309020205020404" pitchFamily="49" charset="0"/>
            </a:endParaRPr>
          </a:p>
        </p:txBody>
      </p:sp>
    </p:spTree>
    <p:extLst>
      <p:ext uri="{BB962C8B-B14F-4D97-AF65-F5344CB8AC3E}">
        <p14:creationId xmlns:p14="http://schemas.microsoft.com/office/powerpoint/2010/main" val="925412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19" y="352429"/>
            <a:ext cx="10058400" cy="837392"/>
          </a:xfrm>
        </p:spPr>
        <p:txBody>
          <a:bodyPr/>
          <a:lstStyle/>
          <a:p>
            <a:r>
              <a:rPr lang="en-US" altLang="en-US" dirty="0" smtClean="0"/>
              <a:t>Filter</a:t>
            </a:r>
            <a:endParaRPr lang="en-US" altLang="en-US" dirty="0" smtClean="0">
              <a:effectLst>
                <a:outerShdw blurRad="38100" dist="38100" dir="2700000" algn="tl">
                  <a:srgbClr val="000000"/>
                </a:outerShdw>
              </a:effectLst>
            </a:endParaRPr>
          </a:p>
        </p:txBody>
      </p:sp>
      <p:sp>
        <p:nvSpPr>
          <p:cNvPr id="25603" name="Content Placeholder 2"/>
          <p:cNvSpPr>
            <a:spLocks noGrp="1"/>
          </p:cNvSpPr>
          <p:nvPr>
            <p:ph idx="1"/>
          </p:nvPr>
        </p:nvSpPr>
        <p:spPr>
          <a:xfrm>
            <a:off x="397819" y="1189821"/>
            <a:ext cx="11619123" cy="5034709"/>
          </a:xfrm>
        </p:spPr>
        <p:txBody>
          <a:bodyPr>
            <a:normAutofit/>
          </a:bodyPr>
          <a:lstStyle/>
          <a:p>
            <a:r>
              <a:rPr lang="en-US" altLang="en-US" dirty="0" smtClean="0">
                <a:solidFill>
                  <a:schemeClr val="accent1">
                    <a:lumMod val="75000"/>
                  </a:schemeClr>
                </a:solidFill>
                <a:latin typeface="Calibri Light" panose="020F0302020204030204" pitchFamily="34" charset="0"/>
                <a:cs typeface="Courier New" panose="02070309020205020404" pitchFamily="49" charset="0"/>
              </a:rPr>
              <a:t>filter(</a:t>
            </a:r>
            <a:r>
              <a:rPr lang="en-US" altLang="en-US" b="1" dirty="0" smtClean="0">
                <a:solidFill>
                  <a:schemeClr val="accent1">
                    <a:lumMod val="75000"/>
                  </a:schemeClr>
                </a:solidFill>
                <a:latin typeface="Calibri Light" panose="020F0302020204030204" pitchFamily="34" charset="0"/>
                <a:cs typeface="Courier New" panose="02070309020205020404" pitchFamily="49" charset="0"/>
              </a:rPr>
              <a:t>function</a:t>
            </a:r>
            <a:r>
              <a:rPr lang="en-US" altLang="en-US" dirty="0">
                <a:solidFill>
                  <a:schemeClr val="accent1">
                    <a:lumMod val="75000"/>
                  </a:schemeClr>
                </a:solidFill>
                <a:latin typeface="Calibri Light" panose="020F0302020204030204" pitchFamily="34" charset="0"/>
                <a:cs typeface="Courier New" panose="02070309020205020404" pitchFamily="49" charset="0"/>
              </a:rPr>
              <a:t>, </a:t>
            </a:r>
            <a:r>
              <a:rPr lang="en-US" altLang="en-US" b="1" dirty="0" err="1">
                <a:solidFill>
                  <a:schemeClr val="accent1">
                    <a:lumMod val="75000"/>
                  </a:schemeClr>
                </a:solidFill>
                <a:latin typeface="Calibri Light" panose="020F0302020204030204" pitchFamily="34" charset="0"/>
                <a:cs typeface="Courier New" panose="02070309020205020404" pitchFamily="49" charset="0"/>
              </a:rPr>
              <a:t>iterable</a:t>
            </a:r>
            <a:r>
              <a:rPr lang="en-US" altLang="en-US" dirty="0" smtClean="0">
                <a:solidFill>
                  <a:schemeClr val="accent1">
                    <a:lumMod val="75000"/>
                  </a:schemeClr>
                </a:solidFill>
                <a:latin typeface="Calibri Light" panose="020F0302020204030204" pitchFamily="34" charset="0"/>
                <a:cs typeface="Courier New" panose="02070309020205020404" pitchFamily="49" charset="0"/>
              </a:rPr>
              <a:t>)</a:t>
            </a:r>
            <a:endParaRPr lang="en-US" altLang="en-US" dirty="0" smtClean="0">
              <a:solidFill>
                <a:schemeClr val="accent1">
                  <a:lumMod val="75000"/>
                </a:schemeClr>
              </a:solidFill>
              <a:latin typeface="Calibri Light" panose="020F0302020204030204" pitchFamily="34" charset="0"/>
            </a:endParaRPr>
          </a:p>
          <a:p>
            <a:r>
              <a:rPr lang="en-US" altLang="en-US" dirty="0" smtClean="0">
                <a:latin typeface="Calibri Light" panose="020F0302020204030204" pitchFamily="34" charset="0"/>
              </a:rPr>
              <a:t>Extracts </a:t>
            </a:r>
            <a:r>
              <a:rPr lang="en-US" altLang="en-US" dirty="0">
                <a:latin typeface="Calibri Light" panose="020F0302020204030204" pitchFamily="34" charset="0"/>
              </a:rPr>
              <a:t>the elements of a list that satisfy a </a:t>
            </a:r>
            <a:r>
              <a:rPr lang="en-US" altLang="en-US" dirty="0" err="1">
                <a:latin typeface="Calibri Light" panose="020F0302020204030204" pitchFamily="34" charset="0"/>
              </a:rPr>
              <a:t>boolean</a:t>
            </a:r>
            <a:r>
              <a:rPr lang="en-US" altLang="en-US" dirty="0">
                <a:latin typeface="Calibri Light" panose="020F0302020204030204" pitchFamily="34" charset="0"/>
              </a:rPr>
              <a:t> function</a:t>
            </a:r>
          </a:p>
          <a:p>
            <a:r>
              <a:rPr lang="en-US" altLang="en-US" dirty="0">
                <a:latin typeface="Calibri Light" panose="020F0302020204030204" pitchFamily="34" charset="0"/>
              </a:rPr>
              <a:t>filter(function, sequence)" returns a sequence (of the same type, if possible) consisting of those items from the sequence for which function(item) is true.</a:t>
            </a:r>
          </a:p>
          <a:p>
            <a:r>
              <a:rPr lang="en-US" altLang="en-US" dirty="0">
                <a:latin typeface="Calibri Light" panose="020F0302020204030204" pitchFamily="34" charset="0"/>
              </a:rPr>
              <a:t>For example, to compute some primes: </a:t>
            </a:r>
            <a:endParaRPr lang="en-US" altLang="en-US" dirty="0">
              <a:latin typeface="Calibri Light" panose="020F0302020204030204" pitchFamily="34" charset="0"/>
            </a:endParaRPr>
          </a:p>
          <a:p>
            <a:pPr marL="0" indent="0">
              <a:buNone/>
            </a:pPr>
            <a:endParaRPr lang="en-US" altLang="en-US" sz="1600" dirty="0"/>
          </a:p>
          <a:p>
            <a:pPr>
              <a:buFontTx/>
              <a:buNone/>
            </a:pPr>
            <a:r>
              <a:rPr lang="en-US" altLang="en-US" sz="1600" b="1" dirty="0">
                <a:latin typeface="Courier New" panose="02070309020205020404" pitchFamily="49" charset="0"/>
              </a:rPr>
              <a:t>&gt;&gt;&gt; def f(x): return x % 2 != 0 and x % 3 != </a:t>
            </a:r>
            <a:r>
              <a:rPr lang="en-US" altLang="en-US" sz="1600" b="1" dirty="0" smtClean="0">
                <a:latin typeface="Courier New" panose="02070309020205020404" pitchFamily="49" charset="0"/>
              </a:rPr>
              <a:t>0</a:t>
            </a:r>
            <a:endParaRPr lang="en-US" altLang="en-US" sz="1600" b="1" dirty="0">
              <a:latin typeface="Courier New" panose="02070309020205020404" pitchFamily="49" charset="0"/>
            </a:endParaRPr>
          </a:p>
          <a:p>
            <a:pPr>
              <a:buFontTx/>
              <a:buNone/>
            </a:pPr>
            <a:r>
              <a:rPr lang="en-US" altLang="en-US" sz="1600" b="1" dirty="0">
                <a:latin typeface="Courier New" panose="02070309020205020404" pitchFamily="49" charset="0"/>
              </a:rPr>
              <a:t>&gt;&gt;&gt; filter(f, range(2, 25))</a:t>
            </a:r>
          </a:p>
          <a:p>
            <a:pPr>
              <a:buFontTx/>
              <a:buNone/>
            </a:pPr>
            <a:r>
              <a:rPr lang="en-US" altLang="en-US" sz="1600" b="1" dirty="0">
                <a:latin typeface="Courier New" panose="02070309020205020404" pitchFamily="49" charset="0"/>
              </a:rPr>
              <a:t>[5, 7, 11, 13, 17, 19, 23]</a:t>
            </a:r>
          </a:p>
          <a:p>
            <a:endParaRPr lang="en-US" altLang="en-US" sz="1600" b="1" dirty="0">
              <a:latin typeface="Courier New" panose="02070309020205020404" pitchFamily="49" charset="0"/>
            </a:endParaRPr>
          </a:p>
        </p:txBody>
      </p:sp>
      <p:pic>
        <p:nvPicPr>
          <p:cNvPr id="4" name="table"/>
          <p:cNvPicPr>
            <a:picLocks noChangeAspect="1"/>
          </p:cNvPicPr>
          <p:nvPr/>
        </p:nvPicPr>
        <p:blipFill>
          <a:blip r:embed="rId2"/>
          <a:stretch>
            <a:fillRect/>
          </a:stretch>
        </p:blipFill>
        <p:spPr>
          <a:xfrm>
            <a:off x="5100809" y="3949649"/>
            <a:ext cx="5871866" cy="2038353"/>
          </a:xfrm>
          <a:prstGeom prst="rect">
            <a:avLst/>
          </a:prstGeom>
        </p:spPr>
      </p:pic>
    </p:spTree>
    <p:extLst>
      <p:ext uri="{BB962C8B-B14F-4D97-AF65-F5344CB8AC3E}">
        <p14:creationId xmlns:p14="http://schemas.microsoft.com/office/powerpoint/2010/main" val="115451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19" y="352429"/>
            <a:ext cx="10058400" cy="837392"/>
          </a:xfrm>
        </p:spPr>
        <p:txBody>
          <a:bodyPr/>
          <a:lstStyle/>
          <a:p>
            <a:r>
              <a:rPr lang="en-US" altLang="en-US" dirty="0"/>
              <a:t>Reduce</a:t>
            </a:r>
            <a:endParaRPr lang="en-US" altLang="en-US" dirty="0" smtClean="0">
              <a:effectLst>
                <a:outerShdw blurRad="38100" dist="38100" dir="2700000" algn="tl">
                  <a:srgbClr val="000000"/>
                </a:outerShdw>
              </a:effectLst>
            </a:endParaRPr>
          </a:p>
        </p:txBody>
      </p:sp>
      <p:sp>
        <p:nvSpPr>
          <p:cNvPr id="25603" name="Content Placeholder 2"/>
          <p:cNvSpPr>
            <a:spLocks noGrp="1"/>
          </p:cNvSpPr>
          <p:nvPr>
            <p:ph idx="1"/>
          </p:nvPr>
        </p:nvSpPr>
        <p:spPr>
          <a:xfrm>
            <a:off x="321913" y="1189821"/>
            <a:ext cx="11619123" cy="5343181"/>
          </a:xfrm>
        </p:spPr>
        <p:txBody>
          <a:bodyPr>
            <a:normAutofit/>
          </a:bodyPr>
          <a:lstStyle/>
          <a:p>
            <a:r>
              <a:rPr lang="en-US" altLang="en-US" dirty="0" smtClean="0">
                <a:solidFill>
                  <a:schemeClr val="accent1">
                    <a:lumMod val="75000"/>
                  </a:schemeClr>
                </a:solidFill>
                <a:latin typeface="Courier New" panose="02070309020205020404" pitchFamily="49" charset="0"/>
                <a:cs typeface="Courier New" panose="02070309020205020404" pitchFamily="49" charset="0"/>
              </a:rPr>
              <a:t>reduce(</a:t>
            </a:r>
            <a:r>
              <a:rPr lang="en-US" altLang="en-US" b="1" dirty="0" smtClean="0">
                <a:solidFill>
                  <a:schemeClr val="accent1">
                    <a:lumMod val="75000"/>
                  </a:schemeClr>
                </a:solidFill>
                <a:latin typeface="Courier New" panose="02070309020205020404" pitchFamily="49" charset="0"/>
                <a:cs typeface="Courier New" panose="02070309020205020404" pitchFamily="49" charset="0"/>
              </a:rPr>
              <a:t>function</a:t>
            </a:r>
            <a:r>
              <a:rPr lang="en-US" altLang="en-US" dirty="0" smtClean="0">
                <a:solidFill>
                  <a:schemeClr val="accent1">
                    <a:lumMod val="75000"/>
                  </a:schemeClr>
                </a:solidFill>
                <a:latin typeface="Courier New" panose="02070309020205020404" pitchFamily="49" charset="0"/>
                <a:cs typeface="Courier New" panose="02070309020205020404" pitchFamily="49" charset="0"/>
              </a:rPr>
              <a:t>, </a:t>
            </a:r>
            <a:r>
              <a:rPr lang="en-US" altLang="en-US" b="1" dirty="0" err="1" smtClean="0">
                <a:solidFill>
                  <a:schemeClr val="accent1">
                    <a:lumMod val="75000"/>
                  </a:schemeClr>
                </a:solidFill>
                <a:latin typeface="Courier New" panose="02070309020205020404" pitchFamily="49" charset="0"/>
                <a:cs typeface="Courier New" panose="02070309020205020404" pitchFamily="49" charset="0"/>
              </a:rPr>
              <a:t>iterable</a:t>
            </a:r>
            <a:r>
              <a:rPr lang="en-US" altLang="en-US" dirty="0" smtClean="0">
                <a:solidFill>
                  <a:schemeClr val="accent1">
                    <a:lumMod val="75000"/>
                  </a:schemeClr>
                </a:solidFill>
                <a:latin typeface="Courier New" panose="02070309020205020404" pitchFamily="49" charset="0"/>
                <a:cs typeface="Courier New" panose="02070309020205020404" pitchFamily="49" charset="0"/>
              </a:rPr>
              <a:t>[,</a:t>
            </a:r>
            <a:r>
              <a:rPr lang="en-US" altLang="en-US" b="1" dirty="0" smtClean="0">
                <a:solidFill>
                  <a:schemeClr val="accent1">
                    <a:lumMod val="75000"/>
                  </a:schemeClr>
                </a:solidFill>
                <a:latin typeface="Courier New" panose="02070309020205020404" pitchFamily="49" charset="0"/>
                <a:cs typeface="Courier New" panose="02070309020205020404" pitchFamily="49" charset="0"/>
              </a:rPr>
              <a:t>initializer</a:t>
            </a:r>
            <a:r>
              <a:rPr lang="en-US" altLang="en-US" dirty="0" smtClean="0">
                <a:solidFill>
                  <a:schemeClr val="accent1">
                    <a:lumMod val="75000"/>
                  </a:schemeClr>
                </a:solidFill>
                <a:latin typeface="Courier New" panose="02070309020205020404" pitchFamily="49" charset="0"/>
                <a:cs typeface="Courier New" panose="02070309020205020404" pitchFamily="49" charset="0"/>
              </a:rPr>
              <a:t>])</a:t>
            </a:r>
            <a:endParaRPr lang="en-US" altLang="en-US" dirty="0" smtClean="0">
              <a:solidFill>
                <a:schemeClr val="accent1">
                  <a:lumMod val="75000"/>
                </a:schemeClr>
              </a:solidFill>
            </a:endParaRPr>
          </a:p>
          <a:p>
            <a:pPr>
              <a:spcBef>
                <a:spcPts val="600"/>
              </a:spcBef>
              <a:buFont typeface="Tahoma" panose="020B0604030504040204" pitchFamily="34" charset="0"/>
              <a:buChar char="•"/>
            </a:pPr>
            <a:r>
              <a:rPr lang="en-US" altLang="en-US" dirty="0">
                <a:latin typeface="Calibri Light" panose="020F0302020204030204" pitchFamily="34" charset="0"/>
              </a:rPr>
              <a:t>Reduce will apply function to each element in </a:t>
            </a:r>
            <a:r>
              <a:rPr lang="en-US" altLang="en-US" dirty="0" err="1">
                <a:latin typeface="Calibri Light" panose="020F0302020204030204" pitchFamily="34" charset="0"/>
              </a:rPr>
              <a:t>iterable</a:t>
            </a:r>
            <a:r>
              <a:rPr lang="en-US" altLang="en-US" dirty="0">
                <a:latin typeface="Calibri Light" panose="020F0302020204030204" pitchFamily="34" charset="0"/>
              </a:rPr>
              <a:t> along with the sum so far and create a cumulative sum of the results</a:t>
            </a:r>
          </a:p>
          <a:p>
            <a:pPr>
              <a:spcBef>
                <a:spcPts val="600"/>
              </a:spcBef>
              <a:buFont typeface="Tahoma" panose="020B0604030504040204" pitchFamily="34" charset="0"/>
              <a:buChar char="•"/>
            </a:pPr>
            <a:r>
              <a:rPr lang="en-US" altLang="en-US" dirty="0">
                <a:latin typeface="Calibri Light" panose="020F0302020204030204" pitchFamily="34" charset="0"/>
              </a:rPr>
              <a:t>function must take two parameters</a:t>
            </a:r>
          </a:p>
          <a:p>
            <a:pPr>
              <a:spcBef>
                <a:spcPts val="600"/>
              </a:spcBef>
              <a:buFont typeface="Tahoma" panose="020B0604030504040204" pitchFamily="34" charset="0"/>
              <a:buChar char="•"/>
            </a:pPr>
            <a:r>
              <a:rPr lang="en-US" altLang="en-US" dirty="0">
                <a:latin typeface="Calibri Light" panose="020F0302020204030204" pitchFamily="34" charset="0"/>
              </a:rPr>
              <a:t>If initializer is provided, initializer will stand as the first argument in the sum</a:t>
            </a:r>
          </a:p>
          <a:p>
            <a:r>
              <a:rPr lang="en-US" altLang="en-US" dirty="0">
                <a:latin typeface="Calibri Light" panose="020F0302020204030204" pitchFamily="34" charset="0"/>
              </a:rPr>
              <a:t>For example, to compute the sum of the numbers 1 through 10: </a:t>
            </a:r>
            <a:endParaRPr lang="en-US" altLang="en-US" dirty="0" smtClean="0">
              <a:latin typeface="Calibri Light" panose="020F0302020204030204" pitchFamily="34" charset="0"/>
            </a:endParaRPr>
          </a:p>
          <a:p>
            <a:pPr marL="0" indent="0">
              <a:buNone/>
            </a:pPr>
            <a:endParaRPr lang="en-US" altLang="en-US" sz="2400" dirty="0">
              <a:latin typeface="Calibri Light" panose="020F0302020204030204" pitchFamily="34" charset="0"/>
            </a:endParaRPr>
          </a:p>
          <a:p>
            <a:pPr>
              <a:lnSpc>
                <a:spcPct val="80000"/>
              </a:lnSpc>
              <a:buNone/>
            </a:pPr>
            <a:r>
              <a:rPr lang="en-US" altLang="en-US" dirty="0" smtClean="0">
                <a:latin typeface="Courier New" panose="02070309020205020404" pitchFamily="49" charset="0"/>
              </a:rPr>
              <a:t>&gt;&gt;&gt; def add(</a:t>
            </a:r>
            <a:r>
              <a:rPr lang="en-US" altLang="en-US" dirty="0" err="1" smtClean="0">
                <a:latin typeface="Courier New" panose="02070309020205020404" pitchFamily="49" charset="0"/>
              </a:rPr>
              <a:t>x,y</a:t>
            </a:r>
            <a:r>
              <a:rPr lang="en-US" altLang="en-US" dirty="0" smtClean="0">
                <a:latin typeface="Courier New" panose="02070309020205020404" pitchFamily="49" charset="0"/>
              </a:rPr>
              <a:t>): return </a:t>
            </a:r>
            <a:r>
              <a:rPr lang="en-US" altLang="en-US" dirty="0" err="1" smtClean="0">
                <a:latin typeface="Courier New" panose="02070309020205020404" pitchFamily="49" charset="0"/>
              </a:rPr>
              <a:t>x+y</a:t>
            </a:r>
            <a:endParaRPr lang="en-US" altLang="en-US" dirty="0" smtClean="0">
              <a:latin typeface="Courier New" panose="02070309020205020404" pitchFamily="49" charset="0"/>
            </a:endParaRPr>
          </a:p>
          <a:p>
            <a:pPr>
              <a:lnSpc>
                <a:spcPct val="80000"/>
              </a:lnSpc>
              <a:buNone/>
            </a:pPr>
            <a:r>
              <a:rPr lang="en-US" altLang="en-US" dirty="0" smtClean="0">
                <a:latin typeface="Courier New" panose="02070309020205020404" pitchFamily="49" charset="0"/>
              </a:rPr>
              <a:t>&gt;&gt;&gt; reduce(add, range(1, 11))</a:t>
            </a:r>
          </a:p>
          <a:p>
            <a:pPr>
              <a:lnSpc>
                <a:spcPct val="80000"/>
              </a:lnSpc>
              <a:buNone/>
            </a:pPr>
            <a:r>
              <a:rPr lang="en-US" altLang="en-US" dirty="0" smtClean="0">
                <a:latin typeface="Courier New" panose="02070309020205020404" pitchFamily="49" charset="0"/>
              </a:rPr>
              <a:t>55</a:t>
            </a:r>
          </a:p>
          <a:p>
            <a:pPr marL="0" indent="0">
              <a:buNone/>
            </a:pPr>
            <a:endParaRPr lang="en-US" altLang="en-US" sz="1600" b="1" dirty="0">
              <a:latin typeface="Courier New" panose="02070309020205020404" pitchFamily="49" charset="0"/>
            </a:endParaRPr>
          </a:p>
        </p:txBody>
      </p:sp>
      <p:pic>
        <p:nvPicPr>
          <p:cNvPr id="4" name="table"/>
          <p:cNvPicPr>
            <a:picLocks noChangeAspect="1"/>
          </p:cNvPicPr>
          <p:nvPr/>
        </p:nvPicPr>
        <p:blipFill>
          <a:blip r:embed="rId2"/>
          <a:stretch>
            <a:fillRect/>
          </a:stretch>
        </p:blipFill>
        <p:spPr>
          <a:xfrm>
            <a:off x="5036350" y="3861411"/>
            <a:ext cx="6667570" cy="2257251"/>
          </a:xfrm>
          <a:prstGeom prst="rect">
            <a:avLst/>
          </a:prstGeom>
        </p:spPr>
      </p:pic>
    </p:spTree>
    <p:extLst>
      <p:ext uri="{BB962C8B-B14F-4D97-AF65-F5344CB8AC3E}">
        <p14:creationId xmlns:p14="http://schemas.microsoft.com/office/powerpoint/2010/main" val="1390131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19" y="352429"/>
            <a:ext cx="10058400" cy="837392"/>
          </a:xfrm>
        </p:spPr>
        <p:txBody>
          <a:bodyPr/>
          <a:lstStyle/>
          <a:p>
            <a:r>
              <a:rPr lang="en-US" altLang="en-US" dirty="0"/>
              <a:t>Reduce</a:t>
            </a:r>
            <a:endParaRPr lang="en-US" altLang="en-US" dirty="0" smtClean="0">
              <a:effectLst>
                <a:outerShdw blurRad="38100" dist="38100" dir="2700000" algn="tl">
                  <a:srgbClr val="000000"/>
                </a:outerShdw>
              </a:effectLst>
            </a:endParaRPr>
          </a:p>
        </p:txBody>
      </p:sp>
      <p:sp>
        <p:nvSpPr>
          <p:cNvPr id="25603" name="Content Placeholder 2"/>
          <p:cNvSpPr>
            <a:spLocks noGrp="1"/>
          </p:cNvSpPr>
          <p:nvPr>
            <p:ph idx="1"/>
          </p:nvPr>
        </p:nvSpPr>
        <p:spPr>
          <a:xfrm>
            <a:off x="321913" y="1189821"/>
            <a:ext cx="11619123" cy="5343181"/>
          </a:xfrm>
        </p:spPr>
        <p:txBody>
          <a:bodyPr>
            <a:normAutofit/>
          </a:bodyPr>
          <a:lstStyle/>
          <a:p>
            <a:pPr>
              <a:spcBef>
                <a:spcPts val="600"/>
              </a:spcBef>
              <a:buFont typeface="Tahoma" panose="020B0604030504040204" pitchFamily="34" charset="0"/>
              <a:buChar char="•"/>
            </a:pPr>
            <a:r>
              <a:rPr lang="en-US" altLang="en-US" dirty="0" smtClean="0">
                <a:latin typeface="Calibri Light" panose="020F0302020204030204" pitchFamily="34" charset="0"/>
              </a:rPr>
              <a:t>If there's only one item in the sequence, its value is returned; if the sequence is empty, an exception is raised. </a:t>
            </a:r>
          </a:p>
          <a:p>
            <a:pPr>
              <a:spcBef>
                <a:spcPts val="600"/>
              </a:spcBef>
              <a:buFont typeface="Tahoma" panose="020B0604030504040204" pitchFamily="34" charset="0"/>
              <a:buChar char="•"/>
            </a:pPr>
            <a:r>
              <a:rPr lang="en-US" altLang="en-US" dirty="0" smtClean="0">
                <a:latin typeface="Calibri Light" panose="020F0302020204030204" pitchFamily="34" charset="0"/>
              </a:rPr>
              <a:t>A third argument can be passed to indicate the starting value. In this case the starting value is returned for an empty sequence, and the function is first applied to the starting value and the first sequence item, then to the result and the next item, and so on. </a:t>
            </a:r>
          </a:p>
          <a:p>
            <a:pPr>
              <a:spcBef>
                <a:spcPts val="600"/>
              </a:spcBef>
              <a:buFont typeface="Tahoma" panose="020B0604030504040204" pitchFamily="34" charset="0"/>
              <a:buChar char="•"/>
            </a:pPr>
            <a:r>
              <a:rPr lang="en-US" altLang="en-US" dirty="0" smtClean="0">
                <a:latin typeface="Calibri Light" panose="020F0302020204030204" pitchFamily="34" charset="0"/>
              </a:rPr>
              <a:t>For example, </a:t>
            </a:r>
          </a:p>
          <a:p>
            <a:pPr marL="0" indent="0">
              <a:spcBef>
                <a:spcPts val="600"/>
              </a:spcBef>
              <a:buNone/>
            </a:pPr>
            <a:endParaRPr lang="en-US" altLang="en-US" dirty="0" smtClean="0">
              <a:latin typeface="Calibri Light" panose="020F0302020204030204" pitchFamily="34" charset="0"/>
            </a:endParaRPr>
          </a:p>
          <a:p>
            <a:pPr>
              <a:lnSpc>
                <a:spcPct val="80000"/>
              </a:lnSpc>
              <a:buFontTx/>
              <a:buNone/>
            </a:pPr>
            <a:r>
              <a:rPr lang="en-US" altLang="en-US" dirty="0" smtClean="0">
                <a:latin typeface="Courier New" panose="02070309020205020404" pitchFamily="49" charset="0"/>
              </a:rPr>
              <a:t>&gt;&gt;&gt; def sum(</a:t>
            </a:r>
            <a:r>
              <a:rPr lang="en-US" altLang="en-US" dirty="0" err="1" smtClean="0">
                <a:latin typeface="Courier New" panose="02070309020205020404" pitchFamily="49" charset="0"/>
              </a:rPr>
              <a:t>seq</a:t>
            </a:r>
            <a:r>
              <a:rPr lang="en-US" altLang="en-US" dirty="0" smtClean="0">
                <a:latin typeface="Courier New" panose="02070309020205020404" pitchFamily="49" charset="0"/>
              </a:rPr>
              <a:t>):</a:t>
            </a:r>
          </a:p>
          <a:p>
            <a:pPr>
              <a:lnSpc>
                <a:spcPct val="80000"/>
              </a:lnSpc>
              <a:buFontTx/>
              <a:buNone/>
            </a:pPr>
            <a:r>
              <a:rPr lang="en-US" altLang="en-US" dirty="0" smtClean="0">
                <a:latin typeface="Courier New" panose="02070309020205020404" pitchFamily="49" charset="0"/>
              </a:rPr>
              <a:t>...     def add(</a:t>
            </a:r>
            <a:r>
              <a:rPr lang="en-US" altLang="en-US" dirty="0" err="1" smtClean="0">
                <a:latin typeface="Courier New" panose="02070309020205020404" pitchFamily="49" charset="0"/>
              </a:rPr>
              <a:t>x,y</a:t>
            </a:r>
            <a:r>
              <a:rPr lang="en-US" altLang="en-US" dirty="0" smtClean="0">
                <a:latin typeface="Courier New" panose="02070309020205020404" pitchFamily="49" charset="0"/>
              </a:rPr>
              <a:t>): return </a:t>
            </a:r>
            <a:r>
              <a:rPr lang="en-US" altLang="en-US" dirty="0" err="1" smtClean="0">
                <a:latin typeface="Courier New" panose="02070309020205020404" pitchFamily="49" charset="0"/>
              </a:rPr>
              <a:t>x+y</a:t>
            </a:r>
            <a:endParaRPr lang="en-US" altLang="en-US" dirty="0" smtClean="0">
              <a:latin typeface="Courier New" panose="02070309020205020404" pitchFamily="49" charset="0"/>
            </a:endParaRPr>
          </a:p>
          <a:p>
            <a:pPr>
              <a:lnSpc>
                <a:spcPct val="80000"/>
              </a:lnSpc>
              <a:buFontTx/>
              <a:buNone/>
            </a:pPr>
            <a:r>
              <a:rPr lang="en-US" altLang="en-US" dirty="0" smtClean="0">
                <a:latin typeface="Courier New" panose="02070309020205020404" pitchFamily="49" charset="0"/>
              </a:rPr>
              <a:t>...     return reduce(add, </a:t>
            </a:r>
            <a:r>
              <a:rPr lang="en-US" altLang="en-US" dirty="0" err="1" smtClean="0">
                <a:latin typeface="Courier New" panose="02070309020205020404" pitchFamily="49" charset="0"/>
              </a:rPr>
              <a:t>seq</a:t>
            </a:r>
            <a:r>
              <a:rPr lang="en-US" altLang="en-US" dirty="0" smtClean="0">
                <a:latin typeface="Courier New" panose="02070309020205020404" pitchFamily="49" charset="0"/>
              </a:rPr>
              <a:t>, 0)</a:t>
            </a:r>
          </a:p>
          <a:p>
            <a:pPr>
              <a:lnSpc>
                <a:spcPct val="80000"/>
              </a:lnSpc>
              <a:buFontTx/>
              <a:buNone/>
            </a:pPr>
            <a:r>
              <a:rPr lang="en-US" altLang="en-US" dirty="0" smtClean="0">
                <a:latin typeface="Courier New" panose="02070309020205020404" pitchFamily="49" charset="0"/>
              </a:rPr>
              <a:t>&gt;&gt;&gt; sum(range(1, 11))</a:t>
            </a:r>
          </a:p>
          <a:p>
            <a:pPr>
              <a:lnSpc>
                <a:spcPct val="80000"/>
              </a:lnSpc>
              <a:buFontTx/>
              <a:buNone/>
            </a:pPr>
            <a:r>
              <a:rPr lang="en-US" altLang="en-US" dirty="0" smtClean="0">
                <a:latin typeface="Courier New" panose="02070309020205020404" pitchFamily="49" charset="0"/>
              </a:rPr>
              <a:t>55</a:t>
            </a:r>
          </a:p>
          <a:p>
            <a:pPr>
              <a:lnSpc>
                <a:spcPct val="80000"/>
              </a:lnSpc>
              <a:buFontTx/>
              <a:buNone/>
            </a:pPr>
            <a:r>
              <a:rPr lang="en-US" altLang="en-US" dirty="0" smtClean="0">
                <a:latin typeface="Courier New" panose="02070309020205020404" pitchFamily="49" charset="0"/>
              </a:rPr>
              <a:t>&gt;&gt;&gt; sum([])</a:t>
            </a:r>
          </a:p>
          <a:p>
            <a:pPr>
              <a:lnSpc>
                <a:spcPct val="80000"/>
              </a:lnSpc>
              <a:buFontTx/>
              <a:buNone/>
            </a:pPr>
            <a:r>
              <a:rPr lang="en-US" altLang="en-US" dirty="0" smtClean="0">
                <a:latin typeface="Courier New" panose="02070309020205020404" pitchFamily="49" charset="0"/>
              </a:rPr>
              <a:t>0</a:t>
            </a:r>
          </a:p>
          <a:p>
            <a:pPr marL="0" indent="0">
              <a:buNone/>
            </a:pP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1737588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1634</TotalTime>
  <Words>745</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MS PGothic</vt:lpstr>
      <vt:lpstr>MS PGothic</vt:lpstr>
      <vt:lpstr>Arial</vt:lpstr>
      <vt:lpstr>Calibri</vt:lpstr>
      <vt:lpstr>Calibri Light</vt:lpstr>
      <vt:lpstr>Courier New</vt:lpstr>
      <vt:lpstr>Rockwell</vt:lpstr>
      <vt:lpstr>Rockwell Condensed</vt:lpstr>
      <vt:lpstr>Symbol</vt:lpstr>
      <vt:lpstr>Tahoma</vt:lpstr>
      <vt:lpstr>Wingdings</vt:lpstr>
      <vt:lpstr>Wood Type</vt:lpstr>
      <vt:lpstr>Python Session 7.2 –  Lambda, MAP, Reduce</vt:lpstr>
      <vt:lpstr>Lambda – Nameless functions</vt:lpstr>
      <vt:lpstr>Lambda vs function</vt:lpstr>
      <vt:lpstr>Higher-Order Functions</vt:lpstr>
      <vt:lpstr>Map</vt:lpstr>
      <vt:lpstr>Map</vt:lpstr>
      <vt:lpstr>Filter</vt:lpstr>
      <vt:lpstr>Reduce</vt:lpstr>
      <vt:lpstr>Reduce</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Pankaj Rawat</dc:creator>
  <cp:lastModifiedBy>Pankaj Rawat</cp:lastModifiedBy>
  <cp:revision>676</cp:revision>
  <dcterms:created xsi:type="dcterms:W3CDTF">2016-01-23T13:07:09Z</dcterms:created>
  <dcterms:modified xsi:type="dcterms:W3CDTF">2016-03-11T18:35:51Z</dcterms:modified>
</cp:coreProperties>
</file>