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69" r:id="rId6"/>
    <p:sldId id="280" r:id="rId7"/>
    <p:sldId id="281" r:id="rId8"/>
    <p:sldId id="282" r:id="rId9"/>
    <p:sldId id="286" r:id="rId10"/>
    <p:sldId id="287" r:id="rId11"/>
    <p:sldId id="273" r:id="rId12"/>
    <p:sldId id="274" r:id="rId13"/>
    <p:sldId id="288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7E6-E0D6-4881-93C1-3FEA078914FC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40DD-6B7E-440D-B193-912CBEB44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Session 3 – </a:t>
            </a:r>
            <a:r>
              <a:rPr lang="en-IN" dirty="0" err="1" smtClean="0"/>
              <a:t>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82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990"/>
            <a:ext cx="10058400" cy="487221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Although you must specify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explicitly when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defining</a:t>
            </a:r>
            <a:r>
              <a:rPr lang="en-US" altLang="en-US" dirty="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calling</a:t>
            </a:r>
            <a:r>
              <a:rPr lang="en-US" altLang="en-US" dirty="0">
                <a:ea typeface="ＭＳ Ｐゴシック" panose="020B0600070205080204" pitchFamily="34" charset="-128"/>
              </a:rPr>
              <a:t> the method.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passes it for you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automatically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Defining a method:			Calling a method: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(this code inside a class definition.)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050" i="1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num):		</a:t>
            </a: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x.set_age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(23)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num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54" y="341522"/>
            <a:ext cx="6681935" cy="5743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</a:t>
            </a:r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class Employee: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“Common base class for all employees”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# Defining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constructir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__init__(self, name, salary):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self.name = name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self.salary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= salary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Employee.empCount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+= 1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displayCount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print "Total Employee %d" %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Employee.empCount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displayEmployee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print "Name : ", self.name,  ", Salary: ",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self.salary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2318" y="1328964"/>
            <a:ext cx="447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class instantiation: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400" dirty="0" smtClean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emp1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= Employee("Zara", 2000)</a:t>
            </a:r>
          </a:p>
          <a:p>
            <a:endParaRPr lang="en-I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Accessing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Attributes</a:t>
            </a:r>
          </a:p>
          <a:p>
            <a:endParaRPr lang="en-IN" sz="1400" dirty="0" smtClean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emp1.displayEmployee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()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print "Total Employee %d" %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Employee.empCount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222"/>
          </a:xfrm>
        </p:spPr>
        <p:txBody>
          <a:bodyPr>
            <a:noAutofit/>
          </a:bodyPr>
          <a:lstStyle/>
          <a:p>
            <a:r>
              <a:rPr lang="en-IN" sz="4900" dirty="0"/>
              <a:t>Built-In Class Attributes</a:t>
            </a:r>
            <a:br>
              <a:rPr lang="en-IN" sz="4900" dirty="0"/>
            </a:b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/>
          <a:lstStyle/>
          <a:p>
            <a:r>
              <a:rPr lang="en-IN" dirty="0"/>
              <a:t>Every Python class keeps following built-in attributes and they can be accessed using dot operator like any other attribute −</a:t>
            </a:r>
          </a:p>
          <a:p>
            <a:r>
              <a:rPr lang="en-IN" dirty="0"/>
              <a:t>__</a:t>
            </a:r>
            <a:r>
              <a:rPr lang="en-IN" dirty="0" err="1"/>
              <a:t>dict</a:t>
            </a:r>
            <a:r>
              <a:rPr lang="en-IN" dirty="0"/>
              <a:t>__: Dictionary containing the class's namespace.</a:t>
            </a:r>
          </a:p>
          <a:p>
            <a:r>
              <a:rPr lang="en-IN" dirty="0"/>
              <a:t>__doc__: Class documentation string or none, if undefined.</a:t>
            </a:r>
          </a:p>
          <a:p>
            <a:r>
              <a:rPr lang="en-IN" dirty="0"/>
              <a:t>__name__: Class name.</a:t>
            </a:r>
          </a:p>
          <a:p>
            <a:r>
              <a:rPr lang="en-IN" dirty="0"/>
              <a:t>__module__: Module name in which the class is defined. This attribute is "__main__" in interactive mode.</a:t>
            </a:r>
          </a:p>
          <a:p>
            <a:r>
              <a:rPr lang="en-IN" dirty="0"/>
              <a:t>__bases__: A possibly empty tuple containing the base classes, in the order of their occurrence in the base class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Deleting instances: No Need to “free”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Generally works well, few memory leaks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There’s also no “destructor” method for classes </a:t>
            </a:r>
          </a:p>
        </p:txBody>
      </p:sp>
    </p:spTree>
    <p:extLst>
      <p:ext uri="{BB962C8B-B14F-4D97-AF65-F5344CB8AC3E}">
        <p14:creationId xmlns:p14="http://schemas.microsoft.com/office/powerpoint/2010/main" val="31856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0054"/>
            <a:ext cx="10058400" cy="4050792"/>
          </a:xfrm>
        </p:spPr>
        <p:txBody>
          <a:bodyPr/>
          <a:lstStyle/>
          <a:p>
            <a:r>
              <a:rPr lang="en-IN" dirty="0"/>
              <a:t>Define a class which has at least two methods:</a:t>
            </a:r>
          </a:p>
          <a:p>
            <a:r>
              <a:rPr lang="en-IN" dirty="0" err="1"/>
              <a:t>getString</a:t>
            </a:r>
            <a:r>
              <a:rPr lang="en-IN" dirty="0"/>
              <a:t>: to get a string from console input</a:t>
            </a:r>
          </a:p>
          <a:p>
            <a:r>
              <a:rPr lang="en-IN" dirty="0" err="1"/>
              <a:t>printString</a:t>
            </a:r>
            <a:r>
              <a:rPr lang="en-IN" dirty="0"/>
              <a:t>: to print the string in upper case.</a:t>
            </a:r>
          </a:p>
          <a:p>
            <a:r>
              <a:rPr lang="en-IN" dirty="0"/>
              <a:t>Also please include simple test function to test the class methods.</a:t>
            </a:r>
          </a:p>
        </p:txBody>
      </p:sp>
    </p:spTree>
    <p:extLst>
      <p:ext uri="{BB962C8B-B14F-4D97-AF65-F5344CB8AC3E}">
        <p14:creationId xmlns:p14="http://schemas.microsoft.com/office/powerpoint/2010/main" val="34031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US" altLang="en-US" dirty="0"/>
              <a:t>A software item that contains </a:t>
            </a:r>
            <a:r>
              <a:rPr lang="en-US" altLang="en-US" dirty="0">
                <a:solidFill>
                  <a:schemeClr val="hlink"/>
                </a:solidFill>
              </a:rPr>
              <a:t>variables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methods</a:t>
            </a:r>
          </a:p>
          <a:p>
            <a:r>
              <a:rPr lang="en-US" altLang="en-US" dirty="0"/>
              <a:t>Object Oriented Design focuses on</a:t>
            </a:r>
          </a:p>
          <a:p>
            <a:pPr lvl="1"/>
            <a:r>
              <a:rPr lang="en-US" altLang="en-US" dirty="0"/>
              <a:t>Encapsulation: </a:t>
            </a:r>
          </a:p>
          <a:p>
            <a:pPr lvl="2"/>
            <a:r>
              <a:rPr lang="en-US" altLang="en-US" dirty="0"/>
              <a:t>dividing the code into a public </a:t>
            </a:r>
            <a:r>
              <a:rPr lang="en-US" altLang="en-US" dirty="0">
                <a:solidFill>
                  <a:schemeClr val="hlink"/>
                </a:solidFill>
              </a:rPr>
              <a:t>interface</a:t>
            </a:r>
            <a:r>
              <a:rPr lang="en-US" altLang="en-US" dirty="0"/>
              <a:t>, and a private </a:t>
            </a:r>
            <a:r>
              <a:rPr lang="en-US" altLang="en-US" dirty="0">
                <a:solidFill>
                  <a:schemeClr val="hlink"/>
                </a:solidFill>
              </a:rPr>
              <a:t>implementation</a:t>
            </a:r>
            <a:r>
              <a:rPr lang="en-US" altLang="en-US" dirty="0"/>
              <a:t> of that interface</a:t>
            </a:r>
          </a:p>
          <a:p>
            <a:pPr lvl="1"/>
            <a:r>
              <a:rPr lang="en-US" altLang="en-US" dirty="0"/>
              <a:t>Polymorphism:</a:t>
            </a:r>
          </a:p>
          <a:p>
            <a:pPr lvl="2"/>
            <a:r>
              <a:rPr lang="en-US" altLang="en-US" dirty="0"/>
              <a:t>the ability to </a:t>
            </a:r>
            <a:r>
              <a:rPr lang="en-US" altLang="en-US" dirty="0">
                <a:solidFill>
                  <a:schemeClr val="hlink"/>
                </a:solidFill>
              </a:rPr>
              <a:t>overload</a:t>
            </a:r>
            <a:r>
              <a:rPr lang="en-US" altLang="en-US" dirty="0"/>
              <a:t> standard operators so that they have appropriate behavior based on their context</a:t>
            </a:r>
          </a:p>
          <a:p>
            <a:pPr lvl="1"/>
            <a:r>
              <a:rPr lang="en-US" altLang="en-US" dirty="0"/>
              <a:t>Inheritance:</a:t>
            </a:r>
          </a:p>
          <a:p>
            <a:pPr lvl="2"/>
            <a:r>
              <a:rPr lang="en-US" altLang="en-US" dirty="0"/>
              <a:t>the ability to create </a:t>
            </a:r>
            <a:r>
              <a:rPr lang="en-US" altLang="en-US" dirty="0">
                <a:solidFill>
                  <a:schemeClr val="hlink"/>
                </a:solidFill>
              </a:rPr>
              <a:t>subclasses</a:t>
            </a:r>
            <a:r>
              <a:rPr lang="en-US" altLang="en-US" dirty="0"/>
              <a:t> that contain specializations of their </a:t>
            </a:r>
            <a:r>
              <a:rPr lang="en-US" altLang="en-US" dirty="0" smtClean="0"/>
              <a:t>parents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Everything in Python is really an object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24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namespaces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US" altLang="en-US" dirty="0"/>
              <a:t>At the simplest level, classes are simply namespaces</a:t>
            </a:r>
          </a:p>
          <a:p>
            <a:pPr marL="548640" lvl="2" indent="0"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myfunctions</a:t>
            </a:r>
            <a:r>
              <a:rPr lang="en-US" altLang="en-US" dirty="0"/>
              <a:t>:</a:t>
            </a:r>
          </a:p>
          <a:p>
            <a:pPr marL="548640" lvl="2" indent="0">
              <a:buNone/>
            </a:pPr>
            <a:r>
              <a:rPr lang="en-US" altLang="en-US" dirty="0"/>
              <a:t>	def </a:t>
            </a:r>
            <a:r>
              <a:rPr lang="en-US" altLang="en-US" dirty="0" err="1"/>
              <a:t>exp</a:t>
            </a:r>
            <a:r>
              <a:rPr lang="en-US" altLang="en-US" dirty="0"/>
              <a:t>():</a:t>
            </a:r>
          </a:p>
          <a:p>
            <a:pPr marL="548640" lvl="2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    return </a:t>
            </a:r>
            <a:r>
              <a:rPr lang="en-US" altLang="en-US" dirty="0"/>
              <a:t>0</a:t>
            </a:r>
          </a:p>
          <a:p>
            <a:pPr marL="548640" lvl="2" indent="0">
              <a:buNone/>
            </a:pPr>
            <a:endParaRPr lang="en-US" altLang="en-US" dirty="0"/>
          </a:p>
          <a:p>
            <a:pPr marL="548640" lvl="2" indent="0"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math.exp</a:t>
            </a:r>
            <a:r>
              <a:rPr lang="en-US" altLang="en-US" dirty="0"/>
              <a:t>(1)</a:t>
            </a:r>
          </a:p>
          <a:p>
            <a:pPr marL="548640" lvl="2" indent="0">
              <a:buNone/>
            </a:pPr>
            <a:r>
              <a:rPr lang="en-US" altLang="en-US" dirty="0"/>
              <a:t>2.71828...</a:t>
            </a:r>
          </a:p>
          <a:p>
            <a:pPr marL="548640" lvl="2" indent="0"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myfunctions.exp</a:t>
            </a:r>
            <a:r>
              <a:rPr lang="en-US" altLang="en-US" dirty="0"/>
              <a:t>(1)</a:t>
            </a:r>
          </a:p>
          <a:p>
            <a:pPr marL="548640" lvl="2" indent="0">
              <a:buNone/>
            </a:pPr>
            <a:r>
              <a:rPr lang="en-US" altLang="en-US" dirty="0"/>
              <a:t>0</a:t>
            </a:r>
          </a:p>
          <a:p>
            <a:r>
              <a:rPr lang="en-US" altLang="en-US" dirty="0"/>
              <a:t>It can sometimes be useful to put groups of functions in their own namespace to differentiate these functions from other similarly named ones.</a:t>
            </a:r>
          </a:p>
        </p:txBody>
      </p:sp>
    </p:spTree>
    <p:extLst>
      <p:ext uri="{BB962C8B-B14F-4D97-AF65-F5344CB8AC3E}">
        <p14:creationId xmlns:p14="http://schemas.microsoft.com/office/powerpoint/2010/main" val="26625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/>
              <a:t>OOP </a:t>
            </a:r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IN" dirty="0" smtClean="0"/>
              <a:t>Class - </a:t>
            </a:r>
            <a:r>
              <a:rPr lang="en-US" altLang="en-US" dirty="0">
                <a:ea typeface="ＭＳ Ｐゴシック" panose="020B0600070205080204" pitchFamily="34" charset="-128"/>
              </a:rPr>
              <a:t>is a special data type which defines how to build a certain kind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object, </a:t>
            </a:r>
            <a:r>
              <a:rPr lang="en-US" altLang="en-US" dirty="0">
                <a:ea typeface="ＭＳ Ｐゴシック" panose="020B0600070205080204" pitchFamily="34" charset="-128"/>
              </a:rPr>
              <a:t>also stores some data items that are shared by all the instances of this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class</a:t>
            </a:r>
            <a:endParaRPr lang="en-IN" dirty="0"/>
          </a:p>
          <a:p>
            <a:r>
              <a:rPr lang="en-IN" dirty="0"/>
              <a:t>Class variable:</a:t>
            </a:r>
          </a:p>
          <a:p>
            <a:r>
              <a:rPr lang="en-IN" dirty="0" smtClean="0"/>
              <a:t>Function overloading</a:t>
            </a:r>
            <a:endParaRPr lang="en-IN" dirty="0"/>
          </a:p>
          <a:p>
            <a:r>
              <a:rPr lang="en-IN" dirty="0"/>
              <a:t>Method </a:t>
            </a:r>
            <a:r>
              <a:rPr lang="en-IN" dirty="0" smtClean="0"/>
              <a:t>- functions inside classes</a:t>
            </a:r>
            <a:endParaRPr lang="en-IN" dirty="0"/>
          </a:p>
          <a:p>
            <a:r>
              <a:rPr lang="en-IN" dirty="0" smtClean="0"/>
              <a:t>Instance - </a:t>
            </a:r>
            <a:r>
              <a:rPr lang="en-US" altLang="en-US" dirty="0">
                <a:ea typeface="ＭＳ Ｐゴシック" panose="020B0600070205080204" pitchFamily="34" charset="-128"/>
              </a:rPr>
              <a:t>are objects that are created which follow the definition given inside of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class.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0617"/>
            <a:ext cx="8596668" cy="624289"/>
          </a:xfrm>
        </p:spPr>
        <p:txBody>
          <a:bodyPr>
            <a:noAutofit/>
          </a:bodyPr>
          <a:lstStyle/>
          <a:p>
            <a:r>
              <a:rPr lang="en-IN" sz="4900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4059"/>
            <a:ext cx="10835293" cy="4796456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ClassName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&lt;statement-1&gt;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...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&lt;statement-N</a:t>
            </a:r>
            <a:r>
              <a:rPr lang="en-US" altLang="en-US" sz="1400" dirty="0" smtClean="0">
                <a:latin typeface="Courier New" panose="02070309020205020404" pitchFamily="49" charset="0"/>
              </a:rPr>
              <a:t>&gt;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def method-1(self,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args</a:t>
            </a:r>
            <a:r>
              <a:rPr lang="en-US" altLang="en-US" sz="1400" dirty="0" smtClean="0">
                <a:latin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    pass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There must be a special first argument self in all of method definitions which gets bound to the calling instance</a:t>
            </a: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There is usually a special method called __init__ in most classes</a:t>
            </a: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We’ll talk about both later…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en-US" sz="1200" dirty="0" smtClean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75" y="484632"/>
            <a:ext cx="10058400" cy="7051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375" y="1189822"/>
            <a:ext cx="10058400" cy="498237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(self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...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</a:t>
            </a:r>
            <a:r>
              <a:rPr lang="en-US" altLang="en-US" i="1" dirty="0"/>
              <a:t>must</a:t>
            </a:r>
            <a:r>
              <a:rPr lang="en-US" altLang="en-US" dirty="0"/>
              <a:t> be the first parameter to any object method</a:t>
            </a:r>
          </a:p>
          <a:p>
            <a:pPr lvl="2"/>
            <a:r>
              <a:rPr lang="en-US" altLang="en-US" dirty="0"/>
              <a:t>represents the "implicit parameter" (</a:t>
            </a:r>
            <a:r>
              <a:rPr lang="en-US" altLang="en-US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in Java)</a:t>
            </a:r>
          </a:p>
          <a:p>
            <a:pPr lvl="2"/>
            <a:endParaRPr lang="en-US" altLang="en-US" sz="800" dirty="0"/>
          </a:p>
          <a:p>
            <a:pPr lvl="2"/>
            <a:endParaRPr lang="en-US" altLang="en-US" sz="800" dirty="0"/>
          </a:p>
          <a:p>
            <a:pPr lvl="1"/>
            <a:r>
              <a:rPr lang="en-US" altLang="en-US" i="1" dirty="0"/>
              <a:t>must </a:t>
            </a:r>
            <a:r>
              <a:rPr lang="en-US" altLang="en-US" dirty="0"/>
              <a:t>access the object's fields through the </a:t>
            </a:r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reference</a:t>
            </a:r>
          </a:p>
          <a:p>
            <a:pPr lvl="1">
              <a:lnSpc>
                <a:spcPct val="80000"/>
              </a:lnSpc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dy</a:t>
            </a:r>
            <a:r>
              <a:rPr lang="en-US" altLang="en-US" sz="2100" b="1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2100" dirty="0" err="1">
                <a:latin typeface="Courier New" panose="02070309020205020404" pitchFamily="49" charset="0"/>
              </a:rPr>
              <a:t>.x</a:t>
            </a:r>
            <a:r>
              <a:rPr lang="en-US" altLang="en-US" sz="21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2100" dirty="0" err="1">
                <a:latin typeface="Courier New" panose="02070309020205020404" pitchFamily="49" charset="0"/>
              </a:rPr>
              <a:t>.y</a:t>
            </a:r>
            <a:r>
              <a:rPr lang="en-US" altLang="en-US" sz="2100" dirty="0">
                <a:latin typeface="Courier New" panose="02070309020205020404" pitchFamily="49" charset="0"/>
              </a:rPr>
              <a:t> += </a:t>
            </a:r>
            <a:r>
              <a:rPr lang="en-US" altLang="en-US" sz="2100" dirty="0" err="1">
                <a:latin typeface="Courier New" panose="02070309020205020404" pitchFamily="49" charset="0"/>
              </a:rPr>
              <a:t>dy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</a:t>
            </a:r>
            <a:r>
              <a:rPr lang="en-US" altLang="en-US" sz="2100" dirty="0" smtClean="0">
                <a:latin typeface="Courier New" panose="02070309020205020404" pitchFamily="49" charset="0"/>
              </a:rPr>
              <a:t>...</a:t>
            </a:r>
            <a:endParaRPr lang="en-US" altLang="en-US" sz="21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443"/>
          </a:xfrm>
        </p:spPr>
        <p:txBody>
          <a:bodyPr/>
          <a:lstStyle/>
          <a:p>
            <a:r>
              <a:rPr lang="en-US" altLang="en-US" dirty="0"/>
              <a:t>Calling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355075"/>
            <a:ext cx="10574981" cy="48171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client can call the methods of an object in two ways:</a:t>
            </a:r>
          </a:p>
          <a:p>
            <a:pPr lvl="1"/>
            <a:r>
              <a:rPr lang="en-US" altLang="en-US" dirty="0"/>
              <a:t>(the value of </a:t>
            </a:r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can be an implicit or explicit parameter)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1)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object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dirty="0"/>
              <a:t>	 or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2)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Class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object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To instantiate Just use the class name with ( ) notation </a:t>
            </a:r>
            <a:r>
              <a:rPr lang="en-US" altLang="en-US" dirty="0" smtClean="0">
                <a:latin typeface="Courier New" panose="02070309020205020404" pitchFamily="49" charset="0"/>
              </a:rPr>
              <a:t>and assign </a:t>
            </a:r>
            <a:r>
              <a:rPr lang="en-US" altLang="en-US" dirty="0">
                <a:latin typeface="Courier New" panose="02070309020205020404" pitchFamily="49" charset="0"/>
              </a:rPr>
              <a:t>the result to a variable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Point(3, -4)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p.translate</a:t>
            </a:r>
            <a:r>
              <a:rPr lang="en-US" altLang="en-US" dirty="0">
                <a:latin typeface="Courier New" panose="02070309020205020404" pitchFamily="49" charset="0"/>
              </a:rPr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Point.translate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p</a:t>
            </a:r>
            <a:r>
              <a:rPr lang="en-US" altLang="en-US" dirty="0">
                <a:latin typeface="Courier New" panose="02070309020205020404" pitchFamily="49" charset="0"/>
              </a:rPr>
              <a:t>, 1, 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443"/>
          </a:xfrm>
        </p:spPr>
        <p:txBody>
          <a:bodyPr/>
          <a:lstStyle/>
          <a:p>
            <a:r>
              <a:rPr lang="en-US" altLang="en-US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5075"/>
            <a:ext cx="10058400" cy="4817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def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dirty="0">
                <a:latin typeface="Courier New" panose="02070309020205020404" pitchFamily="49" charset="0"/>
              </a:rPr>
              <a:t>(self</a:t>
            </a:r>
            <a:r>
              <a:rPr lang="en-US" altLang="en-US" b="1" dirty="0"/>
              <a:t>, parameter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...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a constructor is a special method with the name </a:t>
            </a:r>
            <a:r>
              <a:rPr lang="en-US" altLang="en-US" dirty="0">
                <a:latin typeface="Courier New" panose="02070309020205020404" pitchFamily="49" charset="0"/>
              </a:rPr>
              <a:t>__init</a:t>
            </a:r>
            <a:r>
              <a:rPr lang="en-US" altLang="en-US" dirty="0" smtClean="0">
                <a:latin typeface="Courier New" panose="02070309020205020404" pitchFamily="49" charset="0"/>
              </a:rPr>
              <a:t>__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dirty="0">
                <a:ea typeface="ＭＳ Ｐゴシック" panose="020B0600070205080204" pitchFamily="34" charset="-128"/>
              </a:rPr>
              <a:t> method can take any number of arguments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in the definition of __init__ is special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…</a:t>
            </a:r>
            <a:endParaRPr lang="en-US" altLang="en-US" b="1" dirty="0"/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sz="21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def __init__(self,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self.x</a:t>
            </a:r>
            <a:r>
              <a:rPr lang="en-US" altLang="en-US" sz="2100" dirty="0">
                <a:latin typeface="Courier New" panose="02070309020205020404" pitchFamily="49" charset="0"/>
              </a:rPr>
              <a:t>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self.y</a:t>
            </a:r>
            <a:r>
              <a:rPr lang="en-US" altLang="en-US" sz="2100" dirty="0">
                <a:latin typeface="Courier New" panose="02070309020205020404" pitchFamily="49" charset="0"/>
              </a:rPr>
              <a:t>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</a:t>
            </a:r>
            <a:r>
              <a:rPr lang="en-US" altLang="en-US" sz="2100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__init__() </a:t>
            </a:r>
            <a:r>
              <a:rPr lang="en-US" altLang="en-US" sz="1700" dirty="0">
                <a:ea typeface="ＭＳ Ｐゴシック" panose="020B0600070205080204" pitchFamily="34" charset="-128"/>
              </a:rPr>
              <a:t> method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How </a:t>
            </a:r>
            <a:r>
              <a:rPr lang="en-US" altLang="en-US" dirty="0"/>
              <a:t>would we make it possible to construct a </a:t>
            </a:r>
            <a:r>
              <a:rPr lang="en-US" altLang="en-US" dirty="0" smtClean="0">
                <a:latin typeface="Courier New" panose="02070309020205020404" pitchFamily="49" charset="0"/>
              </a:rPr>
              <a:t>Point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with no parameters to get (0, 0)?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82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990"/>
            <a:ext cx="10058400" cy="487221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dirty="0">
                <a:ea typeface="ＭＳ Ｐゴシック" panose="020B0600070205080204" pitchFamily="34" charset="-128"/>
              </a:rPr>
              <a:t> in Java or C++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Python uses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more often than Java uses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7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1021</TotalTime>
  <Words>580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Calibri</vt:lpstr>
      <vt:lpstr>Century Gothic</vt:lpstr>
      <vt:lpstr>Courier New</vt:lpstr>
      <vt:lpstr>Lucida Console</vt:lpstr>
      <vt:lpstr>Rockwell</vt:lpstr>
      <vt:lpstr>Rockwell Condensed</vt:lpstr>
      <vt:lpstr>Symbol</vt:lpstr>
      <vt:lpstr>Wingdings</vt:lpstr>
      <vt:lpstr>Wood Type</vt:lpstr>
      <vt:lpstr>Python Session 3 – ClAsses</vt:lpstr>
      <vt:lpstr>What is an Object</vt:lpstr>
      <vt:lpstr>namespaces</vt:lpstr>
      <vt:lpstr>OOP Terminology</vt:lpstr>
      <vt:lpstr>Class</vt:lpstr>
      <vt:lpstr>Object Method</vt:lpstr>
      <vt:lpstr>Calling Methods</vt:lpstr>
      <vt:lpstr>Constructors</vt:lpstr>
      <vt:lpstr>Self</vt:lpstr>
      <vt:lpstr>Self</vt:lpstr>
      <vt:lpstr>PowerPoint Presentation</vt:lpstr>
      <vt:lpstr>Built-In Class Attributes </vt:lpstr>
      <vt:lpstr>Deleting instances: No Need to “free”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301</cp:revision>
  <dcterms:created xsi:type="dcterms:W3CDTF">2016-01-23T13:07:09Z</dcterms:created>
  <dcterms:modified xsi:type="dcterms:W3CDTF">2016-02-15T07:17:45Z</dcterms:modified>
</cp:coreProperties>
</file>