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85" r:id="rId4"/>
    <p:sldId id="257" r:id="rId5"/>
    <p:sldId id="280" r:id="rId6"/>
    <p:sldId id="284" r:id="rId7"/>
    <p:sldId id="282" r:id="rId8"/>
    <p:sldId id="283" r:id="rId9"/>
    <p:sldId id="262" r:id="rId10"/>
    <p:sldId id="258" r:id="rId11"/>
    <p:sldId id="279" r:id="rId12"/>
    <p:sldId id="259" r:id="rId13"/>
    <p:sldId id="286" r:id="rId14"/>
    <p:sldId id="261" r:id="rId15"/>
    <p:sldId id="260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67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FD4D-65C9-49AB-8BF2-8EB284AB897E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1981200"/>
            <a:ext cx="16205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GIPH Migration</a:t>
            </a: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953000"/>
            <a:ext cx="482990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28600" y="228600"/>
            <a:ext cx="383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Auto posting of Product Transaction - 2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990600"/>
            <a:ext cx="6858000" cy="3308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Oval Callout 14"/>
          <p:cNvSpPr/>
          <p:nvPr/>
        </p:nvSpPr>
        <p:spPr>
          <a:xfrm>
            <a:off x="6477000" y="304800"/>
            <a:ext cx="2133600" cy="533400"/>
          </a:xfrm>
          <a:prstGeom prst="wedgeEllipseCallout">
            <a:avLst>
              <a:gd name="adj1" fmla="val -164432"/>
              <a:gd name="adj2" fmla="val 1571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Tally Transaction</a:t>
            </a:r>
            <a:endParaRPr lang="en-US" sz="1200" dirty="0"/>
          </a:p>
        </p:txBody>
      </p:sp>
      <p:sp>
        <p:nvSpPr>
          <p:cNvPr id="16" name="Oval Callout 15"/>
          <p:cNvSpPr/>
          <p:nvPr/>
        </p:nvSpPr>
        <p:spPr>
          <a:xfrm>
            <a:off x="6781800" y="4648200"/>
            <a:ext cx="2133600" cy="533400"/>
          </a:xfrm>
          <a:prstGeom prst="wedgeEllipseCallout">
            <a:avLst>
              <a:gd name="adj1" fmla="val -164432"/>
              <a:gd name="adj2" fmla="val 1571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Number of Transaction in a Year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68619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5760" y="228600"/>
            <a:ext cx="354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Auto posting of Product Transaction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477000" y="304800"/>
            <a:ext cx="2133600" cy="533400"/>
          </a:xfrm>
          <a:prstGeom prst="wedgeEllipseCallout">
            <a:avLst>
              <a:gd name="adj1" fmla="val -164432"/>
              <a:gd name="adj2" fmla="val 1571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Report from Tally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4" y="2895600"/>
            <a:ext cx="4504846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6630" y="76200"/>
            <a:ext cx="553117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65760" y="228600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Pending – Reconciliation of Data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38525" y="4267200"/>
            <a:ext cx="5629275" cy="235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Oval Callout 13"/>
          <p:cNvSpPr/>
          <p:nvPr/>
        </p:nvSpPr>
        <p:spPr>
          <a:xfrm>
            <a:off x="609600" y="990600"/>
            <a:ext cx="2133600" cy="533400"/>
          </a:xfrm>
          <a:prstGeom prst="wedgeEllipseCallout">
            <a:avLst>
              <a:gd name="adj1" fmla="val 127219"/>
              <a:gd name="adj2" fmla="val 11488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Bank data in Tally</a:t>
            </a:r>
            <a:endParaRPr lang="en-US" sz="1200" dirty="0"/>
          </a:p>
        </p:txBody>
      </p:sp>
      <p:sp>
        <p:nvSpPr>
          <p:cNvPr id="15" name="Oval Callout 14"/>
          <p:cNvSpPr/>
          <p:nvPr/>
        </p:nvSpPr>
        <p:spPr>
          <a:xfrm>
            <a:off x="5943600" y="2971800"/>
            <a:ext cx="2133600" cy="533400"/>
          </a:xfrm>
          <a:prstGeom prst="wedgeEllipseCallout">
            <a:avLst>
              <a:gd name="adj1" fmla="val -134377"/>
              <a:gd name="adj2" fmla="val 13492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Bank statement</a:t>
            </a:r>
            <a:endParaRPr lang="en-US" sz="1200" dirty="0"/>
          </a:p>
        </p:txBody>
      </p:sp>
      <p:sp>
        <p:nvSpPr>
          <p:cNvPr id="16" name="Oval Callout 15"/>
          <p:cNvSpPr/>
          <p:nvPr/>
        </p:nvSpPr>
        <p:spPr>
          <a:xfrm>
            <a:off x="609600" y="4724400"/>
            <a:ext cx="2133600" cy="533400"/>
          </a:xfrm>
          <a:prstGeom prst="wedgeEllipseCallout">
            <a:avLst>
              <a:gd name="adj1" fmla="val 102729"/>
              <a:gd name="adj2" fmla="val 14605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 October 2019 </a:t>
            </a:r>
          </a:p>
          <a:p>
            <a:pPr algn="ctr"/>
            <a:r>
              <a:rPr lang="en-US" sz="1200" dirty="0" smtClean="0"/>
              <a:t>Bank balance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155" y="228600"/>
            <a:ext cx="405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Automatic Posting of Transactions in Tally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 r="1695"/>
          <a:stretch>
            <a:fillRect/>
          </a:stretch>
        </p:blipFill>
        <p:spPr bwMode="auto">
          <a:xfrm>
            <a:off x="228600" y="685799"/>
            <a:ext cx="4419600" cy="394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/>
          <a:srcRect r="19872"/>
          <a:stretch>
            <a:fillRect/>
          </a:stretch>
        </p:blipFill>
        <p:spPr bwMode="auto">
          <a:xfrm>
            <a:off x="228600" y="4648200"/>
            <a:ext cx="441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97675"/>
            <a:ext cx="74676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Reconciliation/Verification of data in Tally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December </a:t>
            </a:r>
            <a:r>
              <a:rPr lang="en-US" b="1" dirty="0" smtClean="0"/>
              <a:t>Data - need the date</a:t>
            </a:r>
            <a:r>
              <a:rPr lang="en-US" b="1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Opening </a:t>
            </a:r>
            <a:r>
              <a:rPr lang="en-US" b="1" dirty="0" smtClean="0"/>
              <a:t>Balance - 2019 - once the ledger name is </a:t>
            </a:r>
            <a:r>
              <a:rPr lang="en-US" b="1" dirty="0" smtClean="0"/>
              <a:t>standardized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Define </a:t>
            </a:r>
            <a:r>
              <a:rPr lang="en-US" b="1" dirty="0" smtClean="0"/>
              <a:t>groups and GL codes as per group reporting - pending from </a:t>
            </a:r>
            <a:r>
              <a:rPr lang="en-US" b="1" dirty="0" smtClean="0"/>
              <a:t>Harish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Training </a:t>
            </a:r>
            <a:r>
              <a:rPr lang="en-US" b="1" dirty="0" smtClean="0"/>
              <a:t>on Tally to Philippines </a:t>
            </a:r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5760" y="228600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Pending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/>
          <p:nvPr/>
        </p:nvPicPr>
        <p:blipFill>
          <a:blip r:embed="rId2"/>
          <a:srcRect r="30508"/>
          <a:stretch>
            <a:fillRect/>
          </a:stretch>
        </p:blipFill>
        <p:spPr bwMode="auto">
          <a:xfrm>
            <a:off x="228600" y="3733800"/>
            <a:ext cx="1676400" cy="256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209800"/>
            <a:ext cx="26670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BOS’s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Receipts -  Accounts Receivable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Payments  - Accounts Payable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Journal – Adjustments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Contra – Interbank transfer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Purchase - Adv to Suppliers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Sales – Adv from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Bank Transaction – Bank 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524000"/>
            <a:ext cx="2057400" cy="2677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Excel Files</a:t>
            </a:r>
          </a:p>
          <a:p>
            <a:pPr algn="ctr"/>
            <a:r>
              <a:rPr lang="en-US" sz="1200" dirty="0" smtClean="0"/>
              <a:t>Monthly Reports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Airline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Hotel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Mobile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Ferry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Insurance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Packages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err="1" smtClean="0"/>
              <a:t>EcPay</a:t>
            </a:r>
            <a:endParaRPr lang="en-US" sz="1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Visa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Bus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Other data (scattered)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962400" y="1524000"/>
            <a:ext cx="2438400" cy="2677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Excel Files</a:t>
            </a:r>
          </a:p>
          <a:p>
            <a:pPr algn="ctr"/>
            <a:r>
              <a:rPr lang="en-US" sz="1200" dirty="0" smtClean="0"/>
              <a:t>Bank Statements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AUB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 Disbursement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Dollar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</a:t>
            </a:r>
            <a:r>
              <a:rPr lang="en-US" sz="1200" dirty="0" err="1" smtClean="0"/>
              <a:t>Topup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err="1" smtClean="0"/>
              <a:t>Metrobank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PNB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Security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Disbursement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Recon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</a:t>
            </a:r>
            <a:r>
              <a:rPr lang="en-US" sz="1200" dirty="0" err="1" smtClean="0"/>
              <a:t>Topup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4191000"/>
            <a:ext cx="18764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4267200"/>
            <a:ext cx="15525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39"/>
          <p:cNvPicPr/>
          <p:nvPr/>
        </p:nvPicPr>
        <p:blipFill>
          <a:blip r:embed="rId5"/>
          <a:srcRect r="27286" b="74549"/>
          <a:stretch>
            <a:fillRect/>
          </a:stretch>
        </p:blipFill>
        <p:spPr bwMode="auto">
          <a:xfrm>
            <a:off x="2057400" y="3886200"/>
            <a:ext cx="1828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228600" y="22860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Data - 1</a:t>
            </a:r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304800" y="914400"/>
            <a:ext cx="2286000" cy="609600"/>
          </a:xfrm>
          <a:prstGeom prst="wedgeEllipseCallout">
            <a:avLst>
              <a:gd name="adj1" fmla="val 20778"/>
              <a:gd name="adj2" fmla="val 14697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Detailed transaction</a:t>
            </a:r>
            <a:endParaRPr lang="en-US" sz="1400" dirty="0" smtClean="0"/>
          </a:p>
        </p:txBody>
      </p:sp>
      <p:sp>
        <p:nvSpPr>
          <p:cNvPr id="15" name="Oval Callout 14"/>
          <p:cNvSpPr/>
          <p:nvPr/>
        </p:nvSpPr>
        <p:spPr>
          <a:xfrm>
            <a:off x="3962400" y="152400"/>
            <a:ext cx="2286000" cy="609600"/>
          </a:xfrm>
          <a:prstGeom prst="wedgeEllipseCallout">
            <a:avLst>
              <a:gd name="adj1" fmla="val 10388"/>
              <a:gd name="adj2" fmla="val 1586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 Reconciliation</a:t>
            </a:r>
            <a:endParaRPr lang="en-US" sz="1400" dirty="0" smtClean="0"/>
          </a:p>
        </p:txBody>
      </p:sp>
      <p:sp>
        <p:nvSpPr>
          <p:cNvPr id="16" name="Oval Callout 15"/>
          <p:cNvSpPr/>
          <p:nvPr/>
        </p:nvSpPr>
        <p:spPr>
          <a:xfrm>
            <a:off x="6858000" y="152400"/>
            <a:ext cx="2286000" cy="609600"/>
          </a:xfrm>
          <a:prstGeom prst="wedgeEllipseCallout">
            <a:avLst>
              <a:gd name="adj1" fmla="val -1560"/>
              <a:gd name="adj2" fmla="val 1664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 Information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b="15636"/>
          <a:stretch>
            <a:fillRect/>
          </a:stretch>
        </p:blipFill>
        <p:spPr bwMode="auto">
          <a:xfrm>
            <a:off x="3733800" y="152400"/>
            <a:ext cx="21526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Callout 5"/>
          <p:cNvSpPr/>
          <p:nvPr/>
        </p:nvSpPr>
        <p:spPr>
          <a:xfrm>
            <a:off x="6629400" y="228600"/>
            <a:ext cx="2286000" cy="609600"/>
          </a:xfrm>
          <a:prstGeom prst="wedgeEllipseCallout">
            <a:avLst>
              <a:gd name="adj1" fmla="val -89872"/>
              <a:gd name="adj2" fmla="val 1391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Monthly Reports</a:t>
            </a:r>
            <a:endParaRPr lang="en-US" sz="1400" dirty="0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3810000"/>
            <a:ext cx="89344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" y="4419600"/>
            <a:ext cx="908685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" y="5029200"/>
            <a:ext cx="83439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" y="5562600"/>
            <a:ext cx="8915400" cy="16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Oval Callout 14"/>
          <p:cNvSpPr/>
          <p:nvPr/>
        </p:nvSpPr>
        <p:spPr>
          <a:xfrm>
            <a:off x="533400" y="1752600"/>
            <a:ext cx="2133600" cy="533400"/>
          </a:xfrm>
          <a:prstGeom prst="wedgeEllipseCallout">
            <a:avLst>
              <a:gd name="adj1" fmla="val 71561"/>
              <a:gd name="adj2" fmla="val 30412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Data in the monthly reports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22860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Data - 2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24400"/>
            <a:ext cx="9144000" cy="150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082" y="685800"/>
            <a:ext cx="8076518" cy="39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52400" y="228600"/>
            <a:ext cx="4035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Composition of Accounting Transaction</a:t>
            </a:r>
            <a:endParaRPr lang="en-US" b="1" dirty="0"/>
          </a:p>
        </p:txBody>
      </p:sp>
      <p:sp>
        <p:nvSpPr>
          <p:cNvPr id="13" name="Oval Callout 12"/>
          <p:cNvSpPr/>
          <p:nvPr/>
        </p:nvSpPr>
        <p:spPr>
          <a:xfrm>
            <a:off x="1295400" y="6248400"/>
            <a:ext cx="6858000" cy="609600"/>
          </a:xfrm>
          <a:prstGeom prst="wedgeEllipseCallout">
            <a:avLst>
              <a:gd name="adj1" fmla="val -9415"/>
              <a:gd name="adj2" fmla="val -466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From the bank statement it is not possible to generate a complete payment transaction</a:t>
            </a:r>
            <a:endParaRPr lang="en-US" sz="1400" dirty="0" smtClean="0"/>
          </a:p>
        </p:txBody>
      </p:sp>
      <p:sp>
        <p:nvSpPr>
          <p:cNvPr id="14" name="Oval Callout 13"/>
          <p:cNvSpPr/>
          <p:nvPr/>
        </p:nvSpPr>
        <p:spPr>
          <a:xfrm>
            <a:off x="5181600" y="152400"/>
            <a:ext cx="2133600" cy="533400"/>
          </a:xfrm>
          <a:prstGeom prst="wedgeEllipseCallout">
            <a:avLst>
              <a:gd name="adj1" fmla="val -60907"/>
              <a:gd name="adj2" fmla="val 3085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Transaction in Tally from </a:t>
            </a:r>
            <a:r>
              <a:rPr lang="en-US" sz="1200" dirty="0" err="1" smtClean="0"/>
              <a:t>Ibos’s</a:t>
            </a:r>
            <a:r>
              <a:rPr lang="en-US" sz="1200" dirty="0" smtClean="0"/>
              <a:t> System</a:t>
            </a:r>
            <a:endParaRPr lang="en-US" sz="1200" dirty="0"/>
          </a:p>
        </p:txBody>
      </p:sp>
      <p:sp>
        <p:nvSpPr>
          <p:cNvPr id="16" name="Oval Callout 15"/>
          <p:cNvSpPr/>
          <p:nvPr/>
        </p:nvSpPr>
        <p:spPr>
          <a:xfrm>
            <a:off x="4267200" y="3505200"/>
            <a:ext cx="2286000" cy="609600"/>
          </a:xfrm>
          <a:prstGeom prst="wedgeEllipseCallout">
            <a:avLst>
              <a:gd name="adj1" fmla="val -40521"/>
              <a:gd name="adj2" fmla="val 21905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 Statement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23622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905000"/>
            <a:ext cx="558057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5486400"/>
            <a:ext cx="6934200" cy="114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2400" y="0"/>
            <a:ext cx="415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Auto posting of Accounting Transaction - 1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524000" y="381000"/>
            <a:ext cx="2133600" cy="533400"/>
          </a:xfrm>
          <a:prstGeom prst="wedgeEllipseCallout">
            <a:avLst>
              <a:gd name="adj1" fmla="val -60907"/>
              <a:gd name="adj2" fmla="val 3085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Excel file from  </a:t>
            </a:r>
            <a:r>
              <a:rPr lang="en-US" sz="1200" dirty="0" err="1" smtClean="0"/>
              <a:t>Ibos’s</a:t>
            </a:r>
            <a:r>
              <a:rPr lang="en-US" sz="1200" dirty="0" smtClean="0"/>
              <a:t> System</a:t>
            </a:r>
            <a:endParaRPr lang="en-US" sz="1200" dirty="0"/>
          </a:p>
        </p:txBody>
      </p:sp>
      <p:sp>
        <p:nvSpPr>
          <p:cNvPr id="9" name="Oval Callout 8"/>
          <p:cNvSpPr/>
          <p:nvPr/>
        </p:nvSpPr>
        <p:spPr>
          <a:xfrm>
            <a:off x="6096000" y="2514600"/>
            <a:ext cx="2133600" cy="533400"/>
          </a:xfrm>
          <a:prstGeom prst="wedgeEllipseCallout">
            <a:avLst>
              <a:gd name="adj1" fmla="val -87066"/>
              <a:gd name="adj2" fmla="val 15495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Transaction in Tally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0" y="5029200"/>
            <a:ext cx="167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 Statement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6629400" y="4876800"/>
            <a:ext cx="2286000" cy="609600"/>
          </a:xfrm>
          <a:prstGeom prst="wedgeEllipseCallout">
            <a:avLst>
              <a:gd name="adj1" fmla="val -110132"/>
              <a:gd name="adj2" fmla="val 17034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 bank reconciliation</a:t>
            </a:r>
            <a:endParaRPr lang="en-US" sz="1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152400"/>
            <a:ext cx="262805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val Callout 12"/>
          <p:cNvSpPr/>
          <p:nvPr/>
        </p:nvSpPr>
        <p:spPr>
          <a:xfrm>
            <a:off x="6781800" y="0"/>
            <a:ext cx="2362200" cy="914400"/>
          </a:xfrm>
          <a:prstGeom prst="wedgeEllipseCallout">
            <a:avLst>
              <a:gd name="adj1" fmla="val -95972"/>
              <a:gd name="adj2" fmla="val 10375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Interface to collect data generate Tally Transaction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42730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Callout 4"/>
          <p:cNvSpPr/>
          <p:nvPr/>
        </p:nvSpPr>
        <p:spPr>
          <a:xfrm>
            <a:off x="6248400" y="228600"/>
            <a:ext cx="2286000" cy="609600"/>
          </a:xfrm>
          <a:prstGeom prst="wedgeEllipseCallout">
            <a:avLst>
              <a:gd name="adj1" fmla="val -210391"/>
              <a:gd name="adj2" fmla="val 1859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 Reconciliation</a:t>
            </a:r>
            <a:endParaRPr 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228600"/>
            <a:ext cx="414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Composition of Accounting Transaction - 2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421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Auto posting of Accounting Transaction - 4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5406751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Callout 6"/>
          <p:cNvSpPr/>
          <p:nvPr/>
        </p:nvSpPr>
        <p:spPr>
          <a:xfrm>
            <a:off x="6172200" y="304800"/>
            <a:ext cx="2133600" cy="533400"/>
          </a:xfrm>
          <a:prstGeom prst="wedgeEllipseCallout">
            <a:avLst>
              <a:gd name="adj1" fmla="val -70369"/>
              <a:gd name="adj2" fmla="val 29967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Payment transaction in Tally</a:t>
            </a:r>
            <a:endParaRPr lang="en-US" sz="1200" dirty="0"/>
          </a:p>
        </p:txBody>
      </p:sp>
      <p:sp>
        <p:nvSpPr>
          <p:cNvPr id="8" name="Oval Callout 7"/>
          <p:cNvSpPr/>
          <p:nvPr/>
        </p:nvSpPr>
        <p:spPr>
          <a:xfrm>
            <a:off x="152400" y="3733800"/>
            <a:ext cx="2286000" cy="609600"/>
          </a:xfrm>
          <a:prstGeom prst="wedgeEllipseCallout">
            <a:avLst>
              <a:gd name="adj1" fmla="val 67530"/>
              <a:gd name="adj2" fmla="val 2307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Trial Balance</a:t>
            </a:r>
            <a:endParaRPr lang="en-US" sz="1400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581400"/>
            <a:ext cx="6172200" cy="3156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6096000" cy="315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228600"/>
            <a:ext cx="414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Composition of Accounting Transaction - 3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629400" y="381000"/>
            <a:ext cx="2133600" cy="533400"/>
          </a:xfrm>
          <a:prstGeom prst="wedgeEllipseCallout">
            <a:avLst>
              <a:gd name="adj1" fmla="val -117679"/>
              <a:gd name="adj2" fmla="val 21061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Bank wise figures in Tally</a:t>
            </a:r>
            <a:endParaRPr lang="en-US" sz="12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733800"/>
            <a:ext cx="50431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Callout 7"/>
          <p:cNvSpPr/>
          <p:nvPr/>
        </p:nvSpPr>
        <p:spPr>
          <a:xfrm>
            <a:off x="685800" y="4267200"/>
            <a:ext cx="2286000" cy="609600"/>
          </a:xfrm>
          <a:prstGeom prst="wedgeEllipseCallout">
            <a:avLst>
              <a:gd name="adj1" fmla="val 93505"/>
              <a:gd name="adj2" fmla="val 1411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Monthly Banking Transaction in Tally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001000" cy="1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C:\pvr\giph\documents\ECPay-AccountingEntry.PNG"/>
          <p:cNvPicPr>
            <a:picLocks noChangeAspect="1" noChangeArrowheads="1"/>
          </p:cNvPicPr>
          <p:nvPr/>
        </p:nvPicPr>
        <p:blipFill>
          <a:blip r:embed="rId3"/>
          <a:srcRect l="6227" r="13787" b="19161"/>
          <a:stretch>
            <a:fillRect/>
          </a:stretch>
        </p:blipFill>
        <p:spPr bwMode="auto">
          <a:xfrm>
            <a:off x="1981200" y="3810000"/>
            <a:ext cx="4572000" cy="214462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28600" y="228600"/>
            <a:ext cx="383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Auto posting of Product Transaction - 1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5181600" y="152400"/>
            <a:ext cx="2133600" cy="533400"/>
          </a:xfrm>
          <a:prstGeom prst="wedgeEllipseCallout">
            <a:avLst>
              <a:gd name="adj1" fmla="val -60907"/>
              <a:gd name="adj2" fmla="val 30857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Data from Excel Sheets</a:t>
            </a:r>
            <a:endParaRPr lang="en-US" sz="1200" dirty="0"/>
          </a:p>
        </p:txBody>
      </p:sp>
      <p:sp>
        <p:nvSpPr>
          <p:cNvPr id="13" name="Oval Callout 12"/>
          <p:cNvSpPr/>
          <p:nvPr/>
        </p:nvSpPr>
        <p:spPr>
          <a:xfrm>
            <a:off x="6324600" y="2743200"/>
            <a:ext cx="2286000" cy="609600"/>
          </a:xfrm>
          <a:prstGeom prst="wedgeEllipseCallout">
            <a:avLst>
              <a:gd name="adj1" fmla="val -94028"/>
              <a:gd name="adj2" fmla="val 2502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Composition of Transaction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658</TotalTime>
  <Words>282</Words>
  <Application>Microsoft Office PowerPoint</Application>
  <PresentationFormat>On-screen Show (4:3)</PresentationFormat>
  <Paragraphs>86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132</cp:revision>
  <dcterms:created xsi:type="dcterms:W3CDTF">2020-01-26T10:27:23Z</dcterms:created>
  <dcterms:modified xsi:type="dcterms:W3CDTF">2020-02-03T08:01:40Z</dcterms:modified>
</cp:coreProperties>
</file>