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1" r:id="rId4"/>
    <p:sldId id="294" r:id="rId5"/>
    <p:sldId id="291" r:id="rId6"/>
    <p:sldId id="288" r:id="rId7"/>
    <p:sldId id="293" r:id="rId8"/>
    <p:sldId id="299" r:id="rId9"/>
    <p:sldId id="297" r:id="rId10"/>
    <p:sldId id="295" r:id="rId11"/>
    <p:sldId id="289" r:id="rId12"/>
    <p:sldId id="286" r:id="rId13"/>
    <p:sldId id="272" r:id="rId14"/>
    <p:sldId id="273" r:id="rId15"/>
    <p:sldId id="274" r:id="rId16"/>
    <p:sldId id="278" r:id="rId17"/>
    <p:sldId id="283" r:id="rId18"/>
    <p:sldId id="284" r:id="rId19"/>
    <p:sldId id="285" r:id="rId20"/>
    <p:sldId id="290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02/20/2020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981200"/>
            <a:ext cx="162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GIPH Migration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Ver5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Opening Balances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4670"/>
            <a:ext cx="4038600" cy="355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33401"/>
            <a:ext cx="4876800" cy="364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267200"/>
            <a:ext cx="3124200" cy="244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685800" y="4267200"/>
            <a:ext cx="1752600" cy="609600"/>
          </a:xfrm>
          <a:prstGeom prst="wedgeEllipseCallout">
            <a:avLst>
              <a:gd name="adj1" fmla="val 20778"/>
              <a:gd name="adj2" fmla="val -131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Accounts Receivable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086600" y="0"/>
            <a:ext cx="1752600" cy="609600"/>
          </a:xfrm>
          <a:prstGeom prst="wedgeEllipseCallout">
            <a:avLst>
              <a:gd name="adj1" fmla="val -65953"/>
              <a:gd name="adj2" fmla="val 174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Accounts Payable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581400" y="5562600"/>
            <a:ext cx="1752600" cy="609600"/>
          </a:xfrm>
          <a:prstGeom prst="wedgeEllipseCallout">
            <a:avLst>
              <a:gd name="adj1" fmla="val 87181"/>
              <a:gd name="adj2" fmla="val -30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Balance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305800" cy="277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5257800" y="152400"/>
            <a:ext cx="2286000" cy="609600"/>
          </a:xfrm>
          <a:prstGeom prst="wedgeEllipseCallout">
            <a:avLst>
              <a:gd name="adj1" fmla="val -105976"/>
              <a:gd name="adj2" fmla="val 1235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962400"/>
            <a:ext cx="6553200" cy="247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533400" y="3581400"/>
            <a:ext cx="2514600" cy="685800"/>
          </a:xfrm>
          <a:prstGeom prst="wedgeEllipseCallout">
            <a:avLst>
              <a:gd name="adj1" fmla="val 162076"/>
              <a:gd name="adj2" fmla="val 96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Summary – Matching with Transactions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41211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24400"/>
            <a:ext cx="3429000" cy="17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724400"/>
            <a:ext cx="3429000" cy="17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0144" y="228600"/>
            <a:ext cx="33652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743200"/>
            <a:ext cx="27251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2590800"/>
            <a:ext cx="338303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65760" y="228600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 Flow Chart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13716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896894" y="255190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86200" y="3733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410494" y="453310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9000" y="58674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4296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638800" y="457200"/>
            <a:ext cx="2286000" cy="609600"/>
          </a:xfrm>
          <a:prstGeom prst="wedgeEllipseCallout">
            <a:avLst>
              <a:gd name="adj1" fmla="val -103378"/>
              <a:gd name="adj2" fmla="val 236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15200" cy="463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Interface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152400" y="838200"/>
            <a:ext cx="1447800" cy="457200"/>
          </a:xfrm>
          <a:prstGeom prst="wedgeEllipseCallout">
            <a:avLst>
              <a:gd name="adj1" fmla="val 68570"/>
              <a:gd name="adj2" fmla="val 24242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467600" y="3429000"/>
            <a:ext cx="1524000" cy="457200"/>
          </a:xfrm>
          <a:prstGeom prst="wedgeEllipseCallout">
            <a:avLst>
              <a:gd name="adj1" fmla="val -120903"/>
              <a:gd name="adj2" fmla="val 9697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BOS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6858000" cy="441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638800" y="457200"/>
            <a:ext cx="2286000" cy="609600"/>
          </a:xfrm>
          <a:prstGeom prst="wedgeEllipseCallout">
            <a:avLst>
              <a:gd name="adj1" fmla="val -103378"/>
              <a:gd name="adj2" fmla="val 236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Transaction 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898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in Tally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732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Monthly Summary in Tally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1690"/>
            <a:ext cx="8077200" cy="42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Summary in Tally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733800"/>
            <a:ext cx="5590171" cy="29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75846"/>
              <a:gd name="adj2" fmla="val 3826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Comparison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509493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Elbow Connector 6"/>
          <p:cNvCxnSpPr/>
          <p:nvPr/>
        </p:nvCxnSpPr>
        <p:spPr>
          <a:xfrm>
            <a:off x="1219200" y="3505200"/>
            <a:ext cx="2057400" cy="990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09800"/>
            <a:ext cx="2667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5740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524000"/>
            <a:ext cx="24384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0975" y="434340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04800" y="914400"/>
            <a:ext cx="2286000" cy="609600"/>
          </a:xfrm>
          <a:prstGeom prst="wedgeEllipseCallout">
            <a:avLst>
              <a:gd name="adj1" fmla="val 20778"/>
              <a:gd name="adj2" fmla="val 146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transaction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962400" y="152400"/>
            <a:ext cx="2286000" cy="609600"/>
          </a:xfrm>
          <a:prstGeom prst="wedgeEllipseCallout">
            <a:avLst>
              <a:gd name="adj1" fmla="val 10388"/>
              <a:gd name="adj2" fmla="val 158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858000" y="152400"/>
            <a:ext cx="2286000" cy="609600"/>
          </a:xfrm>
          <a:prstGeom prst="wedgeEllipseCallout">
            <a:avLst>
              <a:gd name="adj1" fmla="val -1560"/>
              <a:gd name="adj2" fmla="val 166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686800" cy="50291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06337"/>
                <a:gridCol w="3185704"/>
                <a:gridCol w="3794759"/>
              </a:tblGrid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Action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Nov 21,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Introduction with </a:t>
                      </a:r>
                      <a:r>
                        <a:rPr lang="en-US" sz="1100" dirty="0" err="1" smtClean="0"/>
                        <a:t>Serkan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04,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Pre analysis</a:t>
                      </a:r>
                      <a:r>
                        <a:rPr lang="en-US" sz="1100" baseline="0" dirty="0" smtClean="0"/>
                        <a:t> of the project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Received Oct</a:t>
                      </a:r>
                      <a:r>
                        <a:rPr lang="en-US" sz="1100" baseline="0" dirty="0" smtClean="0"/>
                        <a:t> 2019 monthly report and BDO disbursement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12,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Pre analysis</a:t>
                      </a:r>
                      <a:r>
                        <a:rPr lang="en-US" sz="1100" baseline="0" dirty="0" smtClean="0"/>
                        <a:t> of the project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Accounting Transactions – Jan to Nov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19,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Pre analysis</a:t>
                      </a:r>
                      <a:r>
                        <a:rPr lang="en-US" sz="1100" baseline="0" dirty="0" smtClean="0"/>
                        <a:t> of the project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Received Banks statement</a:t>
                      </a:r>
                      <a:r>
                        <a:rPr lang="en-US" sz="1100" baseline="0" dirty="0" smtClean="0"/>
                        <a:t> - Oct 2019 </a:t>
                      </a:r>
                      <a:endParaRPr lang="en-US" sz="11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21, 2019 to Dec 20,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 analysis</a:t>
                      </a:r>
                      <a:r>
                        <a:rPr lang="en-US" sz="1100" baseline="0" dirty="0" smtClean="0"/>
                        <a:t> of the project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Gathering – Oct 2019</a:t>
                      </a:r>
                      <a:r>
                        <a:rPr lang="en-US" sz="1100" baseline="0" dirty="0" smtClean="0"/>
                        <a:t>  / Accounting Transactions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20,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Project</a:t>
                      </a:r>
                      <a:r>
                        <a:rPr lang="en-US" sz="1100" baseline="0" dirty="0" smtClean="0"/>
                        <a:t> Approval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25,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Analysis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Harish Report</a:t>
                      </a:r>
                      <a:endParaRPr lang="en-US" sz="11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27,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Decision to implement Tally in the same format</a:t>
                      </a:r>
                      <a:r>
                        <a:rPr lang="en-US" sz="1100" baseline="0" dirty="0" smtClean="0"/>
                        <a:t> like Hermes in India</a:t>
                      </a:r>
                      <a:endParaRPr lang="en-US" sz="11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 31, 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Gathering – Monthly Report  – Jan to Sep 2019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Jan 09,</a:t>
                      </a:r>
                      <a:r>
                        <a:rPr lang="en-US" sz="1100" baseline="0" dirty="0" smtClean="0"/>
                        <a:t> 2020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Gathering –</a:t>
                      </a:r>
                      <a:r>
                        <a:rPr lang="en-US" sz="1100" baseline="0" dirty="0" smtClean="0"/>
                        <a:t> Products details</a:t>
                      </a:r>
                      <a:endParaRPr lang="en-US" sz="11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AUB   --- AUB 542-01-000011-3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(119)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BDO  Disbursement ---BDO S/A PHP 260116895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(3164)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BDO Dollar --- BDO S/A USD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BDO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--- BDO C/A PHP 2620105923 –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(87575)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BPI --- BPI C/A 3793-0388-19 – YES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(34515)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Metrobank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--- MBTC S/A PHP 7019516004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(13511)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PNB --- PNB S/A PHP – YES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(824)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 --- Security Bank C/A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UCPB Disbursement --- UCPB C/A PHP 201120001328 – YES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(611)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UCPB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--- UCPB S/A PHP 101120011925 – YES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(970)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4798874"/>
            <a:ext cx="7467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03,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60" y="22860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4676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Feb 11, 2020 / Feb 14, 2020 / Feb 18,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Reconciliation/Verification of data in Tally (waiting for answers)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Opening Balance - 2019 - once the ledger name is standardized (received)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Training on Tally to Philippines user (16</a:t>
            </a:r>
            <a:r>
              <a:rPr lang="en-US" b="1" baseline="30000" dirty="0" smtClean="0"/>
              <a:t>th</a:t>
            </a:r>
            <a:r>
              <a:rPr lang="en-US" b="1" dirty="0" smtClean="0"/>
              <a:t> to 31</a:t>
            </a:r>
            <a:r>
              <a:rPr lang="en-US" b="1" baseline="30000" dirty="0" smtClean="0"/>
              <a:t>st</a:t>
            </a:r>
            <a:r>
              <a:rPr lang="en-US" b="1" dirty="0" smtClean="0"/>
              <a:t> March)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90600" y="2362200"/>
            <a:ext cx="7467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07,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 need to check the data – which was sent yesterday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Product sheets – Dec 2019 (Party name and Alias)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Planned Schedule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Full 2019 migration including 2019 opening and 2019 closing balances and all transactions should be finalized by the end of Week 8 – by Feb 21</a:t>
            </a:r>
            <a:r>
              <a:rPr lang="en-US" sz="2800" baseline="30000" dirty="0" smtClean="0"/>
              <a:t>st  </a:t>
            </a:r>
            <a:r>
              <a:rPr lang="en-US" sz="2000" b="1" dirty="0" smtClean="0">
                <a:solidFill>
                  <a:srgbClr val="FF0000"/>
                </a:solidFill>
              </a:rPr>
              <a:t>(15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 to 21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dirty="0" smtClean="0">
                <a:solidFill>
                  <a:srgbClr val="FF0000"/>
                </a:solidFill>
              </a:rPr>
              <a:t> Feb)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Week 9 will be the reconciliation work and </a:t>
            </a:r>
            <a:r>
              <a:rPr lang="en-US" sz="2800" dirty="0" err="1" smtClean="0"/>
              <a:t>Arun</a:t>
            </a:r>
            <a:r>
              <a:rPr lang="en-US" sz="2800" dirty="0" smtClean="0"/>
              <a:t> to finalize the Reconciliation together with </a:t>
            </a:r>
            <a:r>
              <a:rPr lang="en-US" sz="2800" dirty="0" err="1" smtClean="0"/>
              <a:t>Pankaj</a:t>
            </a:r>
            <a:r>
              <a:rPr lang="en-US" sz="2800" dirty="0" smtClean="0"/>
              <a:t> and send us the recon documents. </a:t>
            </a:r>
            <a:r>
              <a:rPr lang="en-US" sz="2000" b="1" dirty="0" smtClean="0">
                <a:solidFill>
                  <a:srgbClr val="FF0000"/>
                </a:solidFill>
              </a:rPr>
              <a:t>(22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b="1" dirty="0" smtClean="0">
                <a:solidFill>
                  <a:srgbClr val="FF0000"/>
                </a:solidFill>
              </a:rPr>
              <a:t> to 28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 Feb)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Week 11 &amp; Week 12 </a:t>
            </a:r>
            <a:r>
              <a:rPr lang="en-US" sz="2800" dirty="0" err="1" smtClean="0"/>
              <a:t>Pankaj</a:t>
            </a:r>
            <a:r>
              <a:rPr lang="en-US" sz="2800" dirty="0" smtClean="0"/>
              <a:t> and Harish to visit Manila and key in all transactions with the team from January 1st onwards and </a:t>
            </a:r>
            <a:r>
              <a:rPr lang="en-US" sz="2800" dirty="0" err="1" smtClean="0"/>
              <a:t>Pankaj</a:t>
            </a:r>
            <a:r>
              <a:rPr lang="en-US" sz="2800" dirty="0" smtClean="0"/>
              <a:t> to run the End User Training. </a:t>
            </a:r>
            <a:r>
              <a:rPr lang="en-US" sz="2000" b="1" dirty="0" smtClean="0">
                <a:solidFill>
                  <a:srgbClr val="FF0000"/>
                </a:solidFill>
              </a:rPr>
              <a:t>(16th to 31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dirty="0" smtClean="0">
                <a:solidFill>
                  <a:srgbClr val="FF0000"/>
                </a:solidFill>
              </a:rPr>
              <a:t> March)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Project Log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9" y="609600"/>
          <a:ext cx="8839201" cy="604265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0737"/>
                <a:gridCol w="2171032"/>
                <a:gridCol w="5117432"/>
              </a:tblGrid>
              <a:tr h="395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21,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meeting with </a:t>
                      </a:r>
                      <a:r>
                        <a:rPr lang="en-US" sz="1600" dirty="0" err="1" smtClean="0"/>
                        <a:t>Mr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Serkan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to migrate information to Tally</a:t>
                      </a:r>
                      <a:endParaRPr lang="en-US" sz="16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21 to Dec 19,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Pre analysis</a:t>
                      </a:r>
                      <a:r>
                        <a:rPr lang="en-US" sz="1600" baseline="0" dirty="0" smtClean="0"/>
                        <a:t> of the project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Conceptual</a:t>
                      </a:r>
                      <a:r>
                        <a:rPr lang="en-US" sz="1600" baseline="0" dirty="0" smtClean="0"/>
                        <a:t> analysis on  accounting, banking and product data</a:t>
                      </a:r>
                      <a:endParaRPr lang="en-US" sz="16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20,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Approval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21, 2019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Gathering</a:t>
                      </a:r>
                      <a:r>
                        <a:rPr lang="en-US" sz="1600" baseline="0" dirty="0" smtClean="0"/>
                        <a:t> Data – Accounting Transaction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</a:t>
                      </a:r>
                      <a:r>
                        <a:rPr lang="en-US" sz="1600" baseline="0" dirty="0" smtClean="0"/>
                        <a:t> of interface  </a:t>
                      </a:r>
                      <a:endParaRPr lang="en-US" sz="16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 31,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Gathering</a:t>
                      </a:r>
                      <a:r>
                        <a:rPr lang="en-US" sz="1600" baseline="0" dirty="0" smtClean="0"/>
                        <a:t> Data – Product Reports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Development</a:t>
                      </a:r>
                      <a:r>
                        <a:rPr lang="en-US" sz="1600" baseline="0" dirty="0" smtClean="0"/>
                        <a:t> of interface  and auto posting in Tally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Discussion</a:t>
                      </a:r>
                      <a:r>
                        <a:rPr lang="en-US" sz="1600" baseline="0" dirty="0" smtClean="0"/>
                        <a:t> on formulas for accounting product sales, purchase </a:t>
                      </a:r>
                      <a:endParaRPr lang="en-US" sz="1600" dirty="0" smtClean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 09 to Jan 19,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Gathering</a:t>
                      </a:r>
                      <a:r>
                        <a:rPr lang="en-US" sz="1600" baseline="0" dirty="0" smtClean="0"/>
                        <a:t> Data – Product Report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Development</a:t>
                      </a:r>
                      <a:r>
                        <a:rPr lang="en-US" sz="1600" baseline="0" dirty="0" smtClean="0"/>
                        <a:t> of interface  and auto posting in Tally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Waiting for purchase</a:t>
                      </a:r>
                      <a:r>
                        <a:rPr lang="en-US" sz="1600" baseline="0" dirty="0" smtClean="0"/>
                        <a:t> sales formulas</a:t>
                      </a:r>
                      <a:endParaRPr lang="en-US" sz="1600" dirty="0"/>
                    </a:p>
                  </a:txBody>
                  <a:tcPr/>
                </a:tc>
              </a:tr>
              <a:tr h="39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Jan  19, 2020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Gathering</a:t>
                      </a:r>
                      <a:r>
                        <a:rPr lang="en-US" sz="1600" baseline="0" dirty="0" smtClean="0"/>
                        <a:t> Data – Product Report – Alias/Party name 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Development</a:t>
                      </a:r>
                      <a:r>
                        <a:rPr lang="en-US" sz="1600" baseline="0" dirty="0" smtClean="0"/>
                        <a:t> of interface  and auto posting in Tally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on formulas for accounting product sales, purchase. Adding party name</a:t>
                      </a:r>
                      <a:endParaRPr lang="en-US" sz="16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30 to Feb 11,</a:t>
                      </a:r>
                      <a:r>
                        <a:rPr lang="en-US" sz="1600" baseline="0" dirty="0" smtClean="0"/>
                        <a:t>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Gathering</a:t>
                      </a:r>
                      <a:r>
                        <a:rPr lang="en-US" sz="1600" baseline="0" dirty="0" smtClean="0"/>
                        <a:t> Data – Banking Data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Development</a:t>
                      </a:r>
                      <a:r>
                        <a:rPr lang="en-US" sz="1600" baseline="0" dirty="0" smtClean="0"/>
                        <a:t> of interface  and auto posting in Tally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Provided reports for discrepancy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66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 14,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Waiting for verified banking 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81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2209800"/>
            <a:ext cx="9144000" cy="87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1905000" y="4419600"/>
            <a:ext cx="4724400" cy="1676400"/>
          </a:xfrm>
          <a:prstGeom prst="wedgeEllipseCallout">
            <a:avLst>
              <a:gd name="adj1" fmla="val 10388"/>
              <a:gd name="adj2" fmla="val 495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we select Control Agent – What about the Party name?</a:t>
            </a:r>
          </a:p>
          <a:p>
            <a:pPr algn="ctr"/>
            <a:r>
              <a:rPr lang="en-US" sz="1400" dirty="0" smtClean="0"/>
              <a:t>And How it will affect the Opening balances?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64068"/>
            <a:ext cx="26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Agent Clarification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4429743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1600200" y="5715000"/>
            <a:ext cx="2590800" cy="762000"/>
          </a:xfrm>
          <a:prstGeom prst="wedgeEllipseCallout">
            <a:avLst>
              <a:gd name="adj1" fmla="val -79482"/>
              <a:gd name="adj2" fmla="val -965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 02, 2019 has 909 individual deposits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r="19929"/>
          <a:stretch>
            <a:fillRect/>
          </a:stretch>
        </p:blipFill>
        <p:spPr bwMode="auto">
          <a:xfrm>
            <a:off x="4191000" y="1600200"/>
            <a:ext cx="4953000" cy="31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5867400" y="762000"/>
            <a:ext cx="2286000" cy="609600"/>
          </a:xfrm>
          <a:prstGeom prst="wedgeEllipseCallout">
            <a:avLst>
              <a:gd name="adj1" fmla="val 27012"/>
              <a:gd name="adj2" fmla="val 1430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amount 8,182,262.07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953000" y="4953000"/>
            <a:ext cx="4114800" cy="1371600"/>
          </a:xfrm>
          <a:prstGeom prst="wedgeEllipseCallout">
            <a:avLst>
              <a:gd name="adj1" fmla="val 10388"/>
              <a:gd name="adj2" fmla="val 495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Possibility of bank statement will not match with actual deposit and bank reconciliation will not be exact. Depending on this we plan for 2020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344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deposit posting - Clarification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76200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BDO – </a:t>
            </a:r>
            <a:r>
              <a:rPr lang="en-US" dirty="0" err="1" smtClean="0">
                <a:solidFill>
                  <a:srgbClr val="FF0000"/>
                </a:solidFill>
              </a:rPr>
              <a:t>Topup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05800" cy="414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64068"/>
            <a:ext cx="392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Accounts – Posting of Transactions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838200"/>
          <a:ext cx="7848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AUB   --- AUB 542-01-000011-3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BDO  Disbursement ---BDO S/A PHP 260116895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3,164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BDO Dollar --- BDO S/A USD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BDO </a:t>
                      </a:r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Topup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--- BDO C/A PHP 2620105923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87,575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BPI --- BPI C/A 3793-0388-19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34,515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Metrobank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--- MBTC S/A PHP 7019516004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13,511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PNB --- PNB S/A PHP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Security --- Security Bank C/A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5,949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UCPB Disbursement --- UCPB C/A PHP 201120001328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UCPB </a:t>
                      </a:r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Topup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--- UCPB S/A PHP 101120011925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147,577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1018</TotalTime>
  <Words>960</Words>
  <Application>Microsoft Office PowerPoint</Application>
  <PresentationFormat>On-screen Show (4:3)</PresentationFormat>
  <Paragraphs>201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236</cp:revision>
  <dcterms:created xsi:type="dcterms:W3CDTF">2020-01-26T10:27:23Z</dcterms:created>
  <dcterms:modified xsi:type="dcterms:W3CDTF">2020-02-20T08:06:55Z</dcterms:modified>
</cp:coreProperties>
</file>