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FD4D-65C9-49AB-8BF2-8EB284AB897E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rcRect r="30508"/>
          <a:stretch>
            <a:fillRect/>
          </a:stretch>
        </p:blipFill>
        <p:spPr bwMode="auto">
          <a:xfrm>
            <a:off x="228600" y="3733800"/>
            <a:ext cx="1676400" cy="25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24200" y="22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2667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BOS’s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Receipts -  Accounts Receivable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Payments  - Accounts Payable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Journal – Adjustments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Contra – Interbank transfer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Purchase - Adv to Suppliers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Sales – Adv from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Bank Transaction – Bank 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1524000"/>
            <a:ext cx="20574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Monthly 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Airline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Hotel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Mobile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Ferry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Insurance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Packages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err="1" smtClean="0"/>
              <a:t>EcPay</a:t>
            </a:r>
            <a:endParaRPr lang="en-US" sz="1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Visa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Other data (scattered)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2070616" y="318016"/>
            <a:ext cx="1535668" cy="2095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rot="16200000" flipH="1">
            <a:off x="4051816" y="432316"/>
            <a:ext cx="926068" cy="1257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7000" y="1524000"/>
            <a:ext cx="24384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Bank Statements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Dollar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</a:t>
            </a:r>
            <a:r>
              <a:rPr lang="en-US" sz="1200" dirty="0" err="1" smtClean="0"/>
              <a:t>Topup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 smtClean="0"/>
              <a:t>Metrobank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PNB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Recon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</a:t>
            </a:r>
            <a:r>
              <a:rPr lang="en-US" sz="1200" dirty="0" err="1" smtClean="0"/>
              <a:t>Topup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4" idx="2"/>
            <a:endCxn id="30" idx="0"/>
          </p:cNvCxnSpPr>
          <p:nvPr/>
        </p:nvCxnSpPr>
        <p:spPr>
          <a:xfrm rot="16200000" flipH="1">
            <a:off x="5328166" y="-844034"/>
            <a:ext cx="926068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4629150"/>
            <a:ext cx="1876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267200"/>
            <a:ext cx="1552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9"/>
          <p:cNvPicPr/>
          <p:nvPr/>
        </p:nvPicPr>
        <p:blipFill>
          <a:blip r:embed="rId5"/>
          <a:srcRect r="27286" b="74549"/>
          <a:stretch>
            <a:fillRect/>
          </a:stretch>
        </p:blipFill>
        <p:spPr bwMode="auto">
          <a:xfrm>
            <a:off x="2057400" y="3886200"/>
            <a:ext cx="1828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228600" y="228600"/>
            <a:ext cx="14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19" y="1828800"/>
            <a:ext cx="8667681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BPI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838200" y="5791200"/>
            <a:ext cx="7391400" cy="609600"/>
          </a:xfrm>
          <a:prstGeom prst="wedgeEllipseCallout">
            <a:avLst>
              <a:gd name="adj1" fmla="val -9415"/>
              <a:gd name="adj2" fmla="val -466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Lacking receiver and payment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124075"/>
            <a:ext cx="81534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UCPB Disbursement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838200" y="5791200"/>
            <a:ext cx="7391400" cy="609600"/>
          </a:xfrm>
          <a:prstGeom prst="wedgeEllipseCallout">
            <a:avLst>
              <a:gd name="adj1" fmla="val -9415"/>
              <a:gd name="adj2" fmla="val -466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Lacking receiver and payment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541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AUB   --- AUB 542-01-000011-3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 Disbursement ---BDO S/A PHP 260116895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Dollar --- BDO S/A USD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</a:t>
            </a:r>
            <a:r>
              <a:rPr lang="en-US" sz="1200" dirty="0" err="1" smtClean="0"/>
              <a:t>Topup</a:t>
            </a:r>
            <a:r>
              <a:rPr lang="en-US" sz="1200" dirty="0" smtClean="0"/>
              <a:t> --- BDO C/A PHP 2620105923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BPI --- BPI C/A 3793-0388-19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 smtClean="0"/>
              <a:t>Metrobank</a:t>
            </a:r>
            <a:r>
              <a:rPr lang="en-US" sz="1200" dirty="0" smtClean="0"/>
              <a:t> --- MBTC S/A PHP 7019516004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PNB --- PNB S/A PHP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Security --- Security Bank C/A </a:t>
            </a:r>
            <a:r>
              <a:rPr lang="en-US" sz="1200" dirty="0" err="1" smtClean="0"/>
              <a:t>Php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Disbursement --- UCPB C/A PHP 201120001328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Recon ---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</a:t>
            </a:r>
            <a:r>
              <a:rPr lang="en-US" sz="1200" dirty="0" err="1" smtClean="0"/>
              <a:t>Topup</a:t>
            </a:r>
            <a:r>
              <a:rPr lang="en-US" sz="1200" dirty="0" smtClean="0"/>
              <a:t> --- UCPB S/A PHP 101120011925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876800" y="3276600"/>
            <a:ext cx="3429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AUB 542-01-000011-3</a:t>
            </a:r>
          </a:p>
          <a:p>
            <a:r>
              <a:rPr lang="en-US" dirty="0" smtClean="0"/>
              <a:t>BDO C/A PHP 2620105923</a:t>
            </a:r>
          </a:p>
          <a:p>
            <a:r>
              <a:rPr lang="en-US" dirty="0" smtClean="0"/>
              <a:t>BDO S/A PHP 260116895</a:t>
            </a:r>
          </a:p>
          <a:p>
            <a:r>
              <a:rPr lang="en-US" dirty="0" smtClean="0"/>
              <a:t>BDO S/A USD</a:t>
            </a:r>
          </a:p>
          <a:p>
            <a:r>
              <a:rPr lang="en-US" dirty="0" smtClean="0"/>
              <a:t>BPI C/A 3793-0388-19</a:t>
            </a:r>
          </a:p>
          <a:p>
            <a:r>
              <a:rPr lang="en-US" dirty="0" smtClean="0"/>
              <a:t>MBTC S/A PHP 7019516004</a:t>
            </a:r>
          </a:p>
          <a:p>
            <a:r>
              <a:rPr lang="en-US" dirty="0" smtClean="0"/>
              <a:t>PNB S/A PHP</a:t>
            </a:r>
          </a:p>
          <a:p>
            <a:r>
              <a:rPr lang="en-US" dirty="0" smtClean="0"/>
              <a:t>Security Bank C/A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SECURITY BANK S/A USD</a:t>
            </a:r>
          </a:p>
          <a:p>
            <a:r>
              <a:rPr lang="en-US" dirty="0" smtClean="0"/>
              <a:t>UCPB C/A PHP 201120001328</a:t>
            </a:r>
          </a:p>
          <a:p>
            <a:r>
              <a:rPr lang="en-US" dirty="0" smtClean="0"/>
              <a:t>UCPB S/A PHP 101120011925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279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362200"/>
            <a:ext cx="7162800" cy="333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Mismatch Transactions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838200" y="5791200"/>
            <a:ext cx="7391400" cy="609600"/>
          </a:xfrm>
          <a:prstGeom prst="wedgeEllipseCallout">
            <a:avLst>
              <a:gd name="adj1" fmla="val -9415"/>
              <a:gd name="adj2" fmla="val -466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number doesn’t match with the date and amount with the information from Bank Statement and BOS’s system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625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AUB   --- AUB 542-01-000011-3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(Most of the transactions are available)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BDO  Disbursement ---BDO S/A PHP 260116895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(Most of the transactions are available)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BDO Dollar --- BDO S/A USD </a:t>
            </a:r>
            <a:r>
              <a:rPr lang="en-US" sz="2400" dirty="0" smtClean="0">
                <a:solidFill>
                  <a:srgbClr val="FF0000"/>
                </a:solidFill>
              </a:rPr>
              <a:t>(Transactions not matching)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BDO </a:t>
            </a:r>
            <a:r>
              <a:rPr lang="en-US" sz="2400" dirty="0" err="1" smtClean="0"/>
              <a:t>Topup</a:t>
            </a:r>
            <a:r>
              <a:rPr lang="en-US" sz="2400" dirty="0" smtClean="0"/>
              <a:t> --- BDO C/A PHP 2620105923 </a:t>
            </a:r>
            <a:r>
              <a:rPr lang="en-US" sz="2400" dirty="0" smtClean="0">
                <a:solidFill>
                  <a:srgbClr val="FF0000"/>
                </a:solidFill>
              </a:rPr>
              <a:t>(Transactions not matching)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BPI --- BPI C/A 3793-0388-19 </a:t>
            </a:r>
            <a:r>
              <a:rPr lang="en-US" sz="2400" dirty="0" smtClean="0">
                <a:solidFill>
                  <a:srgbClr val="FF0000"/>
                </a:solidFill>
              </a:rPr>
              <a:t>(Transactions not matching)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/>
              <a:t>Metrobank</a:t>
            </a:r>
            <a:r>
              <a:rPr lang="en-US" sz="2400" dirty="0" smtClean="0"/>
              <a:t> --- MBTC S/A PHP 7019516004 </a:t>
            </a:r>
            <a:r>
              <a:rPr lang="en-US" sz="2400" dirty="0" smtClean="0">
                <a:solidFill>
                  <a:srgbClr val="FF0000"/>
                </a:solidFill>
              </a:rPr>
              <a:t>(Partial matching)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PNB --- PNB S/A PHP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(Most of the transactions are available)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Security --- Security Bank C/A </a:t>
            </a:r>
            <a:r>
              <a:rPr lang="en-US" sz="2400" dirty="0" err="1" smtClean="0"/>
              <a:t>Php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(Partial Matching)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UCPB Disbursement --- UCPB C/A PHP 201120001328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(Most of the transactions are available)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UCPB Recon --- </a:t>
            </a:r>
            <a:r>
              <a:rPr lang="en-US" sz="2400" dirty="0" smtClean="0">
                <a:solidFill>
                  <a:srgbClr val="FF0000"/>
                </a:solidFill>
              </a:rPr>
              <a:t>(invalid)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UCPB </a:t>
            </a:r>
            <a:r>
              <a:rPr lang="en-US" sz="2400" dirty="0" err="1" smtClean="0"/>
              <a:t>Topup</a:t>
            </a:r>
            <a:r>
              <a:rPr lang="en-US" sz="2400" dirty="0" smtClean="0"/>
              <a:t> --- UCPB S/A PHP 101120011925 </a:t>
            </a:r>
            <a:r>
              <a:rPr lang="en-US" sz="2400" dirty="0" smtClean="0">
                <a:solidFill>
                  <a:srgbClr val="FF0000"/>
                </a:solidFill>
              </a:rPr>
              <a:t>(Partial Matching)</a:t>
            </a:r>
            <a:endParaRPr lang="en-US" sz="2400" dirty="0" smtClean="0"/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0"/>
            <a:ext cx="676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validate the transactions posted in Tally  with Monthly Reports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5357812" cy="390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3672" y="3581400"/>
            <a:ext cx="703032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28600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Airline Transaction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88844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28600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Visa Transaction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41902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915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228600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Bus Transaction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84815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2286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Bus Purchases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rcRect r="30508"/>
          <a:stretch>
            <a:fillRect/>
          </a:stretch>
        </p:blipFill>
        <p:spPr bwMode="auto">
          <a:xfrm>
            <a:off x="228600" y="3733800"/>
            <a:ext cx="1676400" cy="25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838200"/>
            <a:ext cx="1752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BOS’s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Receipts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Payments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Journal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Contra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Purchase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Bank Transaction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rcRect r="27286" b="74549"/>
          <a:stretch>
            <a:fillRect/>
          </a:stretch>
        </p:blipFill>
        <p:spPr bwMode="auto">
          <a:xfrm>
            <a:off x="2057400" y="3886200"/>
            <a:ext cx="1828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2564" t="2564" r="1282"/>
          <a:stretch>
            <a:fillRect/>
          </a:stretch>
        </p:blipFill>
        <p:spPr bwMode="auto">
          <a:xfrm>
            <a:off x="3276600" y="838200"/>
            <a:ext cx="5715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>
            <a:off x="2209800" y="1623030"/>
            <a:ext cx="1066800" cy="662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228600"/>
            <a:ext cx="278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1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4752" y="152400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Airlines Purchases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3145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4752" y="152400"/>
            <a:ext cx="156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Visa Purchases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5943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EXCEL FILENAME = BDO </a:t>
            </a:r>
            <a:r>
              <a:rPr lang="en-US" dirty="0" err="1" smtClean="0">
                <a:solidFill>
                  <a:srgbClr val="FF0000"/>
                </a:solidFill>
              </a:rPr>
              <a:t>Topup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Bank Account: BDO C/A PHP 2620105923</a:t>
            </a:r>
          </a:p>
          <a:p>
            <a:endParaRPr lang="en-US" dirty="0" smtClean="0"/>
          </a:p>
          <a:p>
            <a:r>
              <a:rPr lang="en-US" dirty="0" smtClean="0"/>
              <a:t>Cr Amount = 10,000.00</a:t>
            </a:r>
          </a:p>
          <a:p>
            <a:endParaRPr lang="en-US" dirty="0" smtClean="0"/>
          </a:p>
          <a:p>
            <a:r>
              <a:rPr lang="en-US" dirty="0" smtClean="0"/>
              <a:t>The Transaction is as follows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Db  --- BDO S/A PHP </a:t>
            </a:r>
            <a:r>
              <a:rPr lang="en-US" dirty="0" smtClean="0">
                <a:solidFill>
                  <a:srgbClr val="0000FF"/>
                </a:solidFill>
              </a:rPr>
              <a:t>260116895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Cr --- </a:t>
            </a:r>
            <a:r>
              <a:rPr lang="en-US" dirty="0" smtClean="0">
                <a:solidFill>
                  <a:srgbClr val="0000FF"/>
                </a:solidFill>
              </a:rPr>
              <a:t>BDO C/A PHP </a:t>
            </a:r>
            <a:r>
              <a:rPr lang="en-US" dirty="0" smtClean="0">
                <a:solidFill>
                  <a:srgbClr val="0000FF"/>
                </a:solidFill>
              </a:rPr>
              <a:t>2620105923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410200" y="2057400"/>
            <a:ext cx="2971800" cy="838200"/>
          </a:xfrm>
          <a:prstGeom prst="wedgeRoundRectCallout">
            <a:avLst>
              <a:gd name="adj1" fmla="val -95212"/>
              <a:gd name="adj2" fmla="val 534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this entry correct?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3581400"/>
            <a:ext cx="8848725" cy="173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0"/>
          <a:ext cx="84582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2471"/>
                <a:gridCol w="3162941"/>
                <a:gridCol w="3482788"/>
              </a:tblGrid>
              <a:tr h="34667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Name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Name</a:t>
                      </a:r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Valid Name as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per BOS’s Master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AUB  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AUB 542-01-000011-3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BDO  Disbursement 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 I PHILIPPINES CORP. - BDO S/A 2620116895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BDO S/A PHP 260116895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BDO Dollar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BDO S/A USD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BDO </a:t>
                      </a:r>
                      <a:r>
                        <a:rPr lang="en-US" sz="1200" dirty="0" err="1" smtClean="0"/>
                        <a:t>Topup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 I PHILIPPINES CORP. - BDO C/A 2620105923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BDO C/A PHP 2620105923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BPI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BPI C/A 3793-0388-19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Metrobank</a:t>
                      </a:r>
                      <a:r>
                        <a:rPr lang="en-US" sz="1200" dirty="0" smtClean="0"/>
                        <a:t> 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MBTC S/A PHP 7019516004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PNB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PNB S/A PHP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Security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Security Bank C/A </a:t>
                      </a:r>
                      <a:r>
                        <a:rPr lang="en-US" sz="1200" dirty="0" err="1" smtClean="0"/>
                        <a:t>Php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4697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UCPB Disbursement 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UCPB C/A PHP 201120001328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21185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UCPB </a:t>
                      </a:r>
                      <a:r>
                        <a:rPr lang="en-US" sz="1200" dirty="0" err="1" smtClean="0"/>
                        <a:t>Topup</a:t>
                      </a:r>
                      <a:endParaRPr lang="en-US" sz="120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UCPB S/A PHP 101120011925</a:t>
                      </a:r>
                      <a:endParaRPr lang="en-US" sz="12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81400"/>
            <a:ext cx="7981950" cy="136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ular Callout 8"/>
          <p:cNvSpPr/>
          <p:nvPr/>
        </p:nvSpPr>
        <p:spPr>
          <a:xfrm>
            <a:off x="6629400" y="3124200"/>
            <a:ext cx="2209800" cy="457200"/>
          </a:xfrm>
          <a:prstGeom prst="wedgeRoundRectCallout">
            <a:avLst>
              <a:gd name="adj1" fmla="val -86614"/>
              <a:gd name="adj2" fmla="val 1859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 Name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486400"/>
            <a:ext cx="5791200" cy="105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ular Callout 10"/>
          <p:cNvSpPr/>
          <p:nvPr/>
        </p:nvSpPr>
        <p:spPr>
          <a:xfrm>
            <a:off x="6705600" y="5410200"/>
            <a:ext cx="2209800" cy="609600"/>
          </a:xfrm>
          <a:prstGeom prst="wedgeRoundRectCallout">
            <a:avLst>
              <a:gd name="adj1" fmla="val -170985"/>
              <a:gd name="adj2" fmla="val 326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Receiver Ledger Name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066800"/>
            <a:ext cx="20574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Monthly 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Airline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Hotel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Mobile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Ferry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Insurance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Packages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err="1" smtClean="0"/>
              <a:t>EcPay</a:t>
            </a:r>
            <a:endParaRPr lang="en-US" sz="1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Visa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Other data (scattered)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038600"/>
            <a:ext cx="1552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pvr\giph\documents\ECPay-AccountingEntry.PNG"/>
          <p:cNvPicPr>
            <a:picLocks noChangeAspect="1" noChangeArrowheads="1"/>
          </p:cNvPicPr>
          <p:nvPr/>
        </p:nvPicPr>
        <p:blipFill>
          <a:blip r:embed="rId3"/>
          <a:srcRect l="6227" r="13787" b="19161"/>
          <a:stretch>
            <a:fillRect/>
          </a:stretch>
        </p:blipFill>
        <p:spPr bwMode="auto">
          <a:xfrm>
            <a:off x="3143543" y="838200"/>
            <a:ext cx="5848057" cy="27432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>
            <a:stCxn id="4" idx="3"/>
            <a:endCxn id="3074" idx="1"/>
          </p:cNvCxnSpPr>
          <p:nvPr/>
        </p:nvCxnSpPr>
        <p:spPr>
          <a:xfrm flipV="1">
            <a:off x="2209800" y="2209800"/>
            <a:ext cx="933743" cy="1958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1828800" y="4648200"/>
            <a:ext cx="1828800" cy="457200"/>
          </a:xfrm>
          <a:prstGeom prst="wedgeEllipseCallout">
            <a:avLst>
              <a:gd name="adj1" fmla="val -52094"/>
              <a:gd name="adj2" fmla="val -3073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Party Name</a:t>
            </a:r>
          </a:p>
          <a:p>
            <a:pPr algn="ctr"/>
            <a:r>
              <a:rPr lang="en-US" sz="1200" dirty="0" smtClean="0"/>
              <a:t>Knock of Payables</a:t>
            </a:r>
            <a:endParaRPr lang="en-US" sz="1200" dirty="0"/>
          </a:p>
        </p:txBody>
      </p:sp>
      <p:sp>
        <p:nvSpPr>
          <p:cNvPr id="11" name="Oval Callout 10"/>
          <p:cNvSpPr/>
          <p:nvPr/>
        </p:nvSpPr>
        <p:spPr>
          <a:xfrm>
            <a:off x="4419600" y="4724400"/>
            <a:ext cx="2286000" cy="609600"/>
          </a:xfrm>
          <a:prstGeom prst="wedgeEllipseCallout">
            <a:avLst>
              <a:gd name="adj1" fmla="val -147534"/>
              <a:gd name="adj2" fmla="val -2815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Alias </a:t>
            </a:r>
          </a:p>
          <a:p>
            <a:pPr algn="ctr"/>
            <a:r>
              <a:rPr lang="en-US" sz="1400" dirty="0" smtClean="0"/>
              <a:t>Knock of Payables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28600"/>
            <a:ext cx="244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Products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2362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77495"/>
            <a:ext cx="3043555" cy="658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1015" y="360680"/>
            <a:ext cx="3562985" cy="428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312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Transactions from BOS’s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914400"/>
            <a:ext cx="24384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Bank Statements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Dollar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</a:t>
            </a:r>
            <a:r>
              <a:rPr lang="en-US" sz="1200" dirty="0" err="1" smtClean="0"/>
              <a:t>Topup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 smtClean="0"/>
              <a:t>Metrobank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PNB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Recon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</a:t>
            </a:r>
            <a:r>
              <a:rPr lang="en-US" sz="1200" dirty="0" err="1" smtClean="0"/>
              <a:t>Topup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019550"/>
            <a:ext cx="1876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28600"/>
            <a:ext cx="358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Banking Transactions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457200"/>
            <a:ext cx="3657600" cy="2286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algn="ctr"/>
            <a:r>
              <a:rPr lang="en-US" dirty="0" smtClean="0"/>
              <a:t>TRANSACTION REQUIREMENT 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Date Cleared (Bank Statement)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Date Issued (Tally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Debit Amount (Payment Ledger)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Credit Amount (Receipt Ledger)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Check Number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Running Balance (Auto from Tally)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124200"/>
            <a:ext cx="25622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>
            <a:stCxn id="4" idx="3"/>
            <a:endCxn id="4099" idx="0"/>
          </p:cNvCxnSpPr>
          <p:nvPr/>
        </p:nvCxnSpPr>
        <p:spPr>
          <a:xfrm>
            <a:off x="2667000" y="2253228"/>
            <a:ext cx="1662113" cy="870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698652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228600"/>
            <a:ext cx="29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Contra Entries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648200"/>
            <a:ext cx="26670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AUB - Bank Statement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AUB – Receiver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BDO - Payer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4648200"/>
            <a:ext cx="26670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BDO - Bank Statement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BDO– Receiver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AUB - Payer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838200" y="5791200"/>
            <a:ext cx="6858000" cy="609600"/>
          </a:xfrm>
          <a:prstGeom prst="wedgeEllipseCallout">
            <a:avLst>
              <a:gd name="adj1" fmla="val -9415"/>
              <a:gd name="adj2" fmla="val -466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Automatic transaction is not possible from the bank statement without the transaction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r="50815"/>
          <a:stretch>
            <a:fillRect/>
          </a:stretch>
        </p:blipFill>
        <p:spPr bwMode="auto">
          <a:xfrm>
            <a:off x="2514600" y="361950"/>
            <a:ext cx="63246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49185"/>
          <a:stretch>
            <a:fillRect/>
          </a:stretch>
        </p:blipFill>
        <p:spPr bwMode="auto">
          <a:xfrm>
            <a:off x="2438400" y="1752600"/>
            <a:ext cx="65341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r="47837"/>
          <a:stretch>
            <a:fillRect/>
          </a:stretch>
        </p:blipFill>
        <p:spPr bwMode="auto">
          <a:xfrm>
            <a:off x="1752600" y="3200400"/>
            <a:ext cx="7239000" cy="176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 l="52163"/>
          <a:stretch>
            <a:fillRect/>
          </a:stretch>
        </p:blipFill>
        <p:spPr bwMode="auto">
          <a:xfrm>
            <a:off x="2743200" y="5029200"/>
            <a:ext cx="6219826" cy="165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4800" y="1447800"/>
            <a:ext cx="1869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Cash Voucher No:</a:t>
            </a:r>
          </a:p>
          <a:p>
            <a:pPr algn="ctr"/>
            <a:r>
              <a:rPr lang="en-US" b="1" dirty="0" smtClean="0"/>
              <a:t>CV35159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29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Contra Entries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153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BDO – Dollar account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838200" y="5791200"/>
            <a:ext cx="7391400" cy="609600"/>
          </a:xfrm>
          <a:prstGeom prst="wedgeEllipseCallout">
            <a:avLst>
              <a:gd name="adj1" fmla="val -9415"/>
              <a:gd name="adj2" fmla="val -466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Amount in USD, whereas Tally is recording the transaction in Pesos. BOS’s transaction has Pesos details, which is more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BDO </a:t>
            </a:r>
            <a:r>
              <a:rPr lang="en-US" dirty="0" err="1" smtClean="0"/>
              <a:t>Topup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2066925"/>
            <a:ext cx="82962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838200" y="5791200"/>
            <a:ext cx="7391400" cy="609600"/>
          </a:xfrm>
          <a:prstGeom prst="wedgeEllipseCallout">
            <a:avLst>
              <a:gd name="adj1" fmla="val -9415"/>
              <a:gd name="adj2" fmla="val -466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Lacking receiver and payment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670</Words>
  <Application>Microsoft Office PowerPoint</Application>
  <PresentationFormat>On-screen Show (4:3)</PresentationFormat>
  <Paragraphs>187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85</cp:revision>
  <dcterms:created xsi:type="dcterms:W3CDTF">2020-01-26T10:27:23Z</dcterms:created>
  <dcterms:modified xsi:type="dcterms:W3CDTF">2020-01-29T13:12:18Z</dcterms:modified>
</cp:coreProperties>
</file>