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9" r:id="rId5"/>
    <p:sldId id="258" r:id="rId6"/>
    <p:sldId id="279" r:id="rId7"/>
    <p:sldId id="260" r:id="rId8"/>
    <p:sldId id="277" r:id="rId9"/>
    <p:sldId id="262" r:id="rId10"/>
    <p:sldId id="271" r:id="rId11"/>
    <p:sldId id="272" r:id="rId12"/>
    <p:sldId id="273" r:id="rId13"/>
    <p:sldId id="292" r:id="rId14"/>
    <p:sldId id="280" r:id="rId15"/>
    <p:sldId id="282" r:id="rId16"/>
    <p:sldId id="281" r:id="rId17"/>
    <p:sldId id="290" r:id="rId18"/>
    <p:sldId id="291" r:id="rId19"/>
    <p:sldId id="264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C1EF1D-A019-4960-B48E-C160635A71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4370537-18DE-42AE-B20E-7AC97289E6AC}">
      <dgm:prSet/>
      <dgm:spPr/>
      <dgm:t>
        <a:bodyPr/>
        <a:lstStyle/>
        <a:p>
          <a:pPr>
            <a:defRPr cap="all"/>
          </a:pPr>
          <a:r>
            <a:rPr lang="en-CA" dirty="0"/>
            <a:t>Difficulties – NLP data restriction</a:t>
          </a:r>
          <a:endParaRPr lang="en-US" dirty="0"/>
        </a:p>
      </dgm:t>
    </dgm:pt>
    <dgm:pt modelId="{820958B1-C8EA-4206-9952-3BCDCE373E42}" type="parTrans" cxnId="{AAD6F8F0-AC73-4543-AAA0-9DD8FD47E532}">
      <dgm:prSet/>
      <dgm:spPr/>
      <dgm:t>
        <a:bodyPr/>
        <a:lstStyle/>
        <a:p>
          <a:endParaRPr lang="en-US"/>
        </a:p>
      </dgm:t>
    </dgm:pt>
    <dgm:pt modelId="{40D8D2AC-BB82-4EC9-8B59-49A47A97D6B3}" type="sibTrans" cxnId="{AAD6F8F0-AC73-4543-AAA0-9DD8FD47E532}">
      <dgm:prSet/>
      <dgm:spPr/>
      <dgm:t>
        <a:bodyPr/>
        <a:lstStyle/>
        <a:p>
          <a:endParaRPr lang="en-US"/>
        </a:p>
      </dgm:t>
    </dgm:pt>
    <dgm:pt modelId="{67CFF7B2-9E74-4982-8E53-E2968D0CEF7F}">
      <dgm:prSet/>
      <dgm:spPr/>
      <dgm:t>
        <a:bodyPr/>
        <a:lstStyle/>
        <a:p>
          <a:pPr>
            <a:defRPr cap="all"/>
          </a:pPr>
          <a:r>
            <a:rPr lang="en-CA"/>
            <a:t>What would we research if we had more time?</a:t>
          </a:r>
          <a:endParaRPr lang="en-US"/>
        </a:p>
      </dgm:t>
    </dgm:pt>
    <dgm:pt modelId="{0A117A71-4B3D-40C1-8D1A-57CCE555F348}" type="parTrans" cxnId="{ED7FD5CE-9990-4011-8607-678B4BE3BC0A}">
      <dgm:prSet/>
      <dgm:spPr/>
      <dgm:t>
        <a:bodyPr/>
        <a:lstStyle/>
        <a:p>
          <a:endParaRPr lang="en-US"/>
        </a:p>
      </dgm:t>
    </dgm:pt>
    <dgm:pt modelId="{CB08493A-18F2-485A-B757-E26F7E440E9A}" type="sibTrans" cxnId="{ED7FD5CE-9990-4011-8607-678B4BE3BC0A}">
      <dgm:prSet/>
      <dgm:spPr/>
      <dgm:t>
        <a:bodyPr/>
        <a:lstStyle/>
        <a:p>
          <a:endParaRPr lang="en-US"/>
        </a:p>
      </dgm:t>
    </dgm:pt>
    <dgm:pt modelId="{A17C8C1F-5691-42CF-8A29-26F41CB969E3}" type="pres">
      <dgm:prSet presAssocID="{C2C1EF1D-A019-4960-B48E-C160635A714F}" presName="root" presStyleCnt="0">
        <dgm:presLayoutVars>
          <dgm:dir/>
          <dgm:resizeHandles val="exact"/>
        </dgm:presLayoutVars>
      </dgm:prSet>
      <dgm:spPr/>
    </dgm:pt>
    <dgm:pt modelId="{08DED616-5C1F-4065-8C00-7986EE8A208B}" type="pres">
      <dgm:prSet presAssocID="{84370537-18DE-42AE-B20E-7AC97289E6AC}" presName="compNode" presStyleCnt="0"/>
      <dgm:spPr/>
    </dgm:pt>
    <dgm:pt modelId="{69B83F01-1463-43DB-A2A6-1C97CF1ACF3C}" type="pres">
      <dgm:prSet presAssocID="{84370537-18DE-42AE-B20E-7AC97289E6AC}" presName="iconBgRect" presStyleLbl="bgShp" presStyleIdx="0" presStyleCnt="2"/>
      <dgm:spPr/>
    </dgm:pt>
    <dgm:pt modelId="{24DB1CD4-3259-4BA9-BF19-F0CE9BED0B07}" type="pres">
      <dgm:prSet presAssocID="{84370537-18DE-42AE-B20E-7AC97289E6A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FE43022-599C-4780-A148-9B8EC4594763}" type="pres">
      <dgm:prSet presAssocID="{84370537-18DE-42AE-B20E-7AC97289E6AC}" presName="spaceRect" presStyleCnt="0"/>
      <dgm:spPr/>
    </dgm:pt>
    <dgm:pt modelId="{24934B9D-5063-4371-BBB2-E72FD7B56877}" type="pres">
      <dgm:prSet presAssocID="{84370537-18DE-42AE-B20E-7AC97289E6AC}" presName="textRect" presStyleLbl="revTx" presStyleIdx="0" presStyleCnt="2">
        <dgm:presLayoutVars>
          <dgm:chMax val="1"/>
          <dgm:chPref val="1"/>
        </dgm:presLayoutVars>
      </dgm:prSet>
      <dgm:spPr/>
    </dgm:pt>
    <dgm:pt modelId="{1B18FBB6-4646-4196-AADF-49006BAA79AA}" type="pres">
      <dgm:prSet presAssocID="{40D8D2AC-BB82-4EC9-8B59-49A47A97D6B3}" presName="sibTrans" presStyleCnt="0"/>
      <dgm:spPr/>
    </dgm:pt>
    <dgm:pt modelId="{74B63920-74EE-4DD5-B0E9-3B7B4CFC7E8F}" type="pres">
      <dgm:prSet presAssocID="{67CFF7B2-9E74-4982-8E53-E2968D0CEF7F}" presName="compNode" presStyleCnt="0"/>
      <dgm:spPr/>
    </dgm:pt>
    <dgm:pt modelId="{040B0715-9D83-463E-9243-E5F258C77CE1}" type="pres">
      <dgm:prSet presAssocID="{67CFF7B2-9E74-4982-8E53-E2968D0CEF7F}" presName="iconBgRect" presStyleLbl="bgShp" presStyleIdx="1" presStyleCnt="2"/>
      <dgm:spPr/>
    </dgm:pt>
    <dgm:pt modelId="{E8986160-9782-4A74-B0D4-8607D8C335E2}" type="pres">
      <dgm:prSet presAssocID="{67CFF7B2-9E74-4982-8E53-E2968D0CEF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A3D6D2D-3C16-4D07-9C83-125978924231}" type="pres">
      <dgm:prSet presAssocID="{67CFF7B2-9E74-4982-8E53-E2968D0CEF7F}" presName="spaceRect" presStyleCnt="0"/>
      <dgm:spPr/>
    </dgm:pt>
    <dgm:pt modelId="{17176D8E-9F17-49A0-B9D8-BB8E09A7A584}" type="pres">
      <dgm:prSet presAssocID="{67CFF7B2-9E74-4982-8E53-E2968D0CEF7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E10672E-86BE-43BF-900B-258E90D5CD60}" type="presOf" srcId="{84370537-18DE-42AE-B20E-7AC97289E6AC}" destId="{24934B9D-5063-4371-BBB2-E72FD7B56877}" srcOrd="0" destOrd="0" presId="urn:microsoft.com/office/officeart/2018/5/layout/IconCircleLabelList"/>
    <dgm:cxn modelId="{A0440759-4D1F-4AFD-980F-29C021FC2810}" type="presOf" srcId="{67CFF7B2-9E74-4982-8E53-E2968D0CEF7F}" destId="{17176D8E-9F17-49A0-B9D8-BB8E09A7A584}" srcOrd="0" destOrd="0" presId="urn:microsoft.com/office/officeart/2018/5/layout/IconCircleLabelList"/>
    <dgm:cxn modelId="{ED7FD5CE-9990-4011-8607-678B4BE3BC0A}" srcId="{C2C1EF1D-A019-4960-B48E-C160635A714F}" destId="{67CFF7B2-9E74-4982-8E53-E2968D0CEF7F}" srcOrd="1" destOrd="0" parTransId="{0A117A71-4B3D-40C1-8D1A-57CCE555F348}" sibTransId="{CB08493A-18F2-485A-B757-E26F7E440E9A}"/>
    <dgm:cxn modelId="{F31FBCDE-4816-4ACB-8385-C0C79E3225B7}" type="presOf" srcId="{C2C1EF1D-A019-4960-B48E-C160635A714F}" destId="{A17C8C1F-5691-42CF-8A29-26F41CB969E3}" srcOrd="0" destOrd="0" presId="urn:microsoft.com/office/officeart/2018/5/layout/IconCircleLabelList"/>
    <dgm:cxn modelId="{AAD6F8F0-AC73-4543-AAA0-9DD8FD47E532}" srcId="{C2C1EF1D-A019-4960-B48E-C160635A714F}" destId="{84370537-18DE-42AE-B20E-7AC97289E6AC}" srcOrd="0" destOrd="0" parTransId="{820958B1-C8EA-4206-9952-3BCDCE373E42}" sibTransId="{40D8D2AC-BB82-4EC9-8B59-49A47A97D6B3}"/>
    <dgm:cxn modelId="{4090713D-4187-4C9D-AB3D-C605AD5CB6F9}" type="presParOf" srcId="{A17C8C1F-5691-42CF-8A29-26F41CB969E3}" destId="{08DED616-5C1F-4065-8C00-7986EE8A208B}" srcOrd="0" destOrd="0" presId="urn:microsoft.com/office/officeart/2018/5/layout/IconCircleLabelList"/>
    <dgm:cxn modelId="{F4496BC6-ECF2-4F04-AE91-A074DD72C381}" type="presParOf" srcId="{08DED616-5C1F-4065-8C00-7986EE8A208B}" destId="{69B83F01-1463-43DB-A2A6-1C97CF1ACF3C}" srcOrd="0" destOrd="0" presId="urn:microsoft.com/office/officeart/2018/5/layout/IconCircleLabelList"/>
    <dgm:cxn modelId="{9CE6F445-A3E3-4480-951A-F6C1F630B69E}" type="presParOf" srcId="{08DED616-5C1F-4065-8C00-7986EE8A208B}" destId="{24DB1CD4-3259-4BA9-BF19-F0CE9BED0B07}" srcOrd="1" destOrd="0" presId="urn:microsoft.com/office/officeart/2018/5/layout/IconCircleLabelList"/>
    <dgm:cxn modelId="{2BF74D1F-6742-4BF1-B836-AC647F30D68B}" type="presParOf" srcId="{08DED616-5C1F-4065-8C00-7986EE8A208B}" destId="{4FE43022-599C-4780-A148-9B8EC4594763}" srcOrd="2" destOrd="0" presId="urn:microsoft.com/office/officeart/2018/5/layout/IconCircleLabelList"/>
    <dgm:cxn modelId="{AE1FD073-38E8-44B8-AABD-89743964ACE5}" type="presParOf" srcId="{08DED616-5C1F-4065-8C00-7986EE8A208B}" destId="{24934B9D-5063-4371-BBB2-E72FD7B56877}" srcOrd="3" destOrd="0" presId="urn:microsoft.com/office/officeart/2018/5/layout/IconCircleLabelList"/>
    <dgm:cxn modelId="{FC5B5DB6-8905-4D39-A47D-0FF09F24A262}" type="presParOf" srcId="{A17C8C1F-5691-42CF-8A29-26F41CB969E3}" destId="{1B18FBB6-4646-4196-AADF-49006BAA79AA}" srcOrd="1" destOrd="0" presId="urn:microsoft.com/office/officeart/2018/5/layout/IconCircleLabelList"/>
    <dgm:cxn modelId="{B225C965-C627-49D3-83AB-6D5F93BAA43B}" type="presParOf" srcId="{A17C8C1F-5691-42CF-8A29-26F41CB969E3}" destId="{74B63920-74EE-4DD5-B0E9-3B7B4CFC7E8F}" srcOrd="2" destOrd="0" presId="urn:microsoft.com/office/officeart/2018/5/layout/IconCircleLabelList"/>
    <dgm:cxn modelId="{A803774C-0F76-4E37-A094-B9C2CE52D441}" type="presParOf" srcId="{74B63920-74EE-4DD5-B0E9-3B7B4CFC7E8F}" destId="{040B0715-9D83-463E-9243-E5F258C77CE1}" srcOrd="0" destOrd="0" presId="urn:microsoft.com/office/officeart/2018/5/layout/IconCircleLabelList"/>
    <dgm:cxn modelId="{39C86580-2D55-460B-8F94-471E5604B1A0}" type="presParOf" srcId="{74B63920-74EE-4DD5-B0E9-3B7B4CFC7E8F}" destId="{E8986160-9782-4A74-B0D4-8607D8C335E2}" srcOrd="1" destOrd="0" presId="urn:microsoft.com/office/officeart/2018/5/layout/IconCircleLabelList"/>
    <dgm:cxn modelId="{3699B829-62A8-4E5D-9520-299174B35FE8}" type="presParOf" srcId="{74B63920-74EE-4DD5-B0E9-3B7B4CFC7E8F}" destId="{BA3D6D2D-3C16-4D07-9C83-125978924231}" srcOrd="2" destOrd="0" presId="urn:microsoft.com/office/officeart/2018/5/layout/IconCircleLabelList"/>
    <dgm:cxn modelId="{BC229064-07F8-4BAA-9D6A-520BDF58A921}" type="presParOf" srcId="{74B63920-74EE-4DD5-B0E9-3B7B4CFC7E8F}" destId="{17176D8E-9F17-49A0-B9D8-BB8E09A7A58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83F01-1463-43DB-A2A6-1C97CF1ACF3C}">
      <dsp:nvSpPr>
        <dsp:cNvPr id="0" name=""/>
        <dsp:cNvSpPr/>
      </dsp:nvSpPr>
      <dsp:spPr>
        <a:xfrm>
          <a:off x="1840406" y="15855"/>
          <a:ext cx="2127375" cy="2127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B1CD4-3259-4BA9-BF19-F0CE9BED0B07}">
      <dsp:nvSpPr>
        <dsp:cNvPr id="0" name=""/>
        <dsp:cNvSpPr/>
      </dsp:nvSpPr>
      <dsp:spPr>
        <a:xfrm>
          <a:off x="2293781" y="469230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34B9D-5063-4371-BBB2-E72FD7B56877}">
      <dsp:nvSpPr>
        <dsp:cNvPr id="0" name=""/>
        <dsp:cNvSpPr/>
      </dsp:nvSpPr>
      <dsp:spPr>
        <a:xfrm>
          <a:off x="1160343" y="2805856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200" kern="1200" dirty="0"/>
            <a:t>Difficulties – NLP data restriction</a:t>
          </a:r>
          <a:endParaRPr lang="en-US" sz="2200" kern="1200" dirty="0"/>
        </a:p>
      </dsp:txBody>
      <dsp:txXfrm>
        <a:off x="1160343" y="2805856"/>
        <a:ext cx="3487500" cy="720000"/>
      </dsp:txXfrm>
    </dsp:sp>
    <dsp:sp modelId="{040B0715-9D83-463E-9243-E5F258C77CE1}">
      <dsp:nvSpPr>
        <dsp:cNvPr id="0" name=""/>
        <dsp:cNvSpPr/>
      </dsp:nvSpPr>
      <dsp:spPr>
        <a:xfrm>
          <a:off x="5938218" y="15855"/>
          <a:ext cx="2127375" cy="21273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86160-9782-4A74-B0D4-8607D8C335E2}">
      <dsp:nvSpPr>
        <dsp:cNvPr id="0" name=""/>
        <dsp:cNvSpPr/>
      </dsp:nvSpPr>
      <dsp:spPr>
        <a:xfrm>
          <a:off x="6391593" y="469230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76D8E-9F17-49A0-B9D8-BB8E09A7A584}">
      <dsp:nvSpPr>
        <dsp:cNvPr id="0" name=""/>
        <dsp:cNvSpPr/>
      </dsp:nvSpPr>
      <dsp:spPr>
        <a:xfrm>
          <a:off x="5258156" y="2805856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200" kern="1200"/>
            <a:t>What would we research if we had more time?</a:t>
          </a:r>
          <a:endParaRPr lang="en-US" sz="2200" kern="1200"/>
        </a:p>
      </dsp:txBody>
      <dsp:txXfrm>
        <a:off x="5258156" y="2805856"/>
        <a:ext cx="348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2E6BB1-1778-42E1-9260-1F93F45F1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CA" sz="4400">
                <a:solidFill>
                  <a:srgbClr val="FFFFFF"/>
                </a:solidFill>
              </a:rPr>
              <a:t>Project 2: are all stock market models equal?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572C1-ACE0-450F-8EEF-DB9CED436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CA">
                <a:solidFill>
                  <a:schemeClr val="bg2"/>
                </a:solidFill>
              </a:rPr>
              <a:t>Sharod – Pankaj - Tarik</a:t>
            </a:r>
          </a:p>
        </p:txBody>
      </p:sp>
    </p:spTree>
    <p:extLst>
      <p:ext uri="{BB962C8B-B14F-4D97-AF65-F5344CB8AC3E}">
        <p14:creationId xmlns:p14="http://schemas.microsoft.com/office/powerpoint/2010/main" val="3362626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4228-7C0A-49A4-8C66-018BA622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evaluation – technology portfolio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08C68-0F2C-4B30-BC6F-05386DFB8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800" dirty="0"/>
              <a:t>Deep learning Model</a:t>
            </a:r>
          </a:p>
          <a:p>
            <a:pPr algn="ctr"/>
            <a:r>
              <a:rPr lang="en-US" sz="1600" dirty="0"/>
              <a:t>RMSE: </a:t>
            </a:r>
            <a:r>
              <a:rPr lang="en-CA" sz="1600" dirty="0"/>
              <a:t>253,351.88</a:t>
            </a:r>
            <a:endParaRPr lang="en-CA" sz="1800" dirty="0"/>
          </a:p>
          <a:p>
            <a:endParaRPr lang="en-CA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8831D63-7FC1-492F-ADFE-0E157BACFA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1413" y="3073397"/>
            <a:ext cx="4878387" cy="27178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A59653-AFEB-47CE-B5AE-503EBC15D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1800" dirty="0"/>
              <a:t>DEEP LEARNING Model</a:t>
            </a:r>
          </a:p>
          <a:p>
            <a:pPr algn="ctr"/>
            <a:r>
              <a:rPr lang="en-US" sz="1600" dirty="0"/>
              <a:t>RMSE: </a:t>
            </a:r>
            <a:r>
              <a:rPr lang="en-CA" sz="1600" dirty="0"/>
              <a:t>52,490.89</a:t>
            </a:r>
            <a:endParaRPr lang="en-CA" sz="1800" dirty="0"/>
          </a:p>
          <a:p>
            <a:endParaRPr lang="en-CA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FFBE88B-0440-4395-9FD7-F7CFBAB5A41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18311" y="3073400"/>
            <a:ext cx="4382991" cy="2717800"/>
          </a:xfrm>
        </p:spPr>
      </p:pic>
    </p:spTree>
    <p:extLst>
      <p:ext uri="{BB962C8B-B14F-4D97-AF65-F5344CB8AC3E}">
        <p14:creationId xmlns:p14="http://schemas.microsoft.com/office/powerpoint/2010/main" val="779499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3D32-092C-4873-98B8-3B71472C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evaluation – tesla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753D6-E344-4764-A21D-4D34B01FE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800" dirty="0"/>
              <a:t>Linear Regression Model</a:t>
            </a:r>
          </a:p>
          <a:p>
            <a:pPr algn="ctr"/>
            <a:r>
              <a:rPr lang="en-US" sz="1600" dirty="0"/>
              <a:t>RMSE: </a:t>
            </a:r>
            <a:r>
              <a:rPr lang="en-CA" sz="1600" dirty="0"/>
              <a:t>3,703.37</a:t>
            </a:r>
            <a:endParaRPr lang="en-CA" sz="1800" dirty="0"/>
          </a:p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64EC2C-DE6E-4B4A-A787-C9E2333DC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1800" dirty="0"/>
              <a:t>DEEP LEARNING Model</a:t>
            </a:r>
          </a:p>
          <a:p>
            <a:pPr algn="ctr"/>
            <a:r>
              <a:rPr lang="en-US" sz="1600" dirty="0"/>
              <a:t>RMSE: </a:t>
            </a:r>
            <a:r>
              <a:rPr lang="en-CA" sz="1600" dirty="0"/>
              <a:t>127,656.90</a:t>
            </a:r>
            <a:endParaRPr lang="en-CA" sz="1800" dirty="0"/>
          </a:p>
          <a:p>
            <a:endParaRPr lang="en-CA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7F1F525-F317-4C1C-83CA-32D6953A105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3073397"/>
            <a:ext cx="4875213" cy="2717800"/>
          </a:xfrm>
        </p:spPr>
      </p:pic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0C40215E-83E7-4CFA-A7B4-CE657E3439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95114" y="3073400"/>
            <a:ext cx="4370984" cy="2717800"/>
          </a:xfrm>
        </p:spPr>
      </p:pic>
    </p:spTree>
    <p:extLst>
      <p:ext uri="{BB962C8B-B14F-4D97-AF65-F5344CB8AC3E}">
        <p14:creationId xmlns:p14="http://schemas.microsoft.com/office/powerpoint/2010/main" val="406074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6E03-4962-45FB-9742-BB252434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evaluation – tesla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21EAE-2947-485F-B4C9-410B57ECA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0538" y="2459210"/>
            <a:ext cx="4649783" cy="823912"/>
          </a:xfrm>
        </p:spPr>
        <p:txBody>
          <a:bodyPr/>
          <a:lstStyle/>
          <a:p>
            <a:pPr algn="ctr"/>
            <a:r>
              <a:rPr lang="en-US" sz="1800" dirty="0"/>
              <a:t>DEEP LEARNING Model</a:t>
            </a:r>
          </a:p>
          <a:p>
            <a:pPr algn="ctr"/>
            <a:r>
              <a:rPr lang="en-US" sz="1600" dirty="0"/>
              <a:t>RMSE: 178,487.02</a:t>
            </a:r>
            <a:endParaRPr lang="en-CA" sz="1600" dirty="0"/>
          </a:p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E6AF42-236F-493D-9BAB-D8EF007CC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3335" y="2459210"/>
            <a:ext cx="4646602" cy="823912"/>
          </a:xfrm>
        </p:spPr>
        <p:txBody>
          <a:bodyPr/>
          <a:lstStyle/>
          <a:p>
            <a:pPr algn="ctr"/>
            <a:r>
              <a:rPr lang="en-US" sz="1800" dirty="0"/>
              <a:t>DEEP LEARNING Model</a:t>
            </a:r>
          </a:p>
          <a:p>
            <a:pPr algn="ctr"/>
            <a:r>
              <a:rPr lang="en-US" sz="1600" dirty="0"/>
              <a:t>RMSE: 294.52</a:t>
            </a:r>
            <a:endParaRPr lang="en-CA" sz="1800" dirty="0"/>
          </a:p>
          <a:p>
            <a:endParaRPr lang="en-CA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798E28-5353-4F8C-99A4-2865743D89A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83335" y="3073400"/>
            <a:ext cx="4652942" cy="2717800"/>
          </a:xfrm>
        </p:spPr>
      </p:pic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A0ED2B1F-7E90-4B60-A0DA-ECDDDC1B67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10538" y="3073400"/>
            <a:ext cx="4740136" cy="2717800"/>
          </a:xfrm>
        </p:spPr>
      </p:pic>
    </p:spTree>
    <p:extLst>
      <p:ext uri="{BB962C8B-B14F-4D97-AF65-F5344CB8AC3E}">
        <p14:creationId xmlns:p14="http://schemas.microsoft.com/office/powerpoint/2010/main" val="32943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152B-B8E7-4A23-B87D-921BA4B0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evaluation – industrial portfolio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255714" y="2260412"/>
            <a:ext cx="4649783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Linear Regression Model</a:t>
            </a:r>
          </a:p>
          <a:p>
            <a:pPr algn="ctr"/>
            <a:r>
              <a:rPr lang="en-US" sz="1600" dirty="0"/>
              <a:t>RMSE: 1046.23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182" y="3127193"/>
            <a:ext cx="3924848" cy="2610214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86505" y="2260412"/>
            <a:ext cx="4646602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Deep learning model</a:t>
            </a:r>
          </a:p>
          <a:p>
            <a:pPr algn="ctr"/>
            <a:r>
              <a:rPr lang="en-US" sz="1600" dirty="0" err="1"/>
              <a:t>Rmse</a:t>
            </a:r>
            <a:r>
              <a:rPr lang="en-US" sz="1600" dirty="0"/>
              <a:t>: 183.88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98" y="3084324"/>
            <a:ext cx="4058216" cy="2695951"/>
          </a:xfrm>
        </p:spPr>
      </p:pic>
    </p:spTree>
    <p:extLst>
      <p:ext uri="{BB962C8B-B14F-4D97-AF65-F5344CB8AC3E}">
        <p14:creationId xmlns:p14="http://schemas.microsoft.com/office/powerpoint/2010/main" val="2364412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152B-B8E7-4A23-B87D-921BA4B0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evaluation – industrial portfolio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255714" y="2260412"/>
            <a:ext cx="4649783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DEEP LEARNING MODEL</a:t>
            </a:r>
          </a:p>
          <a:p>
            <a:pPr algn="ctr"/>
            <a:r>
              <a:rPr lang="en-US" sz="1600" dirty="0"/>
              <a:t>RMSE: 24,531.08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86505" y="2260412"/>
            <a:ext cx="4646602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Deep learning model</a:t>
            </a:r>
          </a:p>
          <a:p>
            <a:pPr algn="ctr"/>
            <a:r>
              <a:rPr lang="en-US" sz="1600" dirty="0" err="1"/>
              <a:t>Rmse</a:t>
            </a:r>
            <a:r>
              <a:rPr lang="en-US" sz="1600" dirty="0"/>
              <a:t>: 25,892.14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56" y="3112903"/>
            <a:ext cx="4305901" cy="2638793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961" y="3093850"/>
            <a:ext cx="4229690" cy="2676899"/>
          </a:xfrm>
        </p:spPr>
      </p:pic>
    </p:spTree>
    <p:extLst>
      <p:ext uri="{BB962C8B-B14F-4D97-AF65-F5344CB8AC3E}">
        <p14:creationId xmlns:p14="http://schemas.microsoft.com/office/powerpoint/2010/main" val="44764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152B-B8E7-4A23-B87D-921BA4B0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evaluation – FORD MOTOR COMPANY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255714" y="2260412"/>
            <a:ext cx="4649783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Linear Regression Model</a:t>
            </a:r>
          </a:p>
          <a:p>
            <a:pPr algn="ctr"/>
            <a:r>
              <a:rPr lang="en-US" sz="1600" dirty="0"/>
              <a:t>RMSE: 295.54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86505" y="2260412"/>
            <a:ext cx="4646602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Deep learning model</a:t>
            </a:r>
          </a:p>
          <a:p>
            <a:pPr algn="ctr"/>
            <a:r>
              <a:rPr lang="en-US" sz="1600" dirty="0" err="1"/>
              <a:t>Rmse</a:t>
            </a:r>
            <a:r>
              <a:rPr lang="en-US" sz="1600" dirty="0"/>
              <a:t>: 126.92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45" y="3089087"/>
            <a:ext cx="4096322" cy="2686425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72" y="3103377"/>
            <a:ext cx="4258269" cy="2657846"/>
          </a:xfrm>
        </p:spPr>
      </p:pic>
    </p:spTree>
    <p:extLst>
      <p:ext uri="{BB962C8B-B14F-4D97-AF65-F5344CB8AC3E}">
        <p14:creationId xmlns:p14="http://schemas.microsoft.com/office/powerpoint/2010/main" val="107409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152B-B8E7-4A23-B87D-921BA4B0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evaluation – FORD MOTOR COMPANY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255714" y="2260412"/>
            <a:ext cx="4649783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DEEP LEARNING MODEL</a:t>
            </a:r>
          </a:p>
          <a:p>
            <a:pPr algn="ctr"/>
            <a:r>
              <a:rPr lang="en-US" sz="1600" dirty="0"/>
              <a:t>RMSE: 4539.67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86505" y="2260412"/>
            <a:ext cx="4646602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Deep learning model</a:t>
            </a:r>
          </a:p>
          <a:p>
            <a:pPr algn="ctr"/>
            <a:r>
              <a:rPr lang="en-US" sz="1600" dirty="0" err="1"/>
              <a:t>Rmse</a:t>
            </a:r>
            <a:r>
              <a:rPr lang="en-US" sz="1600" dirty="0"/>
              <a:t>: 2944.28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40" y="3127193"/>
            <a:ext cx="4172532" cy="2610214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88" y="3073400"/>
            <a:ext cx="4200237" cy="2717800"/>
          </a:xfrm>
        </p:spPr>
      </p:pic>
    </p:spTree>
    <p:extLst>
      <p:ext uri="{BB962C8B-B14F-4D97-AF65-F5344CB8AC3E}">
        <p14:creationId xmlns:p14="http://schemas.microsoft.com/office/powerpoint/2010/main" val="1176735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152B-B8E7-4A23-B87D-921BA4B0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evaluation – S&amp;P 500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255714" y="2260412"/>
            <a:ext cx="4649783" cy="8239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Linear Regression Model</a:t>
            </a:r>
          </a:p>
          <a:p>
            <a:pPr algn="ctr"/>
            <a:r>
              <a:rPr lang="en-US" sz="2000" dirty="0"/>
              <a:t>RMSE: 591.75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DE709B-AF4B-4229-BE4D-33D5BF8A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14" y="3084324"/>
            <a:ext cx="4579882" cy="263932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77A533B-30E2-48E3-B8AB-AFE7EFACD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2249488"/>
            <a:ext cx="4646613" cy="8239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Deep learning - LSTM Model</a:t>
            </a:r>
          </a:p>
          <a:p>
            <a:pPr algn="ctr"/>
            <a:r>
              <a:rPr lang="en-US" sz="2000" dirty="0"/>
              <a:t>RMsE: 1040.06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B7FFBCD-CAE9-4C9E-A2AF-63E38CC034C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4410" y="3084323"/>
            <a:ext cx="5302363" cy="26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05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152B-B8E7-4A23-B87D-921BA4B0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evaluation – S&amp;P 500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71240" y="2249488"/>
            <a:ext cx="4649783" cy="823912"/>
          </a:xfrm>
        </p:spPr>
        <p:txBody>
          <a:bodyPr>
            <a:normAutofit fontScale="92500"/>
          </a:bodyPr>
          <a:lstStyle/>
          <a:p>
            <a:pPr algn="ctr"/>
            <a:r>
              <a:rPr lang="en-US" dirty="0"/>
              <a:t>Deep learning - sequential Model</a:t>
            </a:r>
          </a:p>
          <a:p>
            <a:pPr algn="ctr"/>
            <a:r>
              <a:rPr lang="en-US" sz="2000" dirty="0"/>
              <a:t>RmsE: 276.48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77A533B-30E2-48E3-B8AB-AFE7EFACD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2249488"/>
            <a:ext cx="4646613" cy="823912"/>
          </a:xfrm>
        </p:spPr>
        <p:txBody>
          <a:bodyPr>
            <a:normAutofit fontScale="92500"/>
          </a:bodyPr>
          <a:lstStyle/>
          <a:p>
            <a:pPr algn="ctr"/>
            <a:r>
              <a:rPr lang="en-US" dirty="0"/>
              <a:t>Deep learning - sequential Model</a:t>
            </a:r>
          </a:p>
          <a:p>
            <a:pPr algn="ctr"/>
            <a:r>
              <a:rPr lang="en-US" sz="2000" dirty="0"/>
              <a:t>RMSE: 301.82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076162-17BB-482D-8C41-C375537D9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15" y="3148901"/>
            <a:ext cx="4714286" cy="2618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BCE2E3-B45D-4B87-B87C-0845CCBFF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741" y="3148900"/>
            <a:ext cx="4541904" cy="26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9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A739-3996-4E9B-B807-198EA67F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478" y="-81278"/>
            <a:ext cx="9905998" cy="1478570"/>
          </a:xfrm>
        </p:spPr>
        <p:txBody>
          <a:bodyPr/>
          <a:lstStyle/>
          <a:p>
            <a:pPr algn="ctr"/>
            <a:r>
              <a:rPr lang="en-CA" dirty="0"/>
              <a:t>Overall findings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DCC560-F558-44F0-A04C-6BD40AC30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214" y="984374"/>
            <a:ext cx="4172532" cy="273306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ADC6B-2942-45DF-A6B4-1FB910DE5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642" y="1045801"/>
            <a:ext cx="4389144" cy="2610214"/>
          </a:xfrm>
          <a:prstGeom prst="rect">
            <a:avLst/>
          </a:prstGeo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935CEEA7-BF37-47DC-9C68-31E95BAFB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529" y="3837806"/>
            <a:ext cx="4652942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6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E4DA-9F88-41E1-8EF5-3B15CE1E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DEA6-4BCA-4E1C-A524-A35DE98D7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 descr="5 Basic Steps in Formulation of Hypothesis in Research">
            <a:extLst>
              <a:ext uri="{FF2B5EF4-FFF2-40B4-BE49-F238E27FC236}">
                <a16:creationId xmlns:a16="http://schemas.microsoft.com/office/drawing/2014/main" id="{F6C65094-718B-46C2-AB4E-5E6BDBC1F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72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EB1F4-4C73-424D-B214-8C0366A2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CA" dirty="0"/>
              <a:t>Post-mortem	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1580C4-7A7B-47ED-ABF6-971B937BFB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46930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0059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26" name="Picture 2" descr="How to Identify Questions &amp; Optimize Your Site for Q&amp;A, FAQ &amp; More">
            <a:extLst>
              <a:ext uri="{FF2B5EF4-FFF2-40B4-BE49-F238E27FC236}">
                <a16:creationId xmlns:a16="http://schemas.microsoft.com/office/drawing/2014/main" id="{C20FC1F8-664C-4ECA-8319-B707699A59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58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arn The Definitions Of Project Assumptions and Constraints">
            <a:extLst>
              <a:ext uri="{FF2B5EF4-FFF2-40B4-BE49-F238E27FC236}">
                <a16:creationId xmlns:a16="http://schemas.microsoft.com/office/drawing/2014/main" id="{E428593F-2A7C-46C9-87B7-B47B84DBAD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"/>
          <a:stretch/>
        </p:blipFill>
        <p:spPr bwMode="auto">
          <a:xfrm>
            <a:off x="223556" y="1689334"/>
            <a:ext cx="6494484" cy="365420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8558-B0EA-4E47-87F1-22652D250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488" y="1689333"/>
            <a:ext cx="4710683" cy="3654209"/>
          </a:xfrm>
        </p:spPr>
        <p:txBody>
          <a:bodyPr>
            <a:normAutofit lnSpcReduction="10000"/>
          </a:bodyPr>
          <a:lstStyle/>
          <a:p>
            <a:r>
              <a:rPr lang="en-CA" sz="1400" dirty="0"/>
              <a:t>Long-term approach – trend vs exact price (day-trading)</a:t>
            </a:r>
          </a:p>
          <a:p>
            <a:r>
              <a:rPr lang="en-CA" sz="1400" dirty="0"/>
              <a:t>3 portfolios</a:t>
            </a:r>
          </a:p>
          <a:p>
            <a:r>
              <a:rPr lang="en-CA" sz="1400" dirty="0"/>
              <a:t>Technology Portfolio</a:t>
            </a:r>
          </a:p>
          <a:p>
            <a:r>
              <a:rPr lang="en-CA" sz="1400" dirty="0"/>
              <a:t>Industrial Portfolio </a:t>
            </a:r>
          </a:p>
          <a:p>
            <a:r>
              <a:rPr lang="en-CA" sz="1400" dirty="0"/>
              <a:t>S&amp;P 500</a:t>
            </a:r>
          </a:p>
          <a:p>
            <a:r>
              <a:rPr lang="en-CA" sz="1400" dirty="0"/>
              <a:t>Economic Data</a:t>
            </a:r>
          </a:p>
          <a:p>
            <a:r>
              <a:rPr lang="en-CA" sz="1400" dirty="0"/>
              <a:t>Google Pytrends Keywords</a:t>
            </a:r>
          </a:p>
          <a:p>
            <a:r>
              <a:rPr lang="en-CA" sz="1400" dirty="0"/>
              <a:t>Time Constraints</a:t>
            </a:r>
          </a:p>
          <a:p>
            <a:r>
              <a:rPr lang="en-CA" sz="1400" dirty="0"/>
              <a:t>Data issues</a:t>
            </a:r>
          </a:p>
          <a:p>
            <a:r>
              <a:rPr lang="en-CA" sz="1400" dirty="0"/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302245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70">
            <a:extLst>
              <a:ext uri="{FF2B5EF4-FFF2-40B4-BE49-F238E27FC236}">
                <a16:creationId xmlns:a16="http://schemas.microsoft.com/office/drawing/2014/main" id="{9C9A395D-0E3C-47A2-BD3C-E0B63FFEB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077" name="Rectangle 71">
              <a:extLst>
                <a:ext uri="{FF2B5EF4-FFF2-40B4-BE49-F238E27FC236}">
                  <a16:creationId xmlns:a16="http://schemas.microsoft.com/office/drawing/2014/main" id="{0679A098-1291-4ABE-A761-D1BEDD68E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2">
              <a:extLst>
                <a:ext uri="{FF2B5EF4-FFF2-40B4-BE49-F238E27FC236}">
                  <a16:creationId xmlns:a16="http://schemas.microsoft.com/office/drawing/2014/main" id="{04DF8F41-DD3B-47AD-A8E9-6B42152BE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Testing ML Models on Dual Coding Principles | Ankaa Pmo®">
            <a:extLst>
              <a:ext uri="{FF2B5EF4-FFF2-40B4-BE49-F238E27FC236}">
                <a16:creationId xmlns:a16="http://schemas.microsoft.com/office/drawing/2014/main" id="{5F5BEA02-DA29-406D-8842-72FFCFA52E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" b="7468"/>
          <a:stretch/>
        </p:blipFill>
        <p:spPr bwMode="auto">
          <a:xfrm>
            <a:off x="3611" y="9341"/>
            <a:ext cx="121883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8" name="Group 74">
            <a:extLst>
              <a:ext uri="{FF2B5EF4-FFF2-40B4-BE49-F238E27FC236}">
                <a16:creationId xmlns:a16="http://schemas.microsoft.com/office/drawing/2014/main" id="{1D4E244F-B3CC-4EA6-AEF8-9C10A9F2D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76" name="Round Diagonal Corner Rectangle 7">
              <a:extLst>
                <a:ext uri="{FF2B5EF4-FFF2-40B4-BE49-F238E27FC236}">
                  <a16:creationId xmlns:a16="http://schemas.microsoft.com/office/drawing/2014/main" id="{3ADF6A4B-498A-43D2-93FC-45D1C94E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234058F-4A78-4BDB-BB4C-D5C3A3A5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97" name="Freeform 32">
                <a:extLst>
                  <a:ext uri="{FF2B5EF4-FFF2-40B4-BE49-F238E27FC236}">
                    <a16:creationId xmlns:a16="http://schemas.microsoft.com/office/drawing/2014/main" id="{81923CAD-9918-44BE-9706-67D58C972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8" name="Freeform 33">
                <a:extLst>
                  <a:ext uri="{FF2B5EF4-FFF2-40B4-BE49-F238E27FC236}">
                    <a16:creationId xmlns:a16="http://schemas.microsoft.com/office/drawing/2014/main" id="{DB4D2157-45E9-4E6B-B4F9-872B39F13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9" name="Freeform 34">
                <a:extLst>
                  <a:ext uri="{FF2B5EF4-FFF2-40B4-BE49-F238E27FC236}">
                    <a16:creationId xmlns:a16="http://schemas.microsoft.com/office/drawing/2014/main" id="{3AF950BB-DE8F-4B49-8982-2DF7730EE3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0" name="Freeform 37">
                <a:extLst>
                  <a:ext uri="{FF2B5EF4-FFF2-40B4-BE49-F238E27FC236}">
                    <a16:creationId xmlns:a16="http://schemas.microsoft.com/office/drawing/2014/main" id="{AE9B44C5-8A5E-4526-99B4-DBB63CC2D1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910EF9E-D7FF-4921-A289-5AB046461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91" name="Freeform 35">
                <a:extLst>
                  <a:ext uri="{FF2B5EF4-FFF2-40B4-BE49-F238E27FC236}">
                    <a16:creationId xmlns:a16="http://schemas.microsoft.com/office/drawing/2014/main" id="{5D1500E8-0351-4B53-9578-09F33B26C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2" name="Freeform 36">
                <a:extLst>
                  <a:ext uri="{FF2B5EF4-FFF2-40B4-BE49-F238E27FC236}">
                    <a16:creationId xmlns:a16="http://schemas.microsoft.com/office/drawing/2014/main" id="{65A2BF85-98D8-4340-AF82-808A1EC255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3" name="Freeform 38">
                <a:extLst>
                  <a:ext uri="{FF2B5EF4-FFF2-40B4-BE49-F238E27FC236}">
                    <a16:creationId xmlns:a16="http://schemas.microsoft.com/office/drawing/2014/main" id="{B0441C99-23C8-42B2-A9A2-36F6CE6B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4" name="Freeform 39">
                <a:extLst>
                  <a:ext uri="{FF2B5EF4-FFF2-40B4-BE49-F238E27FC236}">
                    <a16:creationId xmlns:a16="http://schemas.microsoft.com/office/drawing/2014/main" id="{3304648D-1287-492A-A76B-4724456AE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5" name="Freeform 40">
                <a:extLst>
                  <a:ext uri="{FF2B5EF4-FFF2-40B4-BE49-F238E27FC236}">
                    <a16:creationId xmlns:a16="http://schemas.microsoft.com/office/drawing/2014/main" id="{32B78AFE-D9B6-41B5-B593-4B797DA21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6" name="Rectangle 41">
                <a:extLst>
                  <a:ext uri="{FF2B5EF4-FFF2-40B4-BE49-F238E27FC236}">
                    <a16:creationId xmlns:a16="http://schemas.microsoft.com/office/drawing/2014/main" id="{BCA10968-EDF7-42D6-90B0-53A80026F8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D1EB8D8-CD83-45AD-9D5A-A9E2D3C11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87" name="Freeform 32">
                <a:extLst>
                  <a:ext uri="{FF2B5EF4-FFF2-40B4-BE49-F238E27FC236}">
                    <a16:creationId xmlns:a16="http://schemas.microsoft.com/office/drawing/2014/main" id="{8A6D937B-952D-4A1B-BF33-2FEEE73675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8" name="Freeform 33">
                <a:extLst>
                  <a:ext uri="{FF2B5EF4-FFF2-40B4-BE49-F238E27FC236}">
                    <a16:creationId xmlns:a16="http://schemas.microsoft.com/office/drawing/2014/main" id="{B1150F7C-2943-4E9B-9DE9-A6BFE2646E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9" name="Freeform 34">
                <a:extLst>
                  <a:ext uri="{FF2B5EF4-FFF2-40B4-BE49-F238E27FC236}">
                    <a16:creationId xmlns:a16="http://schemas.microsoft.com/office/drawing/2014/main" id="{A4C8781F-2B1E-44FB-A324-F38A31F0C4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90" name="Freeform 37">
                <a:extLst>
                  <a:ext uri="{FF2B5EF4-FFF2-40B4-BE49-F238E27FC236}">
                    <a16:creationId xmlns:a16="http://schemas.microsoft.com/office/drawing/2014/main" id="{D03FBB69-F351-4E02-8966-FCEF0F202A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201A811-52F0-4094-9436-ED11EA904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81" name="Freeform 35">
                <a:extLst>
                  <a:ext uri="{FF2B5EF4-FFF2-40B4-BE49-F238E27FC236}">
                    <a16:creationId xmlns:a16="http://schemas.microsoft.com/office/drawing/2014/main" id="{9FC3980B-D9F9-442F-9A4E-C7F4E8D102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2" name="Freeform 36">
                <a:extLst>
                  <a:ext uri="{FF2B5EF4-FFF2-40B4-BE49-F238E27FC236}">
                    <a16:creationId xmlns:a16="http://schemas.microsoft.com/office/drawing/2014/main" id="{910EFCEE-C831-466C-AC2F-94F88DBC0D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3" name="Freeform 38">
                <a:extLst>
                  <a:ext uri="{FF2B5EF4-FFF2-40B4-BE49-F238E27FC236}">
                    <a16:creationId xmlns:a16="http://schemas.microsoft.com/office/drawing/2014/main" id="{2615A3E9-7D96-4000-98B6-AEEF6A6433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4" name="Freeform 39">
                <a:extLst>
                  <a:ext uri="{FF2B5EF4-FFF2-40B4-BE49-F238E27FC236}">
                    <a16:creationId xmlns:a16="http://schemas.microsoft.com/office/drawing/2014/main" id="{32C5195D-6336-43F8-B899-DF72D2AE86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5" name="Freeform 40">
                <a:extLst>
                  <a:ext uri="{FF2B5EF4-FFF2-40B4-BE49-F238E27FC236}">
                    <a16:creationId xmlns:a16="http://schemas.microsoft.com/office/drawing/2014/main" id="{8ABD3FAB-A4EA-4D58-8742-268B17D11E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A9C0472A-2593-4A0C-A011-A742360A0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638922-7CC1-4DDE-B0B4-145FBDDF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Models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A3D45-2278-45CE-AFC0-D8D2F3882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86744"/>
            <a:ext cx="9905999" cy="34543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Linear Regression</a:t>
            </a:r>
          </a:p>
          <a:p>
            <a:r>
              <a:rPr lang="en-CA" sz="2000" dirty="0"/>
              <a:t>Sequential Model – Portfolio Value</a:t>
            </a:r>
          </a:p>
          <a:p>
            <a:r>
              <a:rPr lang="en-CA" sz="2000" dirty="0"/>
              <a:t>Sequential Model – with Economic data</a:t>
            </a:r>
          </a:p>
          <a:p>
            <a:r>
              <a:rPr lang="en-CA" sz="2000" dirty="0"/>
              <a:t>Sequential Model – with Google </a:t>
            </a:r>
            <a:r>
              <a:rPr lang="en-CA" sz="2000" dirty="0" err="1"/>
              <a:t>Pytrend</a:t>
            </a:r>
            <a:r>
              <a:rPr lang="en-CA" sz="2000" dirty="0"/>
              <a:t> (keywords)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00714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0DC1B9-E26F-4C6D-98F5-CAF5281C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CA" sz="4000"/>
              <a:t>Data cleanup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DC0E-226F-49AC-A4AF-66AA1ED58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CA" sz="1700"/>
              <a:t>Types of data</a:t>
            </a:r>
          </a:p>
          <a:p>
            <a:pPr lvl="1">
              <a:lnSpc>
                <a:spcPct val="110000"/>
              </a:lnSpc>
            </a:pPr>
            <a:r>
              <a:rPr lang="en-CA" sz="1700"/>
              <a:t>Stock data for ten stocks and the S&amp;P 500, meant to represent technology focus companies and industrial focus companies</a:t>
            </a:r>
          </a:p>
          <a:p>
            <a:pPr lvl="2">
              <a:lnSpc>
                <a:spcPct val="110000"/>
              </a:lnSpc>
            </a:pPr>
            <a:r>
              <a:rPr lang="en-CA" sz="1700"/>
              <a:t>Portfolio 1: S&amp;P 500</a:t>
            </a:r>
          </a:p>
          <a:p>
            <a:pPr lvl="2">
              <a:lnSpc>
                <a:spcPct val="110000"/>
              </a:lnSpc>
            </a:pPr>
            <a:r>
              <a:rPr lang="en-CA" sz="1700"/>
              <a:t>Portfolio 2: Tesla, Apple, Microsoft, Amazon, and Netflix</a:t>
            </a:r>
          </a:p>
          <a:p>
            <a:pPr lvl="2">
              <a:lnSpc>
                <a:spcPct val="110000"/>
              </a:lnSpc>
            </a:pPr>
            <a:r>
              <a:rPr lang="en-CA" sz="1700"/>
              <a:t>Portfolio 3: Ford, General Motors, General Electric, Chevron, and Exxon Mobil</a:t>
            </a:r>
          </a:p>
          <a:p>
            <a:pPr lvl="1">
              <a:lnSpc>
                <a:spcPct val="110000"/>
              </a:lnSpc>
            </a:pPr>
            <a:r>
              <a:rPr lang="en-CA" sz="1700"/>
              <a:t>United States economic data including Gross Domestic Product (GDP), Consumer Price Index (CPI), Unemployment Rate (UR), Industrial Production Index (IPI)</a:t>
            </a:r>
          </a:p>
          <a:p>
            <a:pPr lvl="1">
              <a:lnSpc>
                <a:spcPct val="110000"/>
              </a:lnSpc>
            </a:pPr>
            <a:r>
              <a:rPr lang="en-CA" sz="1700"/>
              <a:t>Google Trend data for keywords related to the stocks pulled</a:t>
            </a:r>
          </a:p>
          <a:p>
            <a:pPr marL="0" indent="0">
              <a:lnSpc>
                <a:spcPct val="110000"/>
              </a:lnSpc>
              <a:buNone/>
            </a:pPr>
            <a:endParaRPr lang="en-CA" sz="17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098" name="Picture 2" descr="Clean Data: Cleaning, Cleansing, &amp; Scrubbing | Trifacta">
            <a:extLst>
              <a:ext uri="{FF2B5EF4-FFF2-40B4-BE49-F238E27FC236}">
                <a16:creationId xmlns:a16="http://schemas.microsoft.com/office/drawing/2014/main" id="{6868DAEA-59E9-47DD-AB79-64CDCC6BE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07" y="-489744"/>
            <a:ext cx="3926681" cy="392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97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7">
            <a:extLst>
              <a:ext uri="{FF2B5EF4-FFF2-40B4-BE49-F238E27FC236}">
                <a16:creationId xmlns:a16="http://schemas.microsoft.com/office/drawing/2014/main" id="{EAC88772-6DB3-49EC-9C8A-A0B46ACE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DC1B9-E26F-4C6D-98F5-CAF5281C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878" y="1065955"/>
            <a:ext cx="2851413" cy="4817318"/>
          </a:xfrm>
        </p:spPr>
        <p:txBody>
          <a:bodyPr anchor="ctr">
            <a:normAutofit/>
          </a:bodyPr>
          <a:lstStyle/>
          <a:p>
            <a:r>
              <a:rPr lang="en-CA" dirty="0"/>
              <a:t>Data cleanup </a:t>
            </a:r>
          </a:p>
        </p:txBody>
      </p:sp>
      <p:sp>
        <p:nvSpPr>
          <p:cNvPr id="52" name="Round Diagonal Corner Rectangle 6">
            <a:extLst>
              <a:ext uri="{FF2B5EF4-FFF2-40B4-BE49-F238E27FC236}">
                <a16:creationId xmlns:a16="http://schemas.microsoft.com/office/drawing/2014/main" id="{17A3DD84-FAA5-438A-8462-D1E01EA0D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51410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2"/>
          </a:solidFill>
          <a:ln w="1905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DC0E-226F-49AC-A4AF-66AA1ED58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5955"/>
            <a:ext cx="5749774" cy="4725246"/>
          </a:xfrm>
        </p:spPr>
        <p:txBody>
          <a:bodyPr anchor="ctr">
            <a:normAutofit/>
          </a:bodyPr>
          <a:lstStyle/>
          <a:p>
            <a:r>
              <a:rPr lang="en-CA" sz="1800"/>
              <a:t>Cleanup process </a:t>
            </a:r>
          </a:p>
          <a:p>
            <a:pPr lvl="1"/>
            <a:r>
              <a:rPr lang="en-CA" sz="1800"/>
              <a:t>Data obtain is from January 1, 2013 to March 31, 2021</a:t>
            </a:r>
          </a:p>
          <a:p>
            <a:pPr lvl="1"/>
            <a:r>
              <a:rPr lang="en-CA" sz="1800"/>
              <a:t>The three portfolios were set to an initial value of $100,000.00 on January 1, 2013</a:t>
            </a:r>
          </a:p>
          <a:p>
            <a:pPr lvl="1"/>
            <a:r>
              <a:rPr lang="en-CA" sz="1800"/>
              <a:t>The fillna function was used to fill in weekend and holiday close prices with that of the previous business day</a:t>
            </a:r>
          </a:p>
          <a:p>
            <a:pPr lvl="1"/>
            <a:r>
              <a:rPr lang="en-CA" sz="1800"/>
              <a:t>The fillna function was also sued to fill in missing economic data with the previous value</a:t>
            </a:r>
          </a:p>
          <a:p>
            <a:pPr lvl="1"/>
            <a:endParaRPr lang="en-CA" sz="18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640D31-0CFD-4B3F-AE95-530AA517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2562" y="0"/>
            <a:ext cx="0" cy="6858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  <a:alpha val="60000"/>
              </a:schemeClr>
            </a:solidFill>
          </a:ln>
          <a:effectLst>
            <a:outerShdw blurRad="88900" dist="381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Clean Data: Cleaning, Cleansing, &amp; Scrubbing | Trifacta">
            <a:extLst>
              <a:ext uri="{FF2B5EF4-FFF2-40B4-BE49-F238E27FC236}">
                <a16:creationId xmlns:a16="http://schemas.microsoft.com/office/drawing/2014/main" id="{D2F3D6A5-D860-42A8-B9F5-84E286C29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46" y="-452067"/>
            <a:ext cx="3926681" cy="392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8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44EE-DF3F-484A-8493-5DBCE3EF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B42D-BD44-4463-BEFB-BF95EEB00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For each portfolio, in addition to Ford and Tesla stocks, the following models where created</a:t>
            </a:r>
          </a:p>
          <a:p>
            <a:pPr lvl="1"/>
            <a:r>
              <a:rPr lang="en-CA" dirty="0"/>
              <a:t>Linear Regression model using the portfolio value as the features</a:t>
            </a:r>
          </a:p>
          <a:p>
            <a:pPr lvl="1"/>
            <a:r>
              <a:rPr lang="en-CA" dirty="0"/>
              <a:t>Deep Learning (Sequential) using the portfolio value as the features</a:t>
            </a:r>
          </a:p>
          <a:p>
            <a:pPr lvl="1"/>
            <a:r>
              <a:rPr lang="en-CA" dirty="0"/>
              <a:t>Deep Learning (Sequential) using the economic indicators </a:t>
            </a:r>
          </a:p>
          <a:p>
            <a:pPr lvl="1"/>
            <a:r>
              <a:rPr lang="en-CA" dirty="0"/>
              <a:t>Deep Learning (Sequential) using the Google trends as the features</a:t>
            </a:r>
          </a:p>
          <a:p>
            <a:pPr marL="0" lvl="1" indent="0">
              <a:buNone/>
            </a:pPr>
            <a:r>
              <a:rPr lang="en-CA" dirty="0"/>
              <a:t> </a:t>
            </a:r>
          </a:p>
          <a:p>
            <a:pPr marL="228600" lvl="1">
              <a:spcBef>
                <a:spcPts val="1000"/>
              </a:spcBef>
            </a:pPr>
            <a:r>
              <a:rPr lang="en-CA" sz="2400" dirty="0"/>
              <a:t>Training and testing data was split 70% to 30% respectively</a:t>
            </a:r>
          </a:p>
          <a:p>
            <a:pPr marL="228600" lvl="1">
              <a:spcBef>
                <a:spcPts val="1000"/>
              </a:spcBef>
            </a:pPr>
            <a:r>
              <a:rPr lang="en-CA" sz="2400" dirty="0"/>
              <a:t>X and y data scaled using </a:t>
            </a:r>
            <a:r>
              <a:rPr lang="en-CA" sz="2400" dirty="0" err="1"/>
              <a:t>MinMaxScaler</a:t>
            </a:r>
            <a:r>
              <a:rPr lang="en-CA" sz="2400" dirty="0"/>
              <a:t>()</a:t>
            </a:r>
          </a:p>
          <a:p>
            <a:pPr marL="228600" lvl="1">
              <a:spcBef>
                <a:spcPts val="1000"/>
              </a:spcBef>
            </a:pPr>
            <a:r>
              <a:rPr lang="en-CA" dirty="0"/>
              <a:t>Sequential model with f</a:t>
            </a:r>
            <a:r>
              <a:rPr lang="en-CA" sz="2400" dirty="0"/>
              <a:t>our layers</a:t>
            </a:r>
          </a:p>
          <a:p>
            <a:pPr marL="228600" lvl="1">
              <a:spcBef>
                <a:spcPts val="1000"/>
              </a:spcBef>
            </a:pPr>
            <a:r>
              <a:rPr lang="en-CA" sz="2400" dirty="0"/>
              <a:t>Optimizer used “</a:t>
            </a:r>
            <a:r>
              <a:rPr lang="en-CA" sz="2400" dirty="0" err="1"/>
              <a:t>adam</a:t>
            </a:r>
            <a:r>
              <a:rPr lang="en-CA" sz="2400" dirty="0"/>
              <a:t>”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838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D4D8-9CDA-4C8D-BEE5-C4ADB954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91D0-5C8D-4B0F-BACD-0067A39AB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494756" cy="3541714"/>
          </a:xfrm>
        </p:spPr>
        <p:txBody>
          <a:bodyPr/>
          <a:lstStyle/>
          <a:p>
            <a:r>
              <a:rPr lang="en-CA" dirty="0"/>
              <a:t>To train the model:</a:t>
            </a:r>
          </a:p>
          <a:p>
            <a:pPr lvl="1"/>
            <a:r>
              <a:rPr lang="en-CA" dirty="0"/>
              <a:t>Epochs = 50</a:t>
            </a:r>
          </a:p>
          <a:p>
            <a:pPr lvl="1"/>
            <a:r>
              <a:rPr lang="en-CA" dirty="0"/>
              <a:t>Shuffle = False</a:t>
            </a:r>
          </a:p>
          <a:p>
            <a:pPr lvl="1"/>
            <a:r>
              <a:rPr lang="en-CA" dirty="0"/>
              <a:t>Batch size = 5</a:t>
            </a:r>
          </a:p>
          <a:p>
            <a:pPr lvl="1"/>
            <a:r>
              <a:rPr lang="en-CA" dirty="0"/>
              <a:t>Verbose =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171" y="2254666"/>
            <a:ext cx="5567724" cy="353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3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5A3D-6D01-40B0-A568-BC15F807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evaluation – technology portfolio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E941E-066B-4576-B228-9EB0DA75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4" y="2031401"/>
            <a:ext cx="4646604" cy="938302"/>
          </a:xfrm>
        </p:spPr>
        <p:txBody>
          <a:bodyPr>
            <a:normAutofit fontScale="77500" lnSpcReduction="20000"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Linear Regression Model</a:t>
            </a:r>
          </a:p>
          <a:p>
            <a:pPr algn="ctr"/>
            <a:r>
              <a:rPr lang="en-US" sz="2000" dirty="0"/>
              <a:t>RMSE: </a:t>
            </a:r>
            <a:r>
              <a:rPr lang="en-CA" sz="2000" dirty="0"/>
              <a:t>8,552.08</a:t>
            </a:r>
          </a:p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3724DF-5E2F-4B35-9BC1-23FF63FBA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0013" y="1937696"/>
            <a:ext cx="4646604" cy="761661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/>
              <a:t>DEEP LEARNING Model</a:t>
            </a:r>
          </a:p>
          <a:p>
            <a:pPr algn="ctr"/>
            <a:r>
              <a:rPr lang="en-US" sz="2000" dirty="0"/>
              <a:t>RMSE: </a:t>
            </a:r>
            <a:r>
              <a:rPr lang="en-CA" sz="2000" dirty="0"/>
              <a:t>19,254.156</a:t>
            </a:r>
            <a:endParaRPr lang="en-CA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2C88AB-FB86-4AD2-939C-29A7146238E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3083052"/>
            <a:ext cx="5002231" cy="2698495"/>
          </a:xfrm>
          <a:prstGeom prst="rect">
            <a:avLst/>
          </a:prstGeo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A964B843-AE73-465C-9E06-5F05C18DC6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5" name="Content Placeholder 14" descr="Chart, line chart&#10;&#10;Description automatically generated">
            <a:extLst>
              <a:ext uri="{FF2B5EF4-FFF2-40B4-BE49-F238E27FC236}">
                <a16:creationId xmlns:a16="http://schemas.microsoft.com/office/drawing/2014/main" id="{19BCD7AE-AE0D-4DEA-802B-B1B63DA92C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32163" y="3073400"/>
            <a:ext cx="4496886" cy="2717800"/>
          </a:xfrm>
        </p:spPr>
      </p:pic>
    </p:spTree>
    <p:extLst>
      <p:ext uri="{BB962C8B-B14F-4D97-AF65-F5344CB8AC3E}">
        <p14:creationId xmlns:p14="http://schemas.microsoft.com/office/powerpoint/2010/main" val="3315993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434</TotalTime>
  <Words>554</Words>
  <Application>Microsoft Office PowerPoint</Application>
  <PresentationFormat>Widescreen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Tw Cen MT</vt:lpstr>
      <vt:lpstr>Circuit</vt:lpstr>
      <vt:lpstr>Project 2: are all stock market models equal?</vt:lpstr>
      <vt:lpstr>PowerPoint Presentation</vt:lpstr>
      <vt:lpstr>PowerPoint Presentation</vt:lpstr>
      <vt:lpstr>Models summary</vt:lpstr>
      <vt:lpstr>Data cleanup </vt:lpstr>
      <vt:lpstr>Data cleanup </vt:lpstr>
      <vt:lpstr>Model training</vt:lpstr>
      <vt:lpstr>Model training</vt:lpstr>
      <vt:lpstr>Model evaluation – technology portfolio</vt:lpstr>
      <vt:lpstr>Model evaluation – technology portfolio</vt:lpstr>
      <vt:lpstr>Model evaluation – tesla</vt:lpstr>
      <vt:lpstr>Model evaluation – tesla</vt:lpstr>
      <vt:lpstr>Model evaluation – industrial portfolio</vt:lpstr>
      <vt:lpstr>Model evaluation – industrial portfolio</vt:lpstr>
      <vt:lpstr>Model evaluation – FORD MOTOR COMPANY</vt:lpstr>
      <vt:lpstr>Model evaluation – FORD MOTOR COMPANY</vt:lpstr>
      <vt:lpstr>Model evaluation – S&amp;P 500</vt:lpstr>
      <vt:lpstr>Model evaluation – S&amp;P 500</vt:lpstr>
      <vt:lpstr>Overall findings</vt:lpstr>
      <vt:lpstr>Post-mortem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tarikhamza1992@icloud.com</dc:creator>
  <cp:lastModifiedBy>tarikhamza1992@icloud.com</cp:lastModifiedBy>
  <cp:revision>38</cp:revision>
  <dcterms:created xsi:type="dcterms:W3CDTF">2021-04-17T00:41:28Z</dcterms:created>
  <dcterms:modified xsi:type="dcterms:W3CDTF">2021-04-17T13:28:23Z</dcterms:modified>
</cp:coreProperties>
</file>