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65" r:id="rId5"/>
    <p:sldId id="266" r:id="rId6"/>
    <p:sldId id="267" r:id="rId7"/>
    <p:sldId id="268" r:id="rId8"/>
    <p:sldId id="270" r:id="rId9"/>
    <p:sldId id="271" r:id="rId10"/>
    <p:sldId id="272" r:id="rId11"/>
    <p:sldId id="273" r:id="rId12"/>
    <p:sldId id="274" r:id="rId13"/>
    <p:sldId id="275" r:id="rId14"/>
    <p:sldId id="276" r:id="rId15"/>
    <p:sldId id="277"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11/26/2024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11/26/2024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11/26/2024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iris.edu/"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A473-A9F0-16B0-9B89-11D394474E5B}"/>
              </a:ext>
            </a:extLst>
          </p:cNvPr>
          <p:cNvSpPr>
            <a:spLocks noGrp="1"/>
          </p:cNvSpPr>
          <p:nvPr>
            <p:ph type="ctrTitle"/>
          </p:nvPr>
        </p:nvSpPr>
        <p:spPr>
          <a:xfrm>
            <a:off x="1637072" y="1788454"/>
            <a:ext cx="8639286" cy="2098226"/>
          </a:xfrm>
        </p:spPr>
        <p:txBody>
          <a:bodyPr/>
          <a:lstStyle/>
          <a:p>
            <a:r>
              <a:rPr lang="en-US" dirty="0"/>
              <a:t>Seismic waves and it’s types</a:t>
            </a:r>
          </a:p>
        </p:txBody>
      </p:sp>
    </p:spTree>
    <p:extLst>
      <p:ext uri="{BB962C8B-B14F-4D97-AF65-F5344CB8AC3E}">
        <p14:creationId xmlns:p14="http://schemas.microsoft.com/office/powerpoint/2010/main" val="1967862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68C37-381A-1D66-1665-21DE3EAFAF9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C3843-8AB0-81D7-6FB6-17DDD7679E2D}"/>
              </a:ext>
            </a:extLst>
          </p:cNvPr>
          <p:cNvSpPr>
            <a:spLocks noGrp="1"/>
          </p:cNvSpPr>
          <p:nvPr>
            <p:ph idx="1"/>
          </p:nvPr>
        </p:nvSpPr>
        <p:spPr>
          <a:xfrm>
            <a:off x="1381648" y="653560"/>
            <a:ext cx="9601200" cy="5013709"/>
          </a:xfrm>
        </p:spPr>
        <p:txBody>
          <a:bodyPr/>
          <a:lstStyle/>
          <a:p>
            <a:pPr marL="0" indent="0">
              <a:buNone/>
            </a:pPr>
            <a:r>
              <a:rPr lang="en-US" sz="2400" b="1" dirty="0"/>
              <a:t>2.  Secondary Objectives:	</a:t>
            </a:r>
          </a:p>
          <a:p>
            <a:r>
              <a:rPr lang="en-US" b="1" dirty="0"/>
              <a:t>Applications in Seismology:</a:t>
            </a:r>
            <a:br>
              <a:rPr lang="en-US" dirty="0"/>
            </a:br>
            <a:r>
              <a:rPr lang="en-US" dirty="0"/>
              <a:t>To explore the role of seismic waves in earthquake detection, prediction, and analysis.</a:t>
            </a:r>
          </a:p>
          <a:p>
            <a:r>
              <a:rPr lang="en-US" b="1" dirty="0"/>
              <a:t>Insights into Earth's Structure:</a:t>
            </a:r>
            <a:br>
              <a:rPr lang="en-US" dirty="0"/>
            </a:br>
            <a:r>
              <a:rPr lang="en-US" dirty="0"/>
              <a:t>To understand how seismic waves help in mapping the Earth's interior, including the crust, mantle, and core.</a:t>
            </a:r>
          </a:p>
          <a:p>
            <a:r>
              <a:rPr lang="en-US" b="1" dirty="0"/>
              <a:t>Impact on Society:</a:t>
            </a:r>
            <a:br>
              <a:rPr lang="en-US" dirty="0"/>
            </a:br>
            <a:r>
              <a:rPr lang="en-US" dirty="0"/>
              <a:t>To evaluate the implications of seismic waves on human life, such as in disaster management and designing earthquake-resistant infrastructure.</a:t>
            </a:r>
          </a:p>
          <a:p>
            <a:r>
              <a:rPr lang="en-US" b="1" dirty="0"/>
              <a:t>Practical Uses:</a:t>
            </a:r>
            <a:br>
              <a:rPr lang="en-US" dirty="0"/>
            </a:br>
            <a:r>
              <a:rPr lang="en-US" dirty="0"/>
              <a:t>To identify applications of seismic waves in industries like oil exploration, mineral discovery, and construction.</a:t>
            </a:r>
            <a:endParaRPr lang="en-US" b="1" dirty="0"/>
          </a:p>
        </p:txBody>
      </p:sp>
    </p:spTree>
    <p:extLst>
      <p:ext uri="{BB962C8B-B14F-4D97-AF65-F5344CB8AC3E}">
        <p14:creationId xmlns:p14="http://schemas.microsoft.com/office/powerpoint/2010/main" val="2077243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EA92-DC03-71FF-F4FA-D37BF67A1891}"/>
              </a:ext>
            </a:extLst>
          </p:cNvPr>
          <p:cNvSpPr>
            <a:spLocks noGrp="1"/>
          </p:cNvSpPr>
          <p:nvPr>
            <p:ph type="title"/>
          </p:nvPr>
        </p:nvSpPr>
        <p:spPr>
          <a:xfrm>
            <a:off x="1371600" y="247650"/>
            <a:ext cx="9601200" cy="774905"/>
          </a:xfrm>
        </p:spPr>
        <p:txBody>
          <a:bodyPr/>
          <a:lstStyle/>
          <a:p>
            <a:r>
              <a:rPr lang="en-US" dirty="0"/>
              <a:t>Methodology</a:t>
            </a:r>
          </a:p>
        </p:txBody>
      </p:sp>
      <p:sp>
        <p:nvSpPr>
          <p:cNvPr id="4" name="Rectangle 1">
            <a:extLst>
              <a:ext uri="{FF2B5EF4-FFF2-40B4-BE49-F238E27FC236}">
                <a16:creationId xmlns:a16="http://schemas.microsoft.com/office/drawing/2014/main" id="{92DD5727-5DC2-EECA-CB0F-D957E62162EB}"/>
              </a:ext>
            </a:extLst>
          </p:cNvPr>
          <p:cNvSpPr>
            <a:spLocks noGrp="1" noChangeArrowheads="1"/>
          </p:cNvSpPr>
          <p:nvPr>
            <p:ph idx="1"/>
          </p:nvPr>
        </p:nvSpPr>
        <p:spPr bwMode="auto">
          <a:xfrm>
            <a:off x="1371600" y="1022555"/>
            <a:ext cx="1059425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Research and Literature Review</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Conducted an extensive review of scientific literature on seismic waves and their types to build a theoretical foundation.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Gathered information from reliable sources, including geological surveys,  and online seismic databases.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Analysis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Classified seismic waves based on their characteristics (P-waves, S-waves, Love waves, and Rayleigh waves).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Analyzed wave properties such as velocity, amplitude, and frequency.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Interpreted seismic data from case studies to understand wave behavior during earthquakes.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Created diagrams and models to illustrate wave propagation through Earth's layers.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Application Exploration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Evaluated the use of seismic wave data in earthquake prediction, disaster management, and geological exploration.</a:t>
            </a:r>
          </a:p>
        </p:txBody>
      </p:sp>
    </p:spTree>
    <p:extLst>
      <p:ext uri="{BB962C8B-B14F-4D97-AF65-F5344CB8AC3E}">
        <p14:creationId xmlns:p14="http://schemas.microsoft.com/office/powerpoint/2010/main" val="1641006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959F-880A-2B5F-8839-21D47DCD944B}"/>
              </a:ext>
            </a:extLst>
          </p:cNvPr>
          <p:cNvSpPr>
            <a:spLocks noGrp="1"/>
          </p:cNvSpPr>
          <p:nvPr>
            <p:ph type="title"/>
          </p:nvPr>
        </p:nvSpPr>
        <p:spPr>
          <a:xfrm>
            <a:off x="1371600" y="685800"/>
            <a:ext cx="9601200" cy="818535"/>
          </a:xfrm>
        </p:spPr>
        <p:txBody>
          <a:bodyPr/>
          <a:lstStyle/>
          <a:p>
            <a:r>
              <a:rPr lang="en-US" dirty="0"/>
              <a:t>Result and Discussion</a:t>
            </a:r>
          </a:p>
        </p:txBody>
      </p:sp>
      <p:sp>
        <p:nvSpPr>
          <p:cNvPr id="3" name="Content Placeholder 2">
            <a:extLst>
              <a:ext uri="{FF2B5EF4-FFF2-40B4-BE49-F238E27FC236}">
                <a16:creationId xmlns:a16="http://schemas.microsoft.com/office/drawing/2014/main" id="{FCD68073-C7DB-1860-3EA0-47F8EDD52F3D}"/>
              </a:ext>
            </a:extLst>
          </p:cNvPr>
          <p:cNvSpPr>
            <a:spLocks noGrp="1"/>
          </p:cNvSpPr>
          <p:nvPr>
            <p:ph idx="1"/>
          </p:nvPr>
        </p:nvSpPr>
        <p:spPr>
          <a:xfrm>
            <a:off x="1371600" y="1848463"/>
            <a:ext cx="9601200" cy="3972233"/>
          </a:xfrm>
        </p:spPr>
        <p:txBody>
          <a:bodyPr/>
          <a:lstStyle/>
          <a:p>
            <a:r>
              <a:rPr lang="en-US" sz="2800" b="1" dirty="0"/>
              <a:t>Results:</a:t>
            </a:r>
            <a:endParaRPr lang="en-US" sz="2800" dirty="0"/>
          </a:p>
          <a:p>
            <a:pPr>
              <a:buFont typeface="+mj-lt"/>
              <a:buAutoNum type="arabicPeriod"/>
            </a:pPr>
            <a:r>
              <a:rPr lang="en-US" dirty="0"/>
              <a:t>The classification of seismic waves into body waves (P-waves and S-waves) and surface waves (Love and Rayleigh waves) was validated.</a:t>
            </a:r>
          </a:p>
          <a:p>
            <a:pPr>
              <a:buFont typeface="+mj-lt"/>
              <a:buAutoNum type="arabicPeriod"/>
            </a:pPr>
            <a:r>
              <a:rPr lang="en-US" dirty="0"/>
              <a:t>P-waves were found to travel at an average velocity of 6 km/s, faster than S-waves at 3.5 km/s.</a:t>
            </a:r>
          </a:p>
          <a:p>
            <a:pPr>
              <a:buFont typeface="+mj-lt"/>
              <a:buAutoNum type="arabicPeriod"/>
            </a:pPr>
            <a:r>
              <a:rPr lang="en-US" dirty="0"/>
              <a:t>The absence of S-waves in seismic recordings confirmed the liquid nature of Earth's outer core.</a:t>
            </a:r>
          </a:p>
          <a:p>
            <a:pPr>
              <a:buFont typeface="+mj-lt"/>
              <a:buAutoNum type="arabicPeriod"/>
            </a:pPr>
            <a:r>
              <a:rPr lang="en-US" dirty="0"/>
              <a:t>Surface waves showed the highest amplitude, correlating with their significant role in earthquake damage.</a:t>
            </a:r>
          </a:p>
          <a:p>
            <a:pPr marL="0" indent="0">
              <a:buNone/>
            </a:pPr>
            <a:endParaRPr lang="en-US" dirty="0"/>
          </a:p>
        </p:txBody>
      </p:sp>
    </p:spTree>
    <p:extLst>
      <p:ext uri="{BB962C8B-B14F-4D97-AF65-F5344CB8AC3E}">
        <p14:creationId xmlns:p14="http://schemas.microsoft.com/office/powerpoint/2010/main" val="318731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06F85-7672-BCE4-2068-F5B1C3B39892}"/>
              </a:ext>
            </a:extLst>
          </p:cNvPr>
          <p:cNvSpPr>
            <a:spLocks noGrp="1"/>
          </p:cNvSpPr>
          <p:nvPr>
            <p:ph idx="1"/>
          </p:nvPr>
        </p:nvSpPr>
        <p:spPr>
          <a:xfrm>
            <a:off x="1295400" y="1135624"/>
            <a:ext cx="9601200" cy="4272117"/>
          </a:xfrm>
        </p:spPr>
        <p:txBody>
          <a:bodyPr/>
          <a:lstStyle/>
          <a:p>
            <a:r>
              <a:rPr lang="en-US" sz="2800" b="1" dirty="0"/>
              <a:t>Discussion:</a:t>
            </a:r>
            <a:endParaRPr lang="en-US" dirty="0"/>
          </a:p>
          <a:p>
            <a:pPr>
              <a:buFont typeface="Arial" panose="020B0604020202020204" pitchFamily="34" charset="0"/>
              <a:buChar char="•"/>
            </a:pPr>
            <a:r>
              <a:rPr lang="en-US" dirty="0"/>
              <a:t>The observed wave behavior aligns with theoretical models, confirming the utility of seismic waves in studying Earth's internal structure.</a:t>
            </a:r>
          </a:p>
          <a:p>
            <a:pPr>
              <a:buFont typeface="Arial" panose="020B0604020202020204" pitchFamily="34" charset="0"/>
              <a:buChar char="•"/>
            </a:pPr>
            <a:r>
              <a:rPr lang="en-US" dirty="0"/>
              <a:t>The findings emphasize the critical role of P-wave detection in earthquake early warning systems.</a:t>
            </a:r>
          </a:p>
          <a:p>
            <a:pPr>
              <a:buFont typeface="Arial" panose="020B0604020202020204" pitchFamily="34" charset="0"/>
              <a:buChar char="•"/>
            </a:pPr>
            <a:r>
              <a:rPr lang="en-US" dirty="0"/>
              <a:t>Despite the limitations of region-specific data, the study demonstrates the broader applicability of seismic wave analysis in geophysics and disaster management.</a:t>
            </a:r>
          </a:p>
          <a:p>
            <a:pPr>
              <a:buFont typeface="Arial" panose="020B0604020202020204" pitchFamily="34" charset="0"/>
              <a:buChar char="•"/>
            </a:pPr>
            <a:r>
              <a:rPr lang="en-US" dirty="0"/>
              <a:t>Future research should focus on advanced computational models to simulate wave propagation for better predictive accuracy.</a:t>
            </a:r>
          </a:p>
          <a:p>
            <a:pPr marL="0" indent="0">
              <a:buNone/>
            </a:pPr>
            <a:endParaRPr lang="en-US" dirty="0"/>
          </a:p>
        </p:txBody>
      </p:sp>
    </p:spTree>
    <p:extLst>
      <p:ext uri="{BB962C8B-B14F-4D97-AF65-F5344CB8AC3E}">
        <p14:creationId xmlns:p14="http://schemas.microsoft.com/office/powerpoint/2010/main" val="3824241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8F95-8665-9DDC-7371-27B4B66044C0}"/>
              </a:ext>
            </a:extLst>
          </p:cNvPr>
          <p:cNvSpPr>
            <a:spLocks noGrp="1"/>
          </p:cNvSpPr>
          <p:nvPr>
            <p:ph type="title"/>
          </p:nvPr>
        </p:nvSpPr>
        <p:spPr>
          <a:xfrm>
            <a:off x="1371600" y="685800"/>
            <a:ext cx="9601200" cy="730045"/>
          </a:xfrm>
        </p:spPr>
        <p:txBody>
          <a:bodyPr/>
          <a:lstStyle/>
          <a:p>
            <a:r>
              <a:rPr lang="en-US" b="1" dirty="0"/>
              <a:t>Conclusion</a:t>
            </a:r>
          </a:p>
        </p:txBody>
      </p:sp>
      <p:sp>
        <p:nvSpPr>
          <p:cNvPr id="3" name="Content Placeholder 2">
            <a:extLst>
              <a:ext uri="{FF2B5EF4-FFF2-40B4-BE49-F238E27FC236}">
                <a16:creationId xmlns:a16="http://schemas.microsoft.com/office/drawing/2014/main" id="{D68976BF-2107-CF13-AAAD-EEF30190B039}"/>
              </a:ext>
            </a:extLst>
          </p:cNvPr>
          <p:cNvSpPr>
            <a:spLocks noGrp="1"/>
          </p:cNvSpPr>
          <p:nvPr>
            <p:ph idx="1"/>
          </p:nvPr>
        </p:nvSpPr>
        <p:spPr>
          <a:xfrm>
            <a:off x="1371600" y="1638300"/>
            <a:ext cx="9601200" cy="3581400"/>
          </a:xfrm>
        </p:spPr>
        <p:txBody>
          <a:bodyPr/>
          <a:lstStyle/>
          <a:p>
            <a:pPr marL="0" indent="0">
              <a:buNone/>
            </a:pPr>
            <a:r>
              <a:rPr lang="en-US" dirty="0"/>
              <a:t>This project explored the nature and types of seismic waves, their propagation through Earth's layers, and their practical applications. By analyzing the unique characteristics of P-waves, S-waves, Love waves, and Rayleigh waves, the study shed light on their role in seismology and disaster management. The findings emphasize the critical importance of seismic wave analysis in earthquake prediction and understanding Earth's internal structure. Despite limitations in data scope, the study highlights the potential for future research to improve early warning systems and advance our knowledge of geophysical processes. In conclusion, seismic waves serve as a bridge between natural phenomena and scientific inquiry, contributing to both academic research and societal resilience.</a:t>
            </a:r>
          </a:p>
        </p:txBody>
      </p:sp>
    </p:spTree>
    <p:extLst>
      <p:ext uri="{BB962C8B-B14F-4D97-AF65-F5344CB8AC3E}">
        <p14:creationId xmlns:p14="http://schemas.microsoft.com/office/powerpoint/2010/main" val="1479445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2865-6E80-E4DB-6B75-0AEDAE6E8A15}"/>
              </a:ext>
            </a:extLst>
          </p:cNvPr>
          <p:cNvSpPr>
            <a:spLocks noGrp="1"/>
          </p:cNvSpPr>
          <p:nvPr>
            <p:ph type="title"/>
          </p:nvPr>
        </p:nvSpPr>
        <p:spPr>
          <a:xfrm>
            <a:off x="1371600" y="685800"/>
            <a:ext cx="9601200" cy="754625"/>
          </a:xfrm>
        </p:spPr>
        <p:txBody>
          <a:bodyPr/>
          <a:lstStyle/>
          <a:p>
            <a:r>
              <a:rPr lang="en-US" b="1" dirty="0"/>
              <a:t>References</a:t>
            </a:r>
          </a:p>
        </p:txBody>
      </p:sp>
      <p:sp>
        <p:nvSpPr>
          <p:cNvPr id="3" name="Content Placeholder 2">
            <a:extLst>
              <a:ext uri="{FF2B5EF4-FFF2-40B4-BE49-F238E27FC236}">
                <a16:creationId xmlns:a16="http://schemas.microsoft.com/office/drawing/2014/main" id="{0DA8CC2C-E956-83CB-3D6D-1177F6ECB758}"/>
              </a:ext>
            </a:extLst>
          </p:cNvPr>
          <p:cNvSpPr>
            <a:spLocks noGrp="1"/>
          </p:cNvSpPr>
          <p:nvPr>
            <p:ph idx="1"/>
          </p:nvPr>
        </p:nvSpPr>
        <p:spPr>
          <a:xfrm>
            <a:off x="1371600" y="1440425"/>
            <a:ext cx="9601200" cy="3581400"/>
          </a:xfrm>
        </p:spPr>
        <p:txBody>
          <a:bodyPr/>
          <a:lstStyle/>
          <a:p>
            <a:pPr marL="457200" indent="-457200">
              <a:buFont typeface="+mj-lt"/>
              <a:buAutoNum type="arabicPeriod"/>
            </a:pPr>
            <a:r>
              <a:rPr lang="en-US" dirty="0">
                <a:hlinkClick r:id="rId2"/>
              </a:rPr>
              <a:t>www.google.com</a:t>
            </a:r>
            <a:endParaRPr lang="en-US" dirty="0"/>
          </a:p>
          <a:p>
            <a:pPr marL="457200" indent="-457200">
              <a:buFont typeface="+mj-lt"/>
              <a:buAutoNum type="arabicPeriod"/>
            </a:pPr>
            <a:r>
              <a:rPr lang="en-US" dirty="0"/>
              <a:t>IRIS (Incorporated Research Institutions for Seismology). </a:t>
            </a:r>
            <a:r>
              <a:rPr lang="en-US" dirty="0">
                <a:hlinkClick r:id="rId3"/>
              </a:rPr>
              <a:t>www.iris.edu</a:t>
            </a:r>
            <a:endParaRPr lang="en-US" dirty="0"/>
          </a:p>
          <a:p>
            <a:pPr marL="457200" indent="-457200">
              <a:buFont typeface="+mj-lt"/>
              <a:buAutoNum type="arabicPeriod"/>
            </a:pPr>
            <a:r>
              <a:rPr lang="en-US" dirty="0"/>
              <a:t>Aki, K., &amp; Richards, P. (2002). </a:t>
            </a:r>
            <a:r>
              <a:rPr lang="en-US" i="1" dirty="0"/>
              <a:t>Quantitative Seismology</a:t>
            </a:r>
            <a:r>
              <a:rPr lang="en-US" dirty="0"/>
              <a:t>.</a:t>
            </a:r>
          </a:p>
          <a:p>
            <a:pPr marL="457200" indent="-457200">
              <a:buFont typeface="+mj-lt"/>
              <a:buAutoNum type="arabicPeriod"/>
            </a:pPr>
            <a:r>
              <a:rPr lang="en-US" dirty="0"/>
              <a:t>Lay, T., &amp; Wallace, T. (1995). </a:t>
            </a:r>
            <a:r>
              <a:rPr lang="en-US" i="1" dirty="0"/>
              <a:t>Modern Global Seismology</a:t>
            </a:r>
            <a:r>
              <a:rPr lang="en-US" dirty="0"/>
              <a:t>.</a:t>
            </a:r>
          </a:p>
        </p:txBody>
      </p:sp>
    </p:spTree>
    <p:extLst>
      <p:ext uri="{BB962C8B-B14F-4D97-AF65-F5344CB8AC3E}">
        <p14:creationId xmlns:p14="http://schemas.microsoft.com/office/powerpoint/2010/main" val="3556010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C9F4-0B6D-CF9E-D449-5E67CC603F6E}"/>
              </a:ext>
            </a:extLst>
          </p:cNvPr>
          <p:cNvSpPr>
            <a:spLocks noGrp="1"/>
          </p:cNvSpPr>
          <p:nvPr>
            <p:ph type="title"/>
          </p:nvPr>
        </p:nvSpPr>
        <p:spPr>
          <a:xfrm>
            <a:off x="1371600" y="685800"/>
            <a:ext cx="9601200" cy="818535"/>
          </a:xfrm>
        </p:spPr>
        <p:txBody>
          <a:bodyPr/>
          <a:lstStyle/>
          <a:p>
            <a:r>
              <a:rPr lang="en-US" b="1" dirty="0"/>
              <a:t>Acknowledgment</a:t>
            </a:r>
          </a:p>
        </p:txBody>
      </p:sp>
      <p:sp>
        <p:nvSpPr>
          <p:cNvPr id="3" name="Content Placeholder 2">
            <a:extLst>
              <a:ext uri="{FF2B5EF4-FFF2-40B4-BE49-F238E27FC236}">
                <a16:creationId xmlns:a16="http://schemas.microsoft.com/office/drawing/2014/main" id="{CFA7C40D-FFF4-B7C2-8B74-BBFD248BEC25}"/>
              </a:ext>
            </a:extLst>
          </p:cNvPr>
          <p:cNvSpPr>
            <a:spLocks noGrp="1"/>
          </p:cNvSpPr>
          <p:nvPr>
            <p:ph idx="1"/>
          </p:nvPr>
        </p:nvSpPr>
        <p:spPr>
          <a:xfrm>
            <a:off x="1371600" y="1750141"/>
            <a:ext cx="9601200" cy="4667865"/>
          </a:xfrm>
        </p:spPr>
        <p:txBody>
          <a:bodyPr>
            <a:normAutofit/>
          </a:bodyPr>
          <a:lstStyle/>
          <a:p>
            <a:pPr marL="0" indent="0">
              <a:buNone/>
            </a:pPr>
            <a:r>
              <a:rPr lang="en-US" dirty="0"/>
              <a:t>I would like to express my sincere gratitude to all those who supported and guided me throughout this project on </a:t>
            </a:r>
            <a:r>
              <a:rPr lang="en-US" i="1" dirty="0"/>
              <a:t>Seismic Waves and Their Types</a:t>
            </a:r>
            <a:r>
              <a:rPr lang="en-US" dirty="0"/>
              <a:t>.</a:t>
            </a:r>
          </a:p>
          <a:p>
            <a:pPr marL="0" indent="0">
              <a:buNone/>
            </a:pPr>
            <a:r>
              <a:rPr lang="en-US" dirty="0"/>
              <a:t>First, I extend my heartfelt thanks to my teacher, for their invaluable guidance, encouragement, and insights, which were instrumental in completing this project.</a:t>
            </a:r>
          </a:p>
          <a:p>
            <a:pPr marL="0" indent="0">
              <a:buNone/>
            </a:pPr>
            <a:r>
              <a:rPr lang="en-US" dirty="0"/>
              <a:t>I am also deeply thankful to my college for providing the necessary resources and a conducive environment for learning and research.</a:t>
            </a:r>
          </a:p>
          <a:p>
            <a:pPr marL="0" indent="0">
              <a:buNone/>
            </a:pPr>
            <a:r>
              <a:rPr lang="en-US" dirty="0"/>
              <a:t>Lastly, I would like to acknowledge the support of my family and friends, whose encouragement and motivation were vital in completing this work successfully.</a:t>
            </a:r>
          </a:p>
          <a:p>
            <a:pPr marL="0" indent="0">
              <a:buNone/>
            </a:pPr>
            <a:endParaRPr lang="en-US" dirty="0"/>
          </a:p>
        </p:txBody>
      </p:sp>
    </p:spTree>
    <p:extLst>
      <p:ext uri="{BB962C8B-B14F-4D97-AF65-F5344CB8AC3E}">
        <p14:creationId xmlns:p14="http://schemas.microsoft.com/office/powerpoint/2010/main" val="167948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938B-5872-0259-646F-55675416A1DB}"/>
              </a:ext>
            </a:extLst>
          </p:cNvPr>
          <p:cNvSpPr>
            <a:spLocks noGrp="1"/>
          </p:cNvSpPr>
          <p:nvPr>
            <p:ph type="title"/>
          </p:nvPr>
        </p:nvSpPr>
        <p:spPr/>
        <p:txBody>
          <a:bodyPr/>
          <a:lstStyle/>
          <a:p>
            <a:r>
              <a:rPr lang="en-US" b="1" dirty="0"/>
              <a:t>ABSTRACT</a:t>
            </a:r>
          </a:p>
        </p:txBody>
      </p:sp>
      <p:sp>
        <p:nvSpPr>
          <p:cNvPr id="3" name="Content Placeholder 2">
            <a:extLst>
              <a:ext uri="{FF2B5EF4-FFF2-40B4-BE49-F238E27FC236}">
                <a16:creationId xmlns:a16="http://schemas.microsoft.com/office/drawing/2014/main" id="{9271A50A-DD26-2EEE-3425-2C130548E4DC}"/>
              </a:ext>
            </a:extLst>
          </p:cNvPr>
          <p:cNvSpPr>
            <a:spLocks noGrp="1"/>
          </p:cNvSpPr>
          <p:nvPr>
            <p:ph idx="1"/>
          </p:nvPr>
        </p:nvSpPr>
        <p:spPr>
          <a:xfrm>
            <a:off x="1371599" y="1508233"/>
            <a:ext cx="9863959" cy="3957145"/>
          </a:xfrm>
        </p:spPr>
        <p:txBody>
          <a:bodyPr/>
          <a:lstStyle/>
          <a:p>
            <a:pPr marL="0" indent="0">
              <a:buNone/>
            </a:pPr>
            <a:r>
              <a:rPr lang="en-US" dirty="0"/>
              <a:t>Seismic waves are energy waves generated by earthquakes, volcanic eruptions, and artificial explosions, playing a pivotal role in understanding Earth's internal structure and dynamics. This project investigates the two main types of seismic waves: body waves, comprising primary (P) and secondary (S) waves, and surface waves, including Love and Rayleigh waves. It explores their distinct properties, mechanisms of propagation, and applications in seismology and disaster management. By analyzing these waves, the study aims to enhance our understanding of geophysical processes and contribute to earthquake prediction and mitigation strategies.</a:t>
            </a:r>
          </a:p>
        </p:txBody>
      </p:sp>
    </p:spTree>
    <p:extLst>
      <p:ext uri="{BB962C8B-B14F-4D97-AF65-F5344CB8AC3E}">
        <p14:creationId xmlns:p14="http://schemas.microsoft.com/office/powerpoint/2010/main" val="2553149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E34C-79F1-1DFB-A508-B2FC41EF1669}"/>
              </a:ext>
            </a:extLst>
          </p:cNvPr>
          <p:cNvSpPr>
            <a:spLocks noGrp="1"/>
          </p:cNvSpPr>
          <p:nvPr>
            <p:ph type="title"/>
          </p:nvPr>
        </p:nvSpPr>
        <p:spPr>
          <a:xfrm>
            <a:off x="1371600" y="685800"/>
            <a:ext cx="9601200" cy="1195552"/>
          </a:xfrm>
        </p:spPr>
        <p:txBody>
          <a:bodyPr>
            <a:normAutofit/>
          </a:bodyPr>
          <a:lstStyle/>
          <a:p>
            <a:r>
              <a:rPr lang="en-US" b="1" dirty="0"/>
              <a:t>INTRODUCTION</a:t>
            </a:r>
          </a:p>
        </p:txBody>
      </p:sp>
      <p:sp>
        <p:nvSpPr>
          <p:cNvPr id="3" name="Content Placeholder 2">
            <a:extLst>
              <a:ext uri="{FF2B5EF4-FFF2-40B4-BE49-F238E27FC236}">
                <a16:creationId xmlns:a16="http://schemas.microsoft.com/office/drawing/2014/main" id="{A93A07A6-6107-DF86-1315-D5D3F20C8BEE}"/>
              </a:ext>
            </a:extLst>
          </p:cNvPr>
          <p:cNvSpPr>
            <a:spLocks noGrp="1"/>
          </p:cNvSpPr>
          <p:nvPr>
            <p:ph idx="1"/>
          </p:nvPr>
        </p:nvSpPr>
        <p:spPr>
          <a:xfrm>
            <a:off x="1371600" y="1545021"/>
            <a:ext cx="9601200" cy="3581400"/>
          </a:xfrm>
        </p:spPr>
        <p:txBody>
          <a:bodyPr/>
          <a:lstStyle/>
          <a:p>
            <a:pPr marL="0" indent="0">
              <a:buNone/>
            </a:pPr>
            <a:r>
              <a:rPr lang="en-US" dirty="0"/>
              <a:t>Seismic waves are energy waves that travel through the Earth's crust and interior, generated by natural events like earthquakes and volcanic eruptions or human activities such as explosions. These waves provide critical insights into the Earth's internal structure, allowing scientists to investigate its composition and dynamics. Seismic waves are categorized into two main types: body waves, which travel through the Earth's interior, and surface waves, which propagate along its surface. By understanding the unique characteristics of these waves, researchers can pinpoint earthquake locations, estimate their magnitude, and develop strategies to mitigate their impact. This project delves into the classification and properties of seismic waves, exploring their significance in seismology and disaster management.</a:t>
            </a:r>
          </a:p>
        </p:txBody>
      </p:sp>
    </p:spTree>
    <p:extLst>
      <p:ext uri="{BB962C8B-B14F-4D97-AF65-F5344CB8AC3E}">
        <p14:creationId xmlns:p14="http://schemas.microsoft.com/office/powerpoint/2010/main" val="42345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AC2A-2002-2CE3-6AEE-335CB052796C}"/>
              </a:ext>
            </a:extLst>
          </p:cNvPr>
          <p:cNvSpPr>
            <a:spLocks noGrp="1"/>
          </p:cNvSpPr>
          <p:nvPr>
            <p:ph type="title"/>
          </p:nvPr>
        </p:nvSpPr>
        <p:spPr/>
        <p:txBody>
          <a:bodyPr/>
          <a:lstStyle/>
          <a:p>
            <a:r>
              <a:rPr lang="en-US" b="1" dirty="0"/>
              <a:t>THEORY</a:t>
            </a:r>
          </a:p>
        </p:txBody>
      </p:sp>
      <p:sp>
        <p:nvSpPr>
          <p:cNvPr id="3" name="Content Placeholder 2">
            <a:extLst>
              <a:ext uri="{FF2B5EF4-FFF2-40B4-BE49-F238E27FC236}">
                <a16:creationId xmlns:a16="http://schemas.microsoft.com/office/drawing/2014/main" id="{61218C43-F635-8F8E-D2CA-CDEDF08CF624}"/>
              </a:ext>
            </a:extLst>
          </p:cNvPr>
          <p:cNvSpPr>
            <a:spLocks noGrp="1"/>
          </p:cNvSpPr>
          <p:nvPr>
            <p:ph idx="1"/>
          </p:nvPr>
        </p:nvSpPr>
        <p:spPr>
          <a:xfrm>
            <a:off x="1295400" y="1638300"/>
            <a:ext cx="9601200" cy="3581400"/>
          </a:xfrm>
        </p:spPr>
        <p:txBody>
          <a:bodyPr>
            <a:normAutofit fontScale="92500" lnSpcReduction="10000"/>
          </a:bodyPr>
          <a:lstStyle/>
          <a:p>
            <a:pPr marL="514350" indent="-514350">
              <a:buAutoNum type="arabicPeriod"/>
            </a:pPr>
            <a:r>
              <a:rPr lang="en-US" sz="3000" b="1" dirty="0"/>
              <a:t>Introduction to Seismic Waves</a:t>
            </a:r>
          </a:p>
          <a:p>
            <a:pPr marL="0" indent="0">
              <a:buNone/>
            </a:pPr>
            <a:r>
              <a:rPr lang="en-US" sz="2800" b="1" dirty="0"/>
              <a:t>	</a:t>
            </a:r>
            <a:r>
              <a:rPr lang="en-US" sz="2400" dirty="0"/>
              <a:t>Seismic waves are elastic waves generated by the sudden release of energy in the Earth's crust, typically caused by earthquakes, volcanic activity, or artificial explosions. These waves propagate through the Earth's layers and carry information about its internal structure.</a:t>
            </a:r>
          </a:p>
          <a:p>
            <a:pPr marL="0" indent="0">
              <a:buNone/>
            </a:pPr>
            <a:r>
              <a:rPr lang="en-US" sz="2400" b="0" i="0" dirty="0">
                <a:solidFill>
                  <a:srgbClr val="000000"/>
                </a:solidFill>
                <a:effectLst/>
                <a:latin typeface="ProximaNovaA-Regular"/>
              </a:rPr>
              <a:t>Seismologists use seismographs to record the amount of time it takes seismic waves to travel through different layers of the Earth. As the waves travel through different densities and stiffness, the waves can be refracted and reflected. Because of the different </a:t>
            </a:r>
            <a:r>
              <a:rPr lang="en-US" sz="2400" b="0" i="0" dirty="0" err="1">
                <a:solidFill>
                  <a:srgbClr val="000000"/>
                </a:solidFill>
                <a:effectLst/>
                <a:latin typeface="ProximaNovaA-Regular"/>
              </a:rPr>
              <a:t>behaviour</a:t>
            </a:r>
            <a:r>
              <a:rPr lang="en-US" sz="2400" b="0" i="0" dirty="0">
                <a:solidFill>
                  <a:srgbClr val="000000"/>
                </a:solidFill>
                <a:effectLst/>
                <a:latin typeface="ProximaNovaA-Regular"/>
              </a:rPr>
              <a:t> of waves in different materials, seismologists can deduce the type of material the waves are travelling through.</a:t>
            </a:r>
            <a:endParaRPr lang="en-US" sz="2800" b="1" dirty="0"/>
          </a:p>
        </p:txBody>
      </p:sp>
    </p:spTree>
    <p:extLst>
      <p:ext uri="{BB962C8B-B14F-4D97-AF65-F5344CB8AC3E}">
        <p14:creationId xmlns:p14="http://schemas.microsoft.com/office/powerpoint/2010/main" val="1537809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09C0-6B95-7420-4B73-6982442E0EE0}"/>
              </a:ext>
            </a:extLst>
          </p:cNvPr>
          <p:cNvSpPr>
            <a:spLocks noGrp="1"/>
          </p:cNvSpPr>
          <p:nvPr>
            <p:ph type="title"/>
          </p:nvPr>
        </p:nvSpPr>
        <p:spPr/>
        <p:txBody>
          <a:bodyPr>
            <a:normAutofit/>
          </a:bodyPr>
          <a:lstStyle/>
          <a:p>
            <a:r>
              <a:rPr lang="en-US" sz="4000" dirty="0"/>
              <a:t>2. Types of Seismic Waves</a:t>
            </a:r>
          </a:p>
        </p:txBody>
      </p:sp>
      <p:sp>
        <p:nvSpPr>
          <p:cNvPr id="3" name="Content Placeholder 2">
            <a:extLst>
              <a:ext uri="{FF2B5EF4-FFF2-40B4-BE49-F238E27FC236}">
                <a16:creationId xmlns:a16="http://schemas.microsoft.com/office/drawing/2014/main" id="{43E859C1-9589-F835-761E-10DB2613A257}"/>
              </a:ext>
            </a:extLst>
          </p:cNvPr>
          <p:cNvSpPr>
            <a:spLocks noGrp="1"/>
          </p:cNvSpPr>
          <p:nvPr>
            <p:ph idx="1"/>
          </p:nvPr>
        </p:nvSpPr>
        <p:spPr>
          <a:xfrm>
            <a:off x="1371600" y="1638299"/>
            <a:ext cx="9601200" cy="4664177"/>
          </a:xfrm>
        </p:spPr>
        <p:txBody>
          <a:bodyPr>
            <a:normAutofit/>
          </a:bodyPr>
          <a:lstStyle/>
          <a:p>
            <a:pPr marL="457200" indent="-457200">
              <a:buAutoNum type="alphaUcPeriod"/>
            </a:pPr>
            <a:r>
              <a:rPr lang="en-US" sz="2400" b="1" dirty="0"/>
              <a:t>Body Waves</a:t>
            </a:r>
          </a:p>
          <a:p>
            <a:r>
              <a:rPr lang="en-US" sz="2000" b="1" dirty="0"/>
              <a:t>Primary Waves (P-Waves)</a:t>
            </a:r>
            <a:r>
              <a:rPr lang="en-US" sz="2000" dirty="0"/>
              <a:t>:</a:t>
            </a:r>
          </a:p>
          <a:p>
            <a:pPr marL="0" indent="0">
              <a:buNone/>
            </a:pPr>
            <a:r>
              <a:rPr lang="en-US" sz="2400" b="1" dirty="0"/>
              <a:t>	</a:t>
            </a:r>
            <a:r>
              <a:rPr lang="en-US" sz="2400" dirty="0" err="1"/>
              <a:t>i</a:t>
            </a:r>
            <a:r>
              <a:rPr lang="en-US" sz="2400" dirty="0"/>
              <a:t>) </a:t>
            </a:r>
            <a:r>
              <a:rPr lang="en-US" sz="2000" dirty="0"/>
              <a:t>P-waves are the fastest seismic waves and are the first to be detected by 		    seismographs.</a:t>
            </a:r>
          </a:p>
          <a:p>
            <a:pPr marL="0" indent="0">
              <a:buNone/>
            </a:pPr>
            <a:r>
              <a:rPr lang="en-US" b="1" dirty="0"/>
              <a:t>	</a:t>
            </a:r>
            <a:r>
              <a:rPr lang="en-US" dirty="0"/>
              <a:t>ii)</a:t>
            </a:r>
            <a:r>
              <a:rPr lang="en-US" sz="2000" dirty="0"/>
              <a:t> They compress and expand the material they travel through, moving in a 	   	     longitudinal direction.</a:t>
            </a:r>
            <a:endParaRPr lang="en-US" dirty="0"/>
          </a:p>
          <a:p>
            <a:pPr marL="0" indent="0">
              <a:buNone/>
            </a:pPr>
            <a:r>
              <a:rPr lang="en-US" sz="2400" b="1" dirty="0"/>
              <a:t>	</a:t>
            </a:r>
            <a:r>
              <a:rPr lang="en-US" dirty="0"/>
              <a:t>iii) They c</a:t>
            </a:r>
            <a:r>
              <a:rPr lang="en-US" sz="1800" dirty="0"/>
              <a:t>an </a:t>
            </a:r>
            <a:r>
              <a:rPr lang="en-US" sz="2000" dirty="0"/>
              <a:t>travel through solids, liquids, and gases.</a:t>
            </a:r>
          </a:p>
          <a:p>
            <a:pPr marL="0" indent="0">
              <a:buNone/>
            </a:pPr>
            <a:r>
              <a:rPr lang="en-US" sz="2400" b="1" dirty="0"/>
              <a:t>	</a:t>
            </a:r>
            <a:r>
              <a:rPr lang="en-US" dirty="0"/>
              <a:t>iv) They are t</a:t>
            </a:r>
            <a:r>
              <a:rPr lang="en-US" sz="2000" dirty="0"/>
              <a:t>ypically faster than other seismic wave types.</a:t>
            </a:r>
          </a:p>
          <a:p>
            <a:pPr marL="0" indent="0">
              <a:buNone/>
            </a:pPr>
            <a:r>
              <a:rPr lang="en-US" sz="2400" b="1" dirty="0"/>
              <a:t>	</a:t>
            </a:r>
            <a:r>
              <a:rPr lang="en-US" dirty="0"/>
              <a:t>v) They are </a:t>
            </a:r>
            <a:r>
              <a:rPr lang="en-US" sz="2000" dirty="0"/>
              <a:t>Used to determine the Earth's core's liquid state.</a:t>
            </a:r>
            <a:endParaRPr lang="en-US" sz="2400" b="1" dirty="0"/>
          </a:p>
        </p:txBody>
      </p:sp>
    </p:spTree>
    <p:extLst>
      <p:ext uri="{BB962C8B-B14F-4D97-AF65-F5344CB8AC3E}">
        <p14:creationId xmlns:p14="http://schemas.microsoft.com/office/powerpoint/2010/main" val="7811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D434-7575-3A6B-A960-FE6B04964139}"/>
              </a:ext>
            </a:extLst>
          </p:cNvPr>
          <p:cNvSpPr>
            <a:spLocks noGrp="1"/>
          </p:cNvSpPr>
          <p:nvPr>
            <p:ph type="title"/>
          </p:nvPr>
        </p:nvSpPr>
        <p:spPr/>
        <p:txBody>
          <a:bodyPr>
            <a:normAutofit/>
          </a:bodyPr>
          <a:lstStyle/>
          <a:p>
            <a:pPr marL="571500" indent="-571500">
              <a:buFont typeface="Wingdings" panose="05000000000000000000" pitchFamily="2" charset="2"/>
              <a:buChar char="§"/>
            </a:pPr>
            <a:r>
              <a:rPr lang="en-US" sz="2800" b="1" dirty="0"/>
              <a:t>Secondary Waves (S-Waves)</a:t>
            </a:r>
            <a:r>
              <a:rPr lang="en-US" sz="2800" dirty="0"/>
              <a:t>:</a:t>
            </a:r>
          </a:p>
        </p:txBody>
      </p:sp>
      <p:sp>
        <p:nvSpPr>
          <p:cNvPr id="3" name="Content Placeholder 2">
            <a:extLst>
              <a:ext uri="{FF2B5EF4-FFF2-40B4-BE49-F238E27FC236}">
                <a16:creationId xmlns:a16="http://schemas.microsoft.com/office/drawing/2014/main" id="{4CB321EE-8497-CA1F-9200-04E8AC81826E}"/>
              </a:ext>
            </a:extLst>
          </p:cNvPr>
          <p:cNvSpPr>
            <a:spLocks noGrp="1"/>
          </p:cNvSpPr>
          <p:nvPr>
            <p:ph idx="1"/>
          </p:nvPr>
        </p:nvSpPr>
        <p:spPr>
          <a:xfrm>
            <a:off x="1371600" y="1484056"/>
            <a:ext cx="9601200" cy="3581400"/>
          </a:xfrm>
        </p:spPr>
        <p:txBody>
          <a:bodyPr/>
          <a:lstStyle/>
          <a:p>
            <a:pPr marL="0" indent="0">
              <a:buNone/>
            </a:pPr>
            <a:r>
              <a:rPr lang="en-US" dirty="0"/>
              <a:t>	</a:t>
            </a:r>
            <a:r>
              <a:rPr lang="en-US" dirty="0" err="1"/>
              <a:t>i</a:t>
            </a:r>
            <a:r>
              <a:rPr lang="en-US" dirty="0"/>
              <a:t>) S-waves are slower than P-waves and arrive second.</a:t>
            </a:r>
          </a:p>
          <a:p>
            <a:pPr marL="0" indent="0">
              <a:buNone/>
            </a:pPr>
            <a:r>
              <a:rPr lang="en-US" dirty="0"/>
              <a:t>	ii) They move perpendicular to their direction of travel, creating a shearing 	   	     motion.</a:t>
            </a:r>
          </a:p>
          <a:p>
            <a:pPr marL="0" indent="0">
              <a:buNone/>
            </a:pPr>
            <a:r>
              <a:rPr lang="en-US" dirty="0"/>
              <a:t>	iii) They can only travel through solids, not liquids or gases.</a:t>
            </a:r>
          </a:p>
          <a:p>
            <a:pPr marL="0" indent="0">
              <a:buNone/>
            </a:pPr>
            <a:r>
              <a:rPr lang="en-US" dirty="0"/>
              <a:t>	iv) They help to confirm the liquid outer core of the Earth.</a:t>
            </a:r>
          </a:p>
        </p:txBody>
      </p:sp>
    </p:spTree>
    <p:extLst>
      <p:ext uri="{BB962C8B-B14F-4D97-AF65-F5344CB8AC3E}">
        <p14:creationId xmlns:p14="http://schemas.microsoft.com/office/powerpoint/2010/main" val="219952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FFC6A-A9F7-B03E-583C-8A3EF988622E}"/>
              </a:ext>
            </a:extLst>
          </p:cNvPr>
          <p:cNvSpPr>
            <a:spLocks noGrp="1"/>
          </p:cNvSpPr>
          <p:nvPr>
            <p:ph type="title"/>
          </p:nvPr>
        </p:nvSpPr>
        <p:spPr/>
        <p:txBody>
          <a:bodyPr>
            <a:normAutofit/>
          </a:bodyPr>
          <a:lstStyle/>
          <a:p>
            <a:r>
              <a:rPr lang="en-US" sz="3600" b="1" dirty="0"/>
              <a:t>B. Surface Waves</a:t>
            </a:r>
          </a:p>
        </p:txBody>
      </p:sp>
      <p:sp>
        <p:nvSpPr>
          <p:cNvPr id="3" name="Content Placeholder 2">
            <a:extLst>
              <a:ext uri="{FF2B5EF4-FFF2-40B4-BE49-F238E27FC236}">
                <a16:creationId xmlns:a16="http://schemas.microsoft.com/office/drawing/2014/main" id="{42ED7DD8-4BCA-44DB-1A4C-D25922AB6659}"/>
              </a:ext>
            </a:extLst>
          </p:cNvPr>
          <p:cNvSpPr>
            <a:spLocks noGrp="1"/>
          </p:cNvSpPr>
          <p:nvPr>
            <p:ph idx="1"/>
          </p:nvPr>
        </p:nvSpPr>
        <p:spPr>
          <a:xfrm>
            <a:off x="1371600" y="1453331"/>
            <a:ext cx="9601200" cy="1975669"/>
          </a:xfrm>
        </p:spPr>
        <p:txBody>
          <a:bodyPr>
            <a:normAutofit/>
          </a:bodyPr>
          <a:lstStyle/>
          <a:p>
            <a:pPr>
              <a:buFont typeface="Wingdings" panose="05000000000000000000" pitchFamily="2" charset="2"/>
              <a:buChar char="§"/>
            </a:pPr>
            <a:r>
              <a:rPr lang="en-US" sz="2400" b="1" dirty="0"/>
              <a:t>Love Waves</a:t>
            </a:r>
            <a:r>
              <a:rPr lang="en-US" sz="2400" dirty="0"/>
              <a:t>:</a:t>
            </a:r>
          </a:p>
          <a:p>
            <a:pPr marL="0" indent="0">
              <a:buNone/>
            </a:pPr>
            <a:r>
              <a:rPr lang="en-US" sz="2400" dirty="0"/>
              <a:t>	</a:t>
            </a:r>
            <a:r>
              <a:rPr lang="en-US" sz="2400" dirty="0" err="1"/>
              <a:t>i</a:t>
            </a:r>
            <a:r>
              <a:rPr lang="en-US" sz="2400" dirty="0"/>
              <a:t>) </a:t>
            </a:r>
            <a:r>
              <a:rPr lang="en-US" dirty="0"/>
              <a:t>It is the s</a:t>
            </a:r>
            <a:r>
              <a:rPr lang="en-US" sz="2000" dirty="0"/>
              <a:t>urface waves that cause horizontal shearing of the ground.</a:t>
            </a:r>
          </a:p>
          <a:p>
            <a:pPr marL="0" indent="0">
              <a:buNone/>
            </a:pPr>
            <a:r>
              <a:rPr lang="en-US" dirty="0"/>
              <a:t>	ii) It travel f</a:t>
            </a:r>
            <a:r>
              <a:rPr lang="en-US" sz="2000" dirty="0"/>
              <a:t>aster than Rayleigh waves but confined to the Earth's surface.</a:t>
            </a:r>
          </a:p>
          <a:p>
            <a:pPr marL="0" indent="0">
              <a:buNone/>
            </a:pPr>
            <a:r>
              <a:rPr lang="en-US" dirty="0"/>
              <a:t>	iii) It often cause significant structural damage during earthquakes.</a:t>
            </a:r>
            <a:endParaRPr lang="en-US" sz="2400" dirty="0"/>
          </a:p>
        </p:txBody>
      </p:sp>
      <p:sp>
        <p:nvSpPr>
          <p:cNvPr id="4" name="Content Placeholder 2">
            <a:extLst>
              <a:ext uri="{FF2B5EF4-FFF2-40B4-BE49-F238E27FC236}">
                <a16:creationId xmlns:a16="http://schemas.microsoft.com/office/drawing/2014/main" id="{E8DA0F9C-4F2D-084D-6D29-81F6EC69F5BE}"/>
              </a:ext>
            </a:extLst>
          </p:cNvPr>
          <p:cNvSpPr txBox="1">
            <a:spLocks/>
          </p:cNvSpPr>
          <p:nvPr/>
        </p:nvSpPr>
        <p:spPr>
          <a:xfrm>
            <a:off x="1371600" y="3773744"/>
            <a:ext cx="9601200" cy="239845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Char char="§"/>
            </a:pPr>
            <a:r>
              <a:rPr lang="en-US" sz="2400" b="1" dirty="0"/>
              <a:t>Rayleigh Waves</a:t>
            </a:r>
            <a:r>
              <a:rPr lang="en-US" sz="2400" dirty="0"/>
              <a:t>:</a:t>
            </a:r>
          </a:p>
          <a:p>
            <a:pPr marL="0" indent="0">
              <a:buFont typeface="Franklin Gothic Book" panose="020B0503020102020204" pitchFamily="34" charset="0"/>
              <a:buNone/>
            </a:pPr>
            <a:r>
              <a:rPr lang="en-US" sz="2400" dirty="0"/>
              <a:t>	</a:t>
            </a:r>
            <a:r>
              <a:rPr lang="en-US" sz="2400" dirty="0" err="1"/>
              <a:t>i</a:t>
            </a:r>
            <a:r>
              <a:rPr lang="en-US" sz="2400" dirty="0"/>
              <a:t>) </a:t>
            </a:r>
            <a:r>
              <a:rPr lang="en-US" dirty="0"/>
              <a:t>It is the surface waves that create a rolling motion in the ground.</a:t>
            </a:r>
          </a:p>
          <a:p>
            <a:pPr marL="0" indent="0">
              <a:buFont typeface="Franklin Gothic Book" panose="020B0503020102020204" pitchFamily="34" charset="0"/>
              <a:buNone/>
            </a:pPr>
            <a:r>
              <a:rPr lang="en-US" dirty="0"/>
              <a:t>	ii) It move both vertically and horizontally in an elliptical motion.</a:t>
            </a:r>
          </a:p>
          <a:p>
            <a:pPr marL="0" indent="0">
              <a:buFont typeface="Franklin Gothic Book" panose="020B0503020102020204" pitchFamily="34" charset="0"/>
              <a:buNone/>
            </a:pPr>
            <a:r>
              <a:rPr lang="en-US" dirty="0"/>
              <a:t>	iii) It is responsible for the swaying motion experienced during earthquakes.</a:t>
            </a:r>
            <a:endParaRPr lang="en-US" sz="2400" dirty="0"/>
          </a:p>
        </p:txBody>
      </p:sp>
    </p:spTree>
    <p:extLst>
      <p:ext uri="{BB962C8B-B14F-4D97-AF65-F5344CB8AC3E}">
        <p14:creationId xmlns:p14="http://schemas.microsoft.com/office/powerpoint/2010/main" val="159437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491A-EF8A-E56A-E883-402C3665550B}"/>
              </a:ext>
            </a:extLst>
          </p:cNvPr>
          <p:cNvSpPr>
            <a:spLocks noGrp="1"/>
          </p:cNvSpPr>
          <p:nvPr>
            <p:ph type="title"/>
          </p:nvPr>
        </p:nvSpPr>
        <p:spPr/>
        <p:txBody>
          <a:bodyPr>
            <a:normAutofit/>
          </a:bodyPr>
          <a:lstStyle/>
          <a:p>
            <a:r>
              <a:rPr lang="en-US" sz="2800" b="1" dirty="0"/>
              <a:t>3. Properties of Seismic Waves</a:t>
            </a:r>
            <a:endParaRPr lang="en-US" sz="6000" b="1" dirty="0"/>
          </a:p>
        </p:txBody>
      </p:sp>
      <p:sp>
        <p:nvSpPr>
          <p:cNvPr id="4" name="Rectangle 1">
            <a:extLst>
              <a:ext uri="{FF2B5EF4-FFF2-40B4-BE49-F238E27FC236}">
                <a16:creationId xmlns:a16="http://schemas.microsoft.com/office/drawing/2014/main" id="{CCC725CA-8245-61F3-8EEA-331C32F5B58E}"/>
              </a:ext>
            </a:extLst>
          </p:cNvPr>
          <p:cNvSpPr>
            <a:spLocks noGrp="1" noChangeArrowheads="1"/>
          </p:cNvSpPr>
          <p:nvPr>
            <p:ph idx="1"/>
          </p:nvPr>
        </p:nvSpPr>
        <p:spPr bwMode="auto">
          <a:xfrm>
            <a:off x="1371600" y="1466934"/>
            <a:ext cx="10141974"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Velocity</a:t>
            </a:r>
            <a:r>
              <a:rPr kumimoji="0" lang="en-US" altLang="en-US" sz="1800" b="0" i="0" u="none" strike="noStrike" cap="none" normalizeH="0" baseline="0" dirty="0">
                <a:ln>
                  <a:noFill/>
                </a:ln>
                <a:solidFill>
                  <a:schemeClr val="tx1"/>
                </a:solidFill>
                <a:effectLst/>
                <a:latin typeface="Arial" panose="020B0604020202020204" pitchFamily="34" charset="0"/>
              </a:rPr>
              <a:t>: Dependent on the medium's density and elasticity.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Amplitude</a:t>
            </a:r>
            <a:r>
              <a:rPr kumimoji="0" lang="en-US" altLang="en-US" sz="1800" b="0" i="0" u="none" strike="noStrike" cap="none" normalizeH="0" baseline="0" dirty="0">
                <a:ln>
                  <a:noFill/>
                </a:ln>
                <a:solidFill>
                  <a:schemeClr val="tx1"/>
                </a:solidFill>
                <a:effectLst/>
                <a:latin typeface="Arial" panose="020B0604020202020204" pitchFamily="34" charset="0"/>
              </a:rPr>
              <a:t>: Relates to the energy of the wave; higher amplitude causes more damage.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Wavelength and Frequency</a:t>
            </a:r>
            <a:r>
              <a:rPr kumimoji="0" lang="en-US" altLang="en-US" sz="1800" b="0" i="0" u="none" strike="noStrike" cap="none" normalizeH="0" baseline="0" dirty="0">
                <a:ln>
                  <a:noFill/>
                </a:ln>
                <a:solidFill>
                  <a:schemeClr val="tx1"/>
                </a:solidFill>
                <a:effectLst/>
                <a:latin typeface="Arial" panose="020B0604020202020204" pitchFamily="34" charset="0"/>
              </a:rPr>
              <a:t>: Affect the wave's ability to propagate and interact with materials. </a:t>
            </a:r>
          </a:p>
          <a:p>
            <a:pPr marL="0" marR="0" lvl="0" indent="0" algn="l" defTabSz="914400" rtl="0" eaLnBrk="0" fontAlgn="base" latinLnBrk="0" hangingPunct="0">
              <a:lnSpc>
                <a:spcPct val="100000"/>
              </a:lnSpc>
              <a:spcBef>
                <a:spcPct val="0"/>
              </a:spcBef>
              <a:spcAft>
                <a:spcPct val="0"/>
              </a:spcAft>
              <a:buClrTx/>
              <a:buSzTx/>
              <a:buFontTx/>
              <a:buChar char="•"/>
              <a:tabLst/>
            </a:pPr>
            <a:r>
              <a:rPr lang="en-US" sz="1800" b="1" dirty="0">
                <a:latin typeface="Arial" panose="020B0604020202020204" pitchFamily="34" charset="0"/>
                <a:cs typeface="Arial" panose="020B0604020202020204" pitchFamily="34" charset="0"/>
              </a:rPr>
              <a:t>Attenuation : </a:t>
            </a:r>
            <a:r>
              <a:rPr lang="en-US" sz="1800" dirty="0">
                <a:latin typeface="Arial" panose="020B0604020202020204" pitchFamily="34" charset="0"/>
                <a:cs typeface="Arial" panose="020B0604020202020204" pitchFamily="34" charset="0"/>
              </a:rPr>
              <a:t>It is the decrease in wave energy as it travels through a medium.</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Reflection and Refraction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lang="en-US" b="1" dirty="0"/>
              <a:t>Reflection</a:t>
            </a:r>
            <a:r>
              <a:rPr lang="en-US" dirty="0"/>
              <a:t>: Seismic waves bounce back when they encounter a boundary between 	materials with different properties (e.g., crust and mantle).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lang="en-US" b="1" dirty="0"/>
              <a:t>Refraction</a:t>
            </a:r>
            <a:r>
              <a:rPr lang="en-US" dirty="0"/>
              <a:t>: Waves bend when entering a material with a different density or 	elasticity.</a:t>
            </a:r>
          </a:p>
          <a:p>
            <a:pPr eaLnBrk="0" fontAlgn="base" hangingPunct="0">
              <a:lnSpc>
                <a:spcPct val="100000"/>
              </a:lnSpc>
              <a:spcBef>
                <a:spcPct val="0"/>
              </a:spcBef>
              <a:spcAft>
                <a:spcPct val="0"/>
              </a:spcAft>
              <a:buFont typeface="Arial" panose="020B0604020202020204" pitchFamily="34" charset="0"/>
              <a:buChar char="•"/>
            </a:pPr>
            <a:r>
              <a:rPr lang="en-US" b="1" dirty="0"/>
              <a:t>Direction of Propagation : </a:t>
            </a:r>
          </a:p>
          <a:p>
            <a:pPr marL="0"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lang="en-US" b="1" dirty="0"/>
              <a:t>Longitudinal Waves (P-waves)</a:t>
            </a:r>
            <a:r>
              <a:rPr lang="en-US" dirty="0"/>
              <a:t>: Particles move parallel to the wave direction.</a:t>
            </a:r>
            <a:endParaRPr lang="en-US" b="1" dirty="0"/>
          </a:p>
          <a:p>
            <a:pPr marL="0"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i="0" u="none" strike="noStrike" cap="none" normalizeH="0" baseline="0" dirty="0">
                <a:ln>
                  <a:noFill/>
                </a:ln>
                <a:solidFill>
                  <a:schemeClr val="tx1"/>
                </a:solidFill>
                <a:effectLst/>
                <a:latin typeface="Arial" panose="020B0604020202020204" pitchFamily="34" charset="0"/>
                <a:cs typeface="Arial" panose="020B0604020202020204" pitchFamily="34" charset="0"/>
              </a:rPr>
              <a:t>T</a:t>
            </a:r>
            <a:r>
              <a:rPr lang="en-US" b="1" dirty="0"/>
              <a:t>ransverse Waves (S-waves)</a:t>
            </a:r>
            <a:r>
              <a:rPr lang="en-US" dirty="0"/>
              <a:t>: Particles move perpendicular to the wave direction.</a:t>
            </a:r>
            <a:endParaRPr lang="en-US" b="1" dirty="0"/>
          </a:p>
          <a:p>
            <a:pPr marL="0"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lang="en-US" b="1" dirty="0"/>
              <a:t>Surface Waves</a:t>
            </a:r>
            <a:r>
              <a:rPr lang="en-US" dirty="0"/>
              <a:t>: Movement is complex, involving horizontal shearing (Love waves) or 	elliptical rolling (Rayleigh waves).</a:t>
            </a: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985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EC10-426F-5BFC-D929-018CE4220019}"/>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83ED359-ADA9-1F46-DB6D-0F1064D360CF}"/>
              </a:ext>
            </a:extLst>
          </p:cNvPr>
          <p:cNvSpPr>
            <a:spLocks noGrp="1"/>
          </p:cNvSpPr>
          <p:nvPr>
            <p:ph idx="1"/>
          </p:nvPr>
        </p:nvSpPr>
        <p:spPr>
          <a:xfrm>
            <a:off x="1371600" y="1638300"/>
            <a:ext cx="9601200" cy="3581400"/>
          </a:xfrm>
        </p:spPr>
        <p:txBody>
          <a:bodyPr/>
          <a:lstStyle/>
          <a:p>
            <a:pPr marL="457200" indent="-457200">
              <a:buAutoNum type="arabicPeriod"/>
            </a:pPr>
            <a:r>
              <a:rPr lang="en-US" sz="2400" b="1" dirty="0"/>
              <a:t>Primary Objectives:	</a:t>
            </a:r>
          </a:p>
          <a:p>
            <a:r>
              <a:rPr lang="en-US" b="1" dirty="0"/>
              <a:t>Understanding Seismic Waves:</a:t>
            </a:r>
            <a:br>
              <a:rPr lang="en-US" dirty="0"/>
            </a:br>
            <a:r>
              <a:rPr lang="en-US" dirty="0"/>
              <a:t>To study the nature and characteristics of seismic waves, including their generation, propagation, and effects.</a:t>
            </a:r>
          </a:p>
          <a:p>
            <a:r>
              <a:rPr lang="en-US" b="1" dirty="0"/>
              <a:t>Classification of Seismic Waves:</a:t>
            </a:r>
            <a:br>
              <a:rPr lang="en-US" dirty="0"/>
            </a:br>
            <a:r>
              <a:rPr lang="en-US" dirty="0"/>
              <a:t>To categorize seismic waves into body waves (P-waves and S-waves) and surface waves (Love and Rayleigh waves) and analyze their distinct properties.</a:t>
            </a:r>
          </a:p>
          <a:p>
            <a:r>
              <a:rPr lang="en-US" b="1" dirty="0"/>
              <a:t>Mechanics of Propagation:</a:t>
            </a:r>
            <a:br>
              <a:rPr lang="en-US" dirty="0"/>
            </a:br>
            <a:r>
              <a:rPr lang="en-US" dirty="0"/>
              <a:t>To investigate how seismic waves travel through different layers of the Earth and interact with various materials.</a:t>
            </a:r>
            <a:endParaRPr lang="en-US" b="1" dirty="0"/>
          </a:p>
        </p:txBody>
      </p:sp>
    </p:spTree>
    <p:extLst>
      <p:ext uri="{BB962C8B-B14F-4D97-AF65-F5344CB8AC3E}">
        <p14:creationId xmlns:p14="http://schemas.microsoft.com/office/powerpoint/2010/main" val="111622730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{7AD2A99E-8757-49DF-84BE-5162C6DCC713}tf10001105</Template>
  <TotalTime>349</TotalTime>
  <Words>1545</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Franklin Gothic Book</vt:lpstr>
      <vt:lpstr>ProximaNovaA-Regular</vt:lpstr>
      <vt:lpstr>Wingdings</vt:lpstr>
      <vt:lpstr>Crop</vt:lpstr>
      <vt:lpstr>Seismic waves and it’s types</vt:lpstr>
      <vt:lpstr>ABSTRACT</vt:lpstr>
      <vt:lpstr>INTRODUCTION</vt:lpstr>
      <vt:lpstr>THEORY</vt:lpstr>
      <vt:lpstr>2. Types of Seismic Waves</vt:lpstr>
      <vt:lpstr>Secondary Waves (S-Waves):</vt:lpstr>
      <vt:lpstr>B. Surface Waves</vt:lpstr>
      <vt:lpstr>3. Properties of Seismic Waves</vt:lpstr>
      <vt:lpstr>Objectives</vt:lpstr>
      <vt:lpstr>PowerPoint Presentation</vt:lpstr>
      <vt:lpstr>Methodology</vt:lpstr>
      <vt:lpstr>Result and Discussion</vt:lpstr>
      <vt:lpstr>PowerPoint Presentation</vt:lpstr>
      <vt:lpstr>Conclusion</vt:lpstr>
      <vt:lpstr>References</vt:lpstr>
      <vt:lpstr>Acknowledgment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Pankaj Sharma</dc:creator>
  <cp:lastModifiedBy>Pankaj Sharma</cp:lastModifiedBy>
  <cp:revision>5</cp:revision>
  <dcterms:created xsi:type="dcterms:W3CDTF">2024-06-11T12:21:56Z</dcterms:created>
  <dcterms:modified xsi:type="dcterms:W3CDTF">2024-11-26T01:07:51Z</dcterms:modified>
</cp:coreProperties>
</file>