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86" r:id="rId6"/>
    <p:sldId id="287" r:id="rId7"/>
    <p:sldId id="273" r:id="rId8"/>
    <p:sldId id="288" r:id="rId9"/>
    <p:sldId id="289" r:id="rId10"/>
    <p:sldId id="290" r:id="rId11"/>
    <p:sldId id="277" r:id="rId12"/>
    <p:sldId id="270" r:id="rId13"/>
    <p:sldId id="265" r:id="rId14"/>
    <p:sldId id="266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7690726-49DA-4552-BDEB-330DD8EA8BD9}" styleName="Table_0">
    <a:wholeTbl>
      <a:tcTxStyle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7" d="100"/>
          <a:sy n="77" d="100"/>
        </p:scale>
        <p:origin x="883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 panose="020B0604030504040204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 panose="020B0604030504040204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 panose="020B0604030504040204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 panose="020B0604030504040204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 panose="020B0604030504040204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 panose="020B0604030504040204"/>
              <a:buNone/>
              <a:defRPr sz="2800" b="1" i="0" u="none" strike="noStrike" cap="none">
                <a:solidFill>
                  <a:srgbClr val="FF0000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2"/>
          <a:srcRect b="18046"/>
          <a:stretch>
            <a:fillRect/>
          </a:stretch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link.springer.com/chapter/10.1007/978-3-319-10590-1_53" TargetMode="External"/><Relationship Id="rId1" Type="http://schemas.openxmlformats.org/officeDocument/2006/relationships/hyperlink" Target="http://sciencedirect.com/science/article/abs/pii/S1047320319300690?via%3Dihub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CONVERSATIONAL IMAGE RECOGNITION CHATBOT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 </a:t>
            </a:r>
            <a:r>
              <a:rPr lang="en-IN" altLang="en-GB" dirty="0">
                <a:latin typeface="Cambria" panose="02040503050406030204" pitchFamily="18" charset="0"/>
                <a:ea typeface="Cambria" panose="02040503050406030204" pitchFamily="18" charset="0"/>
              </a:rPr>
              <a:t>CSE-07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/>
        </p:nvGraphicFramePr>
        <p:xfrm>
          <a:off x="553347" y="2513340"/>
          <a:ext cx="5418675" cy="219462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085000"/>
                <a:gridCol w="3333675"/>
              </a:tblGrid>
              <a:tr h="306243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US" sz="1800" b="1" dirty="0">
                <a:solidFill>
                  <a:srgbClr val="FF0000"/>
                </a:solidFill>
                <a:latin typeface="Cambria" panose="02040503050406030204"/>
                <a:ea typeface="Cambria" panose="02040503050406030204"/>
                <a:cs typeface="Verdana" panose="020B0604030504040204"/>
                <a:sym typeface="Verdana" panose="020B0604030504040204"/>
              </a:rPr>
              <a:t>Mrs</a:t>
            </a:r>
            <a:r>
              <a:rPr sz="1800" b="1" dirty="0">
                <a:solidFill>
                  <a:srgbClr val="FF0000"/>
                </a:solidFill>
                <a:latin typeface="Cambria" panose="02040503050406030204"/>
                <a:ea typeface="Cambria" panose="02040503050406030204"/>
                <a:cs typeface="Verdana" panose="020B0604030504040204"/>
                <a:sym typeface="Verdana" panose="020B0604030504040204"/>
              </a:rPr>
              <a:t>. Sreelatha P.K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US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Assistant Professor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US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School of Computer Science and Engineering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US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Presidency University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PIP2001 Capstone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Review-</a:t>
            </a:r>
            <a:r>
              <a:rPr lang="en-IN" alt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1</a:t>
            </a:r>
            <a:endParaRPr lang="en-IN" altLang="en-GB"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Program: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CSE</a:t>
            </a:r>
            <a:endParaRPr lang="en-US"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</a:t>
            </a:r>
            <a:r>
              <a:rPr lang="en-US" sz="2000" b="1" dirty="0" err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HoD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: 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Dr. Asif Mohammed H.B</a:t>
            </a:r>
            <a:endParaRPr lang="en-US" sz="20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>
              <a:buClr>
                <a:srgbClr val="17365D"/>
              </a:buClr>
              <a:buSzPct val="100000"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Program Project Coordinator: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Mr. Amarnath J.L &amp; Dr. Jayanthi K</a:t>
            </a:r>
            <a:endParaRPr lang="en-US"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Dr. Sampath A K / Dr. Abdul Khadar A / Mr. Md Ziaur Rahman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90469" y="2906949"/>
          <a:ext cx="4618110" cy="1446956"/>
        </p:xfrm>
        <a:graphic>
          <a:graphicData uri="http://schemas.openxmlformats.org/drawingml/2006/table">
            <a:tbl>
              <a:tblPr firstRow="1" bandRow="1"/>
              <a:tblGrid>
                <a:gridCol w="1711875"/>
                <a:gridCol w="2906235"/>
              </a:tblGrid>
              <a:tr h="361739">
                <a:tc>
                  <a:txBody>
                    <a:bodyPr/>
                    <a:lstStyle/>
                    <a:p>
                      <a:r>
                        <a:rPr lang="en-US" dirty="0"/>
                        <a:t>20211CSE0</a:t>
                      </a:r>
                      <a:r>
                        <a:rPr lang="en-IN" altLang="en-US" dirty="0"/>
                        <a:t>730</a:t>
                      </a:r>
                      <a:endParaRPr lang="en-I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altLang="en-US" dirty="0"/>
                        <a:t>PANKAJ SILOT</a:t>
                      </a:r>
                      <a:endParaRPr lang="en-IN" altLang="en-US" dirty="0"/>
                    </a:p>
                  </a:txBody>
                  <a:tcPr/>
                </a:tc>
              </a:tr>
              <a:tr h="361739">
                <a:tc>
                  <a:txBody>
                    <a:bodyPr/>
                    <a:lstStyle/>
                    <a:p>
                      <a:r>
                        <a:rPr lang="en-US" dirty="0"/>
                        <a:t>20211CSE08</a:t>
                      </a:r>
                      <a:r>
                        <a:rPr lang="en-IN" altLang="en-US" dirty="0"/>
                        <a:t>83</a:t>
                      </a:r>
                      <a:endParaRPr lang="en-I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altLang="en-US" dirty="0"/>
                        <a:t>DALJEET SINGH</a:t>
                      </a:r>
                      <a:endParaRPr lang="en-IN" altLang="en-US" dirty="0"/>
                    </a:p>
                  </a:txBody>
                  <a:tcPr/>
                </a:tc>
              </a:tr>
              <a:tr h="361739">
                <a:tc>
                  <a:txBody>
                    <a:bodyPr/>
                    <a:lstStyle/>
                    <a:p>
                      <a:r>
                        <a:rPr lang="en-US" dirty="0"/>
                        <a:t>20211CSE0</a:t>
                      </a:r>
                      <a:r>
                        <a:rPr lang="en-IN" altLang="en-US" dirty="0"/>
                        <a:t>718</a:t>
                      </a:r>
                      <a:endParaRPr lang="en-I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altLang="en-US" dirty="0"/>
                        <a:t>RODDICK VINCENT</a:t>
                      </a:r>
                      <a:endParaRPr lang="en-IN" altLang="en-US" dirty="0"/>
                    </a:p>
                  </a:txBody>
                  <a:tcPr/>
                </a:tc>
              </a:tr>
              <a:tr h="361739">
                <a:tc>
                  <a:txBody>
                    <a:bodyPr/>
                    <a:lstStyle/>
                    <a:p>
                      <a:r>
                        <a:rPr lang="en-US" dirty="0"/>
                        <a:t>20211CSE0</a:t>
                      </a:r>
                      <a:r>
                        <a:rPr lang="en-IN" altLang="en-US" dirty="0"/>
                        <a:t>728</a:t>
                      </a:r>
                      <a:endParaRPr lang="en-I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altLang="en-US" dirty="0"/>
                        <a:t>CHANDRASHEKHAR P</a:t>
                      </a:r>
                      <a:endParaRPr lang="en-I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 descr="A chart with circles and text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5496" y="954157"/>
            <a:ext cx="10853530" cy="510871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0" y="1143001"/>
            <a:ext cx="12192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S. Liu, S. Wang, and Q. Zhang, "Deep Learning for Image Recognition: A Survey," </a:t>
            </a:r>
            <a:r>
              <a:rPr lang="en-US" sz="2000" i="1" dirty="0">
                <a:latin typeface="Cambria" panose="02040503050406030204" pitchFamily="18" charset="0"/>
                <a:ea typeface="Cambria" panose="02040503050406030204" pitchFamily="18" charset="0"/>
              </a:rPr>
              <a:t>Journal of Visual Communication and Image Representation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, vol. 62, pp. 1031-1040, Dec. 2019.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doi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: 10.1016/j.jvcir.2019.02.017.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    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hlinkClick r:id="rId1"/>
              </a:rPr>
              <a:t>http://sciencedirect.com/science/article/abs/pii/S1047320319300690?via%3Dihub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M. D. Zeiler, and R. Fergus,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"Visualizing and Understanding Convolutional Networks," </a:t>
            </a:r>
            <a:r>
              <a:rPr lang="en-US" sz="2000" i="1" dirty="0">
                <a:latin typeface="Cambria" panose="02040503050406030204" pitchFamily="18" charset="0"/>
                <a:ea typeface="Cambria" panose="02040503050406030204" pitchFamily="18" charset="0"/>
              </a:rPr>
              <a:t>Proc. European Conference on Computer Vision (ECCV)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, 2014, pp. 818-833. DOI: 10.1007/978-3-319-10590-1_53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https://link.springer.com/chapter/10.1007/978-3-319-10590-1_53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0000"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altLang="en-US" dirty="0">
                <a:latin typeface="Cambria" panose="02040503050406030204" pitchFamily="18" charset="0"/>
                <a:ea typeface="Cambria" panose="02040503050406030204" pitchFamily="18" charset="0"/>
              </a:rPr>
              <a:t>Abstract</a:t>
            </a:r>
            <a:endParaRPr lang="en-IN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altLang="en-US" dirty="0">
                <a:latin typeface="Cambria" panose="02040503050406030204" pitchFamily="18" charset="0"/>
                <a:ea typeface="Cambria" panose="02040503050406030204" pitchFamily="18" charset="0"/>
              </a:rPr>
              <a:t>Literature Survey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altLang="en-US" dirty="0">
                <a:latin typeface="Cambria" panose="02040503050406030204" pitchFamily="18" charset="0"/>
                <a:ea typeface="Cambria" panose="02040503050406030204" pitchFamily="18" charset="0"/>
              </a:rPr>
              <a:t>Objectives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altLang="en-US" dirty="0">
                <a:latin typeface="Cambria" panose="02040503050406030204" pitchFamily="18" charset="0"/>
                <a:ea typeface="Cambria" panose="02040503050406030204" pitchFamily="18" charset="0"/>
              </a:rPr>
              <a:t>Existing Methods- Drawbacks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IN" altLang="en-US" dirty="0">
                <a:latin typeface="Cambria" panose="02040503050406030204" pitchFamily="18" charset="0"/>
                <a:ea typeface="Cambria" panose="02040503050406030204" pitchFamily="18" charset="0"/>
              </a:rPr>
              <a:t>Modules</a:t>
            </a:r>
            <a:endParaRPr lang="en-IN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IN" altLang="en-US" dirty="0">
                <a:latin typeface="Cambria" panose="02040503050406030204" pitchFamily="18" charset="0"/>
                <a:ea typeface="Cambria" panose="02040503050406030204" pitchFamily="18" charset="0"/>
              </a:rPr>
              <a:t>Hardware and Software Details</a:t>
            </a:r>
            <a:endParaRPr lang="en-IN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IN" altLang="en-US" dirty="0">
                <a:latin typeface="Cambria" panose="02040503050406030204" pitchFamily="18" charset="0"/>
                <a:ea typeface="Cambria" panose="02040503050406030204" pitchFamily="18" charset="0"/>
              </a:rPr>
              <a:t>Timeline 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ABSTRACT </a:t>
            </a:r>
            <a:endParaRPr lang="en-I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p>
            <a:pPr algn="l"/>
            <a:r>
              <a:rPr lang="en-US" altLang="en-US"/>
              <a:t>A Conversational AI chatbot integrated with image recognition capabilities.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Uses NLP and deep learning to process images and respond intelligently.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Designed for BEL Organization to enhance automation and efficiency.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Aims to improve human-machine interaction through vision-based AI.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Potential applications in security, automation, and accessibility.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Literature Survey (10 Research Papers Summary)</a:t>
            </a:r>
            <a:endParaRPr lang="en-US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20000"/>
          </a:bodyPr>
          <a:p>
            <a:r>
              <a:rPr lang="en-US" altLang="en-US"/>
              <a:t>Paper 1-3: Image recognition models like CNN, ResNet, YOLO for object detection.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Paper 4-6: NLP advancements (BERT, GPT, Transformer models) in chatbots.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Paper 7-8: Combining vision and language AI for improved interaction.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Paper 9: Real-time image processing and accuracy enhancement techniques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Paper 10: Challenges in integrating computer vision with conversational AI.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Objectives</a:t>
            </a: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684530" y="1186497"/>
            <a:ext cx="12192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220000"/>
              </a:lnSpc>
            </a:pP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Develop a smart chatbot that understands and recognizes images.</a:t>
            </a:r>
            <a:endParaRPr lang="en-US" alt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220000"/>
              </a:lnSpc>
            </a:pP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Improve accuracy using advanced AI models (CNN, NLP, Transformers, etc.).</a:t>
            </a:r>
            <a:endParaRPr lang="en-US" alt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220000"/>
              </a:lnSpc>
            </a:pP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Provide real-time responses based on image input.</a:t>
            </a:r>
            <a:endParaRPr lang="en-US" alt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220000"/>
              </a:lnSpc>
            </a:pP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Ensure a seamless user experience with natural conversation flow.</a:t>
            </a:r>
            <a:endParaRPr lang="en-US" alt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220000"/>
              </a:lnSpc>
            </a:pP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Deploy as a user-friendly application for BEL Organization.</a:t>
            </a:r>
            <a:endParaRPr lang="en-US" alt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220000"/>
              </a:lnSpc>
            </a:pPr>
            <a:endParaRPr lang="en-US" alt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Existing Methods</a:t>
            </a:r>
            <a:endParaRPr lang="en-US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en-US"/>
              <a:t>Traditional chatbots rely only on text-based NLP.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Image recognition models work independently without conversational AI.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Lack of real-time, interactive feedback in existing AI chatbots.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High computational requirements for deep learning applications.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Limited contextual understanding when combining vision and text.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Drawbacks of Existing Systems</a:t>
            </a:r>
            <a:endParaRPr lang="en-US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en-US"/>
              <a:t>No integration of image recognition with chatbots.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Poor context awareness when processing images.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Slow and high computational cost for deep learning models.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Limited learning ability in dynamic environments.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Inability to engage in meaningful conversations based on visual input</a:t>
            </a:r>
            <a:r>
              <a:rPr lang="en-IN" altLang="en-US"/>
              <a:t>.</a:t>
            </a:r>
            <a:endParaRPr lang="en-I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Proposed Method</a:t>
            </a:r>
            <a:endParaRPr lang="en-US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p>
            <a:r>
              <a:rPr lang="en-US" altLang="en-US"/>
              <a:t>Use Spyder (Python IDE) for developing and debugging the AI model.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Implement CNN, YOLO, or Vision Transformers for object recognition.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Leverage NLP models (BERT, GPT, Transformer-based models) for conversations.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Process real-time image inputs and generate textual responses.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Integrate Flask/Django for deployment (if web-based).</a:t>
            </a: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Hardware and Software Requirements</a:t>
            </a: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0" y="952500"/>
            <a:ext cx="12192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90500" algn="just" rtl="0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alt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Hardware:</a:t>
            </a:r>
            <a:endParaRPr lang="en-US" alt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alt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High-performance GPU for AI model training.</a:t>
            </a:r>
            <a:endParaRPr lang="en-US" alt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alt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Camera module (if real-time image input is needed).</a:t>
            </a:r>
            <a:endParaRPr lang="en-US" alt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alt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Server or cloud storage for model deployment (if applicable).</a:t>
            </a:r>
            <a:endParaRPr lang="en-US" alt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alt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Software:</a:t>
            </a:r>
            <a:endParaRPr lang="en-US" alt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alt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Spyder IDE for Python development.</a:t>
            </a:r>
            <a:endParaRPr lang="en-US" alt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alt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TensorFlow/PyTorch for AI model training.</a:t>
            </a:r>
            <a:endParaRPr lang="en-US" alt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alt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NLTK, spaCy, Hugging Face for NLP processing.</a:t>
            </a:r>
            <a:endParaRPr lang="en-US" alt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alt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Flask/Django for web-based implementation</a:t>
            </a: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alt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alt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3736</Words>
  <Application>WPS Presentation</Application>
  <PresentationFormat>Widescreen</PresentationFormat>
  <Paragraphs>148</Paragraphs>
  <Slides>12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SimSun</vt:lpstr>
      <vt:lpstr>Wingdings</vt:lpstr>
      <vt:lpstr>Arial</vt:lpstr>
      <vt:lpstr>Verdana</vt:lpstr>
      <vt:lpstr>Bookman Old Style</vt:lpstr>
      <vt:lpstr>Segoe Print</vt:lpstr>
      <vt:lpstr>Cambria</vt:lpstr>
      <vt:lpstr>Cambria</vt:lpstr>
      <vt:lpstr>Microsoft YaHei</vt:lpstr>
      <vt:lpstr>Arial Unicode MS</vt:lpstr>
      <vt:lpstr>Bioinformatics</vt:lpstr>
      <vt:lpstr>CONVERSATIONAL IMAGE RECOGNITION CHATBOT</vt:lpstr>
      <vt:lpstr>Content</vt:lpstr>
      <vt:lpstr>PowerPoint 演示文稿</vt:lpstr>
      <vt:lpstr>PowerPoint 演示文稿</vt:lpstr>
      <vt:lpstr>Analysis of Problem Statement</vt:lpstr>
      <vt:lpstr>PowerPoint 演示文稿</vt:lpstr>
      <vt:lpstr>PowerPoint 演示文稿</vt:lpstr>
      <vt:lpstr>PowerPoint 演示文稿</vt:lpstr>
      <vt:lpstr>Analysis of Problem Statement</vt:lpstr>
      <vt:lpstr>Timeline of the Project (Gantt Chart)</vt:lpstr>
      <vt:lpstr>References (IEEE Paper format)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Pankaj</cp:lastModifiedBy>
  <cp:revision>43</cp:revision>
  <dcterms:created xsi:type="dcterms:W3CDTF">2025-02-04T07:10:00Z</dcterms:created>
  <dcterms:modified xsi:type="dcterms:W3CDTF">2025-02-20T07:44:28Z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112B902659DC4FE6A4D04160AE5AE7DC_12</vt:lpwstr>
  </property>
  <property fmtid="{D5CDD505-2E9C-101B-9397-08002B2CF9AE}" pid="3" name="KSOProductBuildVer">
    <vt:lpwstr>1033-12.2.0.19805</vt:lpwstr>
  </property>
</Properties>
</file>