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E445"/>
    <a:srgbClr val="B6F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AC810-DB69-48A2-AEBA-EE9EE1DED5A4}" v="16" dt="2024-10-08T07:24:35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49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38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62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72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25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034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098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5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70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39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52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09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71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52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8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3BF6-2512-4ACB-B3C9-E934DAF3E6BB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59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4670D-648B-D111-B310-77D2E6FA870A}"/>
              </a:ext>
            </a:extLst>
          </p:cNvPr>
          <p:cNvSpPr txBox="1"/>
          <p:nvPr/>
        </p:nvSpPr>
        <p:spPr>
          <a:xfrm>
            <a:off x="1472403" y="3617171"/>
            <a:ext cx="76906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 Risk Analysis</a:t>
            </a:r>
            <a:endParaRPr lang="en-IN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C1CD8-EDBB-F45A-32F5-B6C459A08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8" y="-130278"/>
            <a:ext cx="6308083" cy="38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27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FEF16C-F884-34FB-7637-54810A2520BA}"/>
              </a:ext>
            </a:extLst>
          </p:cNvPr>
          <p:cNvSpPr txBox="1"/>
          <p:nvPr/>
        </p:nvSpPr>
        <p:spPr>
          <a:xfrm>
            <a:off x="624350" y="1028519"/>
            <a:ext cx="9389806" cy="582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Default Rate Based on Loan Grade: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default rate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2138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Lowest default rate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63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There’s a significant correlation between loan grade and default rate. Higher-grade loans (G) show a lower default risk, while lower-grade loans (D) carry a much higher default risk.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Interest Rate Based on Loan Grade: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interest rate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102,654.95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Lowest interest rate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1,194.84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Higher-grade loans have much higher interest rates, possibly indicating higher-risk lending, whereas lower-grade loans have significantly lower interest rates.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Loan Amount Based on Loan Grade: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loan amount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103,643,275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Lowest loan amount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1,100,525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Higher loan amounts are associated with higher loan grades (B), while lower-grade loans have much smaller amounts, showing more conservative lending for higher-risk borrowers.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38750-1B2C-C75F-A9A3-4A2614569A03}"/>
              </a:ext>
            </a:extLst>
          </p:cNvPr>
          <p:cNvSpPr txBox="1"/>
          <p:nvPr/>
        </p:nvSpPr>
        <p:spPr>
          <a:xfrm>
            <a:off x="776748" y="298718"/>
            <a:ext cx="8544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KPI Indicator For Different Parameter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94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170FD-CD98-278D-14E2-C24E9BA9397C}"/>
              </a:ext>
            </a:extLst>
          </p:cNvPr>
          <p:cNvSpPr txBox="1"/>
          <p:nvPr/>
        </p:nvSpPr>
        <p:spPr>
          <a:xfrm>
            <a:off x="282984" y="196645"/>
            <a:ext cx="880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Status-wise Loan Default Rates: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A27FD-2478-E230-22B9-1842D232EDFC}"/>
              </a:ext>
            </a:extLst>
          </p:cNvPr>
          <p:cNvSpPr txBox="1"/>
          <p:nvPr/>
        </p:nvSpPr>
        <p:spPr>
          <a:xfrm>
            <a:off x="585018" y="984359"/>
            <a:ext cx="9488129" cy="190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Rent (34.55% of loans, 15.97% default rate).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Own (7.31% of loans, 0.59% default rate).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Renting borrowers show a higher risk of default, while owning a home correlates with a lower default rate, suggesting that home ownership is linked to more financial stability.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b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90ABA-959D-9FF5-D009-CBF315385A64}"/>
              </a:ext>
            </a:extLst>
          </p:cNvPr>
          <p:cNvSpPr txBox="1"/>
          <p:nvPr/>
        </p:nvSpPr>
        <p:spPr>
          <a:xfrm>
            <a:off x="1248697" y="3210672"/>
            <a:ext cx="783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Working Years vs Loan Default Status:</a:t>
            </a:r>
            <a:endParaRPr lang="en-IN" sz="2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48DAD-83AF-DDA6-7B06-F517A9C8D36B}"/>
              </a:ext>
            </a:extLst>
          </p:cNvPr>
          <p:cNvSpPr txBox="1"/>
          <p:nvPr/>
        </p:nvSpPr>
        <p:spPr>
          <a:xfrm>
            <a:off x="1022555" y="4041669"/>
            <a:ext cx="7757651" cy="275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Defaults: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 in the 1-5 years working age have the highest default rates.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Defaults: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 with more than 20 years of work experience show almost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default rate.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Loan defaults are higher among borrowers in their early career stages (1-5 years), while default rates decrease significantly with increased work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27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C50D7-165D-D941-5FD0-C8F4A0C5E24B}"/>
              </a:ext>
            </a:extLst>
          </p:cNvPr>
          <p:cNvSpPr txBox="1"/>
          <p:nvPr/>
        </p:nvSpPr>
        <p:spPr>
          <a:xfrm>
            <a:off x="248878" y="167148"/>
            <a:ext cx="9896475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Amount and Annual Income Relationship</a:t>
            </a:r>
            <a:endParaRPr lang="en-IN" sz="4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39458-90F9-7058-CB82-BFCB2ECBA62E}"/>
              </a:ext>
            </a:extLst>
          </p:cNvPr>
          <p:cNvSpPr txBox="1"/>
          <p:nvPr/>
        </p:nvSpPr>
        <p:spPr>
          <a:xfrm>
            <a:off x="529404" y="973394"/>
            <a:ext cx="9615949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Annual Income &amp; Loan Amount: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Home improvement (annual income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73.48K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loan amount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10.35K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Annual Income &amp; Loan Amount: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Medical (annual income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61.34K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loan amount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9.26K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Borrowers with higher annual income tend to take out larger loans, with home improvement loans being the highest in both income and loan amount.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72362-7906-C364-BE90-5F980572972E}"/>
              </a:ext>
            </a:extLst>
          </p:cNvPr>
          <p:cNvSpPr txBox="1"/>
          <p:nvPr/>
        </p:nvSpPr>
        <p:spPr>
          <a:xfrm>
            <a:off x="889050" y="3474785"/>
            <a:ext cx="8896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Amount to Annual Income Ratio:</a:t>
            </a:r>
            <a:endParaRPr lang="en-I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3D2B8-B1D2-30AA-BD19-9C4A462D5B95}"/>
              </a:ext>
            </a:extLst>
          </p:cNvPr>
          <p:cNvSpPr txBox="1"/>
          <p:nvPr/>
        </p:nvSpPr>
        <p:spPr>
          <a:xfrm>
            <a:off x="639097" y="4428892"/>
            <a:ext cx="8711380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Ratio: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Medical and Education (both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0.15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Ratio: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Debt consolidation, Venture, Personal, and Home improvement (all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0.14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Medical and education loans have the highest loan-to-income ratio, indicating higher borrowing relative to income in these categories.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103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6D77F-D886-A110-2A6A-0CEE6152AE71}"/>
              </a:ext>
            </a:extLst>
          </p:cNvPr>
          <p:cNvSpPr txBox="1"/>
          <p:nvPr/>
        </p:nvSpPr>
        <p:spPr>
          <a:xfrm>
            <a:off x="-255640" y="137652"/>
            <a:ext cx="1079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Default Rate Based on Loan Years: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07EA6-FD9D-25DD-4F92-31013F8D87FE}"/>
              </a:ext>
            </a:extLst>
          </p:cNvPr>
          <p:cNvSpPr txBox="1"/>
          <p:nvPr/>
        </p:nvSpPr>
        <p:spPr>
          <a:xfrm>
            <a:off x="747250" y="806245"/>
            <a:ext cx="9792929" cy="2078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0-5 years (19.81%).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20-30 years (less than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Loan defaults are significantly higher in the early years of the loan, especially within the first 5 years, but drop drastically for longer loan durations (20+ years).</a:t>
            </a:r>
          </a:p>
          <a:p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F45B1-4E61-6A42-B0B4-681F53EC544B}"/>
              </a:ext>
            </a:extLst>
          </p:cNvPr>
          <p:cNvSpPr txBox="1"/>
          <p:nvPr/>
        </p:nvSpPr>
        <p:spPr>
          <a:xfrm>
            <a:off x="993058" y="3019644"/>
            <a:ext cx="8731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Rate vs Interest Rate Comparison:</a:t>
            </a:r>
            <a:endParaRPr lang="en-I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E8C64-F604-FFC9-168C-CD963E881145}"/>
              </a:ext>
            </a:extLst>
          </p:cNvPr>
          <p:cNvSpPr txBox="1"/>
          <p:nvPr/>
        </p:nvSpPr>
        <p:spPr>
          <a:xfrm>
            <a:off x="747250" y="3973751"/>
            <a:ext cx="8613059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3.085E-5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(extremely low).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 Rate Range: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0% to 23%.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Default rates are negligible compared to interest rates, indicating that interest rates, even at their highest, do not strongly correlate with default risk.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011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33918-A9E7-A269-2E62-676516E1475E}"/>
              </a:ext>
            </a:extLst>
          </p:cNvPr>
          <p:cNvSpPr txBox="1"/>
          <p:nvPr/>
        </p:nvSpPr>
        <p:spPr>
          <a:xfrm>
            <a:off x="137652" y="216310"/>
            <a:ext cx="9979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Default Rate by Loan Purpose:</a:t>
            </a:r>
            <a:endParaRPr lang="en-I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74256-5BC0-E45F-C9E0-DF6028CD223F}"/>
              </a:ext>
            </a:extLst>
          </p:cNvPr>
          <p:cNvSpPr txBox="1"/>
          <p:nvPr/>
        </p:nvSpPr>
        <p:spPr>
          <a:xfrm>
            <a:off x="550606" y="1470332"/>
            <a:ext cx="9468465" cy="226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Medical (22.81%).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Venture (11.91%).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Medical loans have the highest default rate, followed by debt consolidation, while venture loans have the lowest default rate, suggesting differing risk levels based on loan purpose.</a:t>
            </a:r>
          </a:p>
        </p:txBody>
      </p:sp>
    </p:spTree>
    <p:extLst>
      <p:ext uri="{BB962C8B-B14F-4D97-AF65-F5344CB8AC3E}">
        <p14:creationId xmlns:p14="http://schemas.microsoft.com/office/powerpoint/2010/main" val="3063241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9AB3E-4F57-5644-9975-C815B9B68AC9}"/>
              </a:ext>
            </a:extLst>
          </p:cNvPr>
          <p:cNvSpPr txBox="1"/>
          <p:nvPr/>
        </p:nvSpPr>
        <p:spPr>
          <a:xfrm>
            <a:off x="1150374" y="196645"/>
            <a:ext cx="8091949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Score and Multiple Data Insights:</a:t>
            </a:r>
            <a:endParaRPr lang="en-I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C8FC-F752-C157-6410-5E9C6135160F}"/>
              </a:ext>
            </a:extLst>
          </p:cNvPr>
          <p:cNvSpPr txBox="1"/>
          <p:nvPr/>
        </p:nvSpPr>
        <p:spPr>
          <a:xfrm>
            <a:off x="776748" y="950084"/>
            <a:ext cx="9586452" cy="535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Risk Score (6):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Annual Income: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697,496K.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Amount: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93,368K.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Working Years: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Defaults: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9,434.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Risk Score (11):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Annual Income: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5,189K.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Amount: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1,310K.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Working Years: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Defaults: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41.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Lower risk scores are linked to higher income, more working years, and fewer historical defaults, while higher risk scores correspond to lower income, fewer working years, and more historical defaults.</a:t>
            </a:r>
          </a:p>
        </p:txBody>
      </p:sp>
    </p:spTree>
    <p:extLst>
      <p:ext uri="{BB962C8B-B14F-4D97-AF65-F5344CB8AC3E}">
        <p14:creationId xmlns:p14="http://schemas.microsoft.com/office/powerpoint/2010/main" val="263481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D30C5-0226-D8D7-D9AD-BD7868B58C33}"/>
              </a:ext>
            </a:extLst>
          </p:cNvPr>
          <p:cNvSpPr txBox="1"/>
          <p:nvPr/>
        </p:nvSpPr>
        <p:spPr>
          <a:xfrm>
            <a:off x="1494503" y="302095"/>
            <a:ext cx="972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Pankaj Singh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4617D-44A2-3B23-4196-1A98331357B8}"/>
              </a:ext>
            </a:extLst>
          </p:cNvPr>
          <p:cNvSpPr txBox="1"/>
          <p:nvPr/>
        </p:nvSpPr>
        <p:spPr>
          <a:xfrm>
            <a:off x="5624051" y="730476"/>
            <a:ext cx="170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Analyst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Star: 6 Points 4">
            <a:extLst>
              <a:ext uri="{FF2B5EF4-FFF2-40B4-BE49-F238E27FC236}">
                <a16:creationId xmlns:a16="http://schemas.microsoft.com/office/drawing/2014/main" id="{A9726C81-69FF-C339-2950-31D89222784E}"/>
              </a:ext>
            </a:extLst>
          </p:cNvPr>
          <p:cNvSpPr/>
          <p:nvPr/>
        </p:nvSpPr>
        <p:spPr>
          <a:xfrm>
            <a:off x="5948519" y="1029631"/>
            <a:ext cx="717754" cy="673338"/>
          </a:xfrm>
          <a:prstGeom prst="star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E3EB958E-CDF8-275D-A86F-4CEE6A59BD7B}"/>
              </a:ext>
            </a:extLst>
          </p:cNvPr>
          <p:cNvSpPr/>
          <p:nvPr/>
        </p:nvSpPr>
        <p:spPr>
          <a:xfrm>
            <a:off x="5137355" y="1235436"/>
            <a:ext cx="747251" cy="5801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2AB59498-E002-AA04-FDC2-7AD971C26F9A}"/>
              </a:ext>
            </a:extLst>
          </p:cNvPr>
          <p:cNvSpPr/>
          <p:nvPr/>
        </p:nvSpPr>
        <p:spPr>
          <a:xfrm>
            <a:off x="6779340" y="1241905"/>
            <a:ext cx="747251" cy="580103"/>
          </a:xfrm>
          <a:prstGeom prst="star4">
            <a:avLst>
              <a:gd name="adj" fmla="val 141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7E3D7-F2EF-B424-875F-2EE80EFF1DF4}"/>
              </a:ext>
            </a:extLst>
          </p:cNvPr>
          <p:cNvSpPr txBox="1"/>
          <p:nvPr/>
        </p:nvSpPr>
        <p:spPr>
          <a:xfrm>
            <a:off x="2222087" y="3673362"/>
            <a:ext cx="94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Fellow For More Data Analyst Projects And Analytics' Resources…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35AFFF-D018-00BD-96E9-C4AD52515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85" y="4328690"/>
            <a:ext cx="1317522" cy="7849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F25BDA-F31F-B39C-3E63-DA39EEA22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0" y="5269194"/>
            <a:ext cx="1288027" cy="6686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1C8975-F336-181B-C41A-8623FC613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0" y="5970333"/>
            <a:ext cx="1288027" cy="7976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0383D8-D842-2821-ED1A-53A19BE1709C}"/>
              </a:ext>
            </a:extLst>
          </p:cNvPr>
          <p:cNvSpPr txBox="1"/>
          <p:nvPr/>
        </p:nvSpPr>
        <p:spPr>
          <a:xfrm>
            <a:off x="3687095" y="4559594"/>
            <a:ext cx="803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IN" b="0" i="0" u="none" strike="noStrike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https://www.youtube.com/@DProjectshub-99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0DB833-4FBA-9336-FE38-30D044B20DCD}"/>
              </a:ext>
            </a:extLst>
          </p:cNvPr>
          <p:cNvSpPr txBox="1"/>
          <p:nvPr/>
        </p:nvSpPr>
        <p:spPr>
          <a:xfrm>
            <a:off x="3687094" y="5372042"/>
            <a:ext cx="80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LinkedIn: </a:t>
            </a:r>
            <a:r>
              <a:rPr lang="en-IN" b="0" i="0" dirty="0">
                <a:solidFill>
                  <a:srgbClr val="00B0F0"/>
                </a:solidFill>
                <a:effectLst/>
                <a:latin typeface="-apple-system"/>
              </a:rPr>
              <a:t>www.linkedin.com/in/bpankaj-singh20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2F0BE4-09A2-F232-CD1A-6ADD47FA6590}"/>
              </a:ext>
            </a:extLst>
          </p:cNvPr>
          <p:cNvSpPr txBox="1"/>
          <p:nvPr/>
        </p:nvSpPr>
        <p:spPr>
          <a:xfrm>
            <a:off x="3667428" y="6184490"/>
            <a:ext cx="803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solidFill>
                  <a:srgbClr val="00B0F0"/>
                </a:solidFill>
              </a:rPr>
              <a:t>https://github.com/pankajsingh20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651D5-EE1A-26EA-E34E-519D04A687E7}"/>
              </a:ext>
            </a:extLst>
          </p:cNvPr>
          <p:cNvSpPr txBox="1"/>
          <p:nvPr/>
        </p:nvSpPr>
        <p:spPr>
          <a:xfrm>
            <a:off x="2222086" y="2407425"/>
            <a:ext cx="947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Video Link-1: </a:t>
            </a:r>
            <a:r>
              <a:rPr lang="en-US" dirty="0">
                <a:solidFill>
                  <a:srgbClr val="00B0F0"/>
                </a:solidFill>
              </a:rPr>
              <a:t>https://www.youtube.com/watch?v=Vaf-7UANWhE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25D79-996F-9FA6-5223-CFC6D6A5D500}"/>
              </a:ext>
            </a:extLst>
          </p:cNvPr>
          <p:cNvSpPr txBox="1"/>
          <p:nvPr/>
        </p:nvSpPr>
        <p:spPr>
          <a:xfrm>
            <a:off x="2222085" y="2999311"/>
            <a:ext cx="947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PPT Link-2: </a:t>
            </a:r>
            <a:r>
              <a:rPr lang="en-US" dirty="0">
                <a:solidFill>
                  <a:srgbClr val="00B0F0"/>
                </a:solidFill>
              </a:rPr>
              <a:t>https://youtu.be/tS0bIQCw1Bo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7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4A6FE-A497-65D4-08E3-D7720DED40E6}"/>
              </a:ext>
            </a:extLst>
          </p:cNvPr>
          <p:cNvSpPr txBox="1"/>
          <p:nvPr/>
        </p:nvSpPr>
        <p:spPr>
          <a:xfrm rot="20689842">
            <a:off x="351983" y="2443634"/>
            <a:ext cx="10860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Thank you…</a:t>
            </a:r>
            <a:endParaRPr lang="en-IN" sz="72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9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3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4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5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6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7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8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797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Algerian</vt:lpstr>
      <vt:lpstr>-apple-system</vt:lpstr>
      <vt:lpstr>Arial</vt:lpstr>
      <vt:lpstr>Arial Black</vt:lpstr>
      <vt:lpstr>Calibri</vt:lpstr>
      <vt:lpstr>Courier New</vt:lpstr>
      <vt:lpstr>Roboto</vt:lpstr>
      <vt:lpstr>Symbol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Jyotsna Negi</dc:creator>
  <cp:lastModifiedBy>Jyotsna Negi</cp:lastModifiedBy>
  <cp:revision>14</cp:revision>
  <dcterms:created xsi:type="dcterms:W3CDTF">2024-10-08T05:39:42Z</dcterms:created>
  <dcterms:modified xsi:type="dcterms:W3CDTF">2024-10-15T12:44:59Z</dcterms:modified>
</cp:coreProperties>
</file>