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</p:sldMasterIdLst>
  <p:sldIdLst>
    <p:sldId id="265" r:id="rId2"/>
    <p:sldId id="257" r:id="rId3"/>
    <p:sldId id="258" r:id="rId4"/>
    <p:sldId id="259" r:id="rId5"/>
    <p:sldId id="266" r:id="rId6"/>
    <p:sldId id="267" r:id="rId7"/>
    <p:sldId id="26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E445"/>
    <a:srgbClr val="B6F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AC810-DB69-48A2-AEBA-EE9EE1DED5A4}" v="16" dt="2024-10-08T07:24:3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8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44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02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79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5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5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70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65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86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93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D33BF6-2512-4ACB-B3C9-E934DAF3E6BB}" type="datetimeFigureOut">
              <a:rPr lang="en-IN" smtClean="0"/>
              <a:t>17-10-2024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0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youtu.be/jvZQNOgcmU8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4670D-648B-D111-B310-77D2E6FA870A}"/>
              </a:ext>
            </a:extLst>
          </p:cNvPr>
          <p:cNvSpPr txBox="1"/>
          <p:nvPr/>
        </p:nvSpPr>
        <p:spPr>
          <a:xfrm>
            <a:off x="2535831" y="4669222"/>
            <a:ext cx="7690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Madrid Analysis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8D178-0F78-2163-467C-0044685ED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35" y="133959"/>
            <a:ext cx="5715000" cy="42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2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FEF16C-F884-34FB-7637-54810A2520BA}"/>
              </a:ext>
            </a:extLst>
          </p:cNvPr>
          <p:cNvSpPr txBox="1"/>
          <p:nvPr/>
        </p:nvSpPr>
        <p:spPr>
          <a:xfrm>
            <a:off x="624350" y="1028519"/>
            <a:ext cx="9389806" cy="455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with a Garden: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house buying price for properties with a garden is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€1.96 million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indicating a premium for outdoor spaces.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with a Pool: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Homes with a pool are priced at an average of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€1 million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making them attractive for buyers looking for luxury features at a relatively moderate cost.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with Both Garden and Pool: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with both features come at a higher price point of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€2.11 million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highlighting the added value of combined amenities.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without Garden or Pool: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lower end, houses without a garden are priced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€824.31k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those without a pool average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€985.78k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Properties lacking both amenities are priced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€942.33k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38750-1B2C-C75F-A9A3-4A2614569A03}"/>
              </a:ext>
            </a:extLst>
          </p:cNvPr>
          <p:cNvSpPr txBox="1"/>
          <p:nvPr/>
        </p:nvSpPr>
        <p:spPr>
          <a:xfrm>
            <a:off x="776748" y="298718"/>
            <a:ext cx="938980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0CE4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Insights on House Prices by Features</a:t>
            </a:r>
            <a:endParaRPr lang="en-IN" sz="2800" kern="100" dirty="0">
              <a:solidFill>
                <a:srgbClr val="0CE4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94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170FD-CD98-278D-14E2-C24E9BA9397C}"/>
              </a:ext>
            </a:extLst>
          </p:cNvPr>
          <p:cNvSpPr txBox="1"/>
          <p:nvPr/>
        </p:nvSpPr>
        <p:spPr>
          <a:xfrm>
            <a:off x="282983" y="196645"/>
            <a:ext cx="1129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CE4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Square Meter Price by House Type</a:t>
            </a:r>
            <a:endParaRPr lang="en-IN" sz="6600" b="1" dirty="0">
              <a:solidFill>
                <a:srgbClr val="0CE44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A27FD-2478-E230-22B9-1842D232EDFC}"/>
              </a:ext>
            </a:extLst>
          </p:cNvPr>
          <p:cNvSpPr txBox="1"/>
          <p:nvPr/>
        </p:nvSpPr>
        <p:spPr>
          <a:xfrm>
            <a:off x="585018" y="984359"/>
            <a:ext cx="9488129" cy="493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Cottages: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market with the highest average square meter price of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48.7%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showing their exclusivity and value.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Pisos: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an average price of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16.98%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square meter, they rank second, appealing to urban buyers looking for smaller apartments.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Áticos</a:t>
            </a: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Priced similarly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16.19%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these rooftop apartments offer luxury with views and outdoor spaces.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Duplex: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properties have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12.78%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price per square meter, catering to families looking for multi-level homes.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Casa o Chalet: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houses have the lowest average price per square meter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5.35%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they tend to offer larger living spaces.</a:t>
            </a:r>
          </a:p>
        </p:txBody>
      </p:sp>
    </p:spTree>
    <p:extLst>
      <p:ext uri="{BB962C8B-B14F-4D97-AF65-F5344CB8AC3E}">
        <p14:creationId xmlns:p14="http://schemas.microsoft.com/office/powerpoint/2010/main" val="317327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C50D7-165D-D941-5FD0-C8F4A0C5E24B}"/>
              </a:ext>
            </a:extLst>
          </p:cNvPr>
          <p:cNvSpPr txBox="1"/>
          <p:nvPr/>
        </p:nvSpPr>
        <p:spPr>
          <a:xfrm>
            <a:off x="248878" y="167148"/>
            <a:ext cx="1162849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0CE4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Square Meters Built by House Type</a:t>
            </a:r>
            <a:endParaRPr lang="en-IN" sz="6600" kern="100" dirty="0">
              <a:solidFill>
                <a:srgbClr val="0CE4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39458-90F9-7058-CB82-BFCB2ECBA62E}"/>
              </a:ext>
            </a:extLst>
          </p:cNvPr>
          <p:cNvSpPr txBox="1"/>
          <p:nvPr/>
        </p:nvSpPr>
        <p:spPr>
          <a:xfrm>
            <a:off x="529404" y="973394"/>
            <a:ext cx="9615949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Pisos: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770k sq. meters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built,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pisos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dominate the market in terms of total space built.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Casa o Chalet: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 second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642k sq. meters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making them attractive for larger family homes.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Áticos</a:t>
            </a: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for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105k sq. meters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offering compact yet premium living spaces.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Duplex: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68k sq. meters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duplex properties are built for families preferring vertical living.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Cottages: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a niche market with only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4k sq. meters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built, highlighting their rarity.</a:t>
            </a:r>
          </a:p>
        </p:txBody>
      </p:sp>
    </p:spTree>
    <p:extLst>
      <p:ext uri="{BB962C8B-B14F-4D97-AF65-F5344CB8AC3E}">
        <p14:creationId xmlns:p14="http://schemas.microsoft.com/office/powerpoint/2010/main" val="294210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611B61-D878-AEE7-408B-BBD5000D0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E22F6-D426-73C2-9B1C-E563E425648C}"/>
              </a:ext>
            </a:extLst>
          </p:cNvPr>
          <p:cNvSpPr txBox="1"/>
          <p:nvPr/>
        </p:nvSpPr>
        <p:spPr>
          <a:xfrm>
            <a:off x="248878" y="167148"/>
            <a:ext cx="11638322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0CE4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Square Meter Price and Area Built</a:t>
            </a:r>
            <a:endParaRPr lang="en-IN" sz="8800" kern="100" dirty="0">
              <a:solidFill>
                <a:srgbClr val="0CE4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9E55B-E588-13EF-C4E5-7C438C581B91}"/>
              </a:ext>
            </a:extLst>
          </p:cNvPr>
          <p:cNvSpPr txBox="1"/>
          <p:nvPr/>
        </p:nvSpPr>
        <p:spPr>
          <a:xfrm>
            <a:off x="529404" y="973394"/>
            <a:ext cx="9615949" cy="283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Cottages, despite their small built area, have the highest square meter price, indicating strong demand for these rare properties. Conversely,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pisos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have the most built area, command a relatively lower price per square meter. This suggests that exclusivity drives up price per square meter, while mass availability tends to reduce it.</a:t>
            </a:r>
          </a:p>
        </p:txBody>
      </p:sp>
    </p:spTree>
    <p:extLst>
      <p:ext uri="{BB962C8B-B14F-4D97-AF65-F5344CB8AC3E}">
        <p14:creationId xmlns:p14="http://schemas.microsoft.com/office/powerpoint/2010/main" val="204776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1428C-48F6-82A2-DE79-C52AD6B38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46E8B-2FB1-361C-4B5A-B7D811F9EEB3}"/>
              </a:ext>
            </a:extLst>
          </p:cNvPr>
          <p:cNvSpPr txBox="1"/>
          <p:nvPr/>
        </p:nvSpPr>
        <p:spPr>
          <a:xfrm>
            <a:off x="248878" y="167148"/>
            <a:ext cx="1170714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0CE4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Lucrative Investment Opportunities</a:t>
            </a:r>
            <a:endParaRPr lang="en-IN" sz="8800" kern="100" dirty="0">
              <a:solidFill>
                <a:srgbClr val="0CE4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4D9DB-8B0C-3577-2262-F8BB75A43A10}"/>
              </a:ext>
            </a:extLst>
          </p:cNvPr>
          <p:cNvSpPr txBox="1"/>
          <p:nvPr/>
        </p:nvSpPr>
        <p:spPr>
          <a:xfrm>
            <a:off x="529404" y="973394"/>
            <a:ext cx="9615949" cy="485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0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Cottages:</a:t>
            </a:r>
            <a:r>
              <a:rPr lang="en-IN" sz="2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price per square meter and limited supply make these rare gems ideal for investment.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000" b="1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Áticos</a:t>
            </a:r>
            <a:r>
              <a:rPr lang="en-IN" sz="20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combination of compact luxury and outdoor space offers a solid return.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0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Pisos:</a:t>
            </a:r>
            <a:r>
              <a:rPr lang="en-IN" sz="2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availability ensures consistent demand, making them reliable for long-term gains.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20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Duplex:</a:t>
            </a:r>
            <a:r>
              <a:rPr lang="en-IN" sz="2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 growing market, these homes cater to families seeking more space.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20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Casa o Chalet:</a:t>
            </a:r>
            <a:r>
              <a:rPr lang="en-IN" sz="2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offering the lowest price per square meter, these houses provide substantial living space, making them a good value investment.</a:t>
            </a:r>
          </a:p>
        </p:txBody>
      </p:sp>
    </p:spTree>
    <p:extLst>
      <p:ext uri="{BB962C8B-B14F-4D97-AF65-F5344CB8AC3E}">
        <p14:creationId xmlns:p14="http://schemas.microsoft.com/office/powerpoint/2010/main" val="296612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B1D061-DBA1-F926-46F8-DCD58548D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81A84-C93A-E17E-704C-319B441F922C}"/>
              </a:ext>
            </a:extLst>
          </p:cNvPr>
          <p:cNvSpPr txBox="1"/>
          <p:nvPr/>
        </p:nvSpPr>
        <p:spPr>
          <a:xfrm>
            <a:off x="248878" y="167148"/>
            <a:ext cx="1173664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0CE4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Exterior and New Development Impact on Prices</a:t>
            </a:r>
            <a:endParaRPr lang="en-IN" sz="2800" kern="100" dirty="0">
              <a:solidFill>
                <a:srgbClr val="0CE4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390F5-E6A6-A7BF-D540-EA80A3DD1C73}"/>
              </a:ext>
            </a:extLst>
          </p:cNvPr>
          <p:cNvSpPr txBox="1"/>
          <p:nvPr/>
        </p:nvSpPr>
        <p:spPr>
          <a:xfrm>
            <a:off x="529404" y="973394"/>
            <a:ext cx="9615949" cy="335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Exterior Impact: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with an exterior feature have a lower average price of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€808k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while those without are priced significantly higher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€1.717 million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suggests that buyers place less importance on outdoor views than on other property features.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Development Impact: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developments average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€638k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compared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€1.071 million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older homes, implying that newer properties are more affordable, potentially attracting first-time buyers or investors looking for modern amenities.</a:t>
            </a:r>
          </a:p>
        </p:txBody>
      </p:sp>
    </p:spTree>
    <p:extLst>
      <p:ext uri="{BB962C8B-B14F-4D97-AF65-F5344CB8AC3E}">
        <p14:creationId xmlns:p14="http://schemas.microsoft.com/office/powerpoint/2010/main" val="146002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D30C5-0226-D8D7-D9AD-BD7868B58C33}"/>
              </a:ext>
            </a:extLst>
          </p:cNvPr>
          <p:cNvSpPr txBox="1"/>
          <p:nvPr/>
        </p:nvSpPr>
        <p:spPr>
          <a:xfrm>
            <a:off x="1494503" y="302095"/>
            <a:ext cx="972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Pankaj Singh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617D-44A2-3B23-4196-1A98331357B8}"/>
              </a:ext>
            </a:extLst>
          </p:cNvPr>
          <p:cNvSpPr txBox="1"/>
          <p:nvPr/>
        </p:nvSpPr>
        <p:spPr>
          <a:xfrm>
            <a:off x="5624051" y="730476"/>
            <a:ext cx="17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Analyst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A9726C81-69FF-C339-2950-31D89222784E}"/>
              </a:ext>
            </a:extLst>
          </p:cNvPr>
          <p:cNvSpPr/>
          <p:nvPr/>
        </p:nvSpPr>
        <p:spPr>
          <a:xfrm>
            <a:off x="5948519" y="1029631"/>
            <a:ext cx="717754" cy="673338"/>
          </a:xfrm>
          <a:prstGeom prst="st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E3EB958E-CDF8-275D-A86F-4CEE6A59BD7B}"/>
              </a:ext>
            </a:extLst>
          </p:cNvPr>
          <p:cNvSpPr/>
          <p:nvPr/>
        </p:nvSpPr>
        <p:spPr>
          <a:xfrm>
            <a:off x="5137355" y="1235436"/>
            <a:ext cx="747251" cy="5801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2AB59498-E002-AA04-FDC2-7AD971C26F9A}"/>
              </a:ext>
            </a:extLst>
          </p:cNvPr>
          <p:cNvSpPr/>
          <p:nvPr/>
        </p:nvSpPr>
        <p:spPr>
          <a:xfrm>
            <a:off x="6779340" y="1241905"/>
            <a:ext cx="747251" cy="580103"/>
          </a:xfrm>
          <a:prstGeom prst="star4">
            <a:avLst>
              <a:gd name="adj" fmla="val 14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7E3D7-F2EF-B424-875F-2EE80EFF1DF4}"/>
              </a:ext>
            </a:extLst>
          </p:cNvPr>
          <p:cNvSpPr txBox="1"/>
          <p:nvPr/>
        </p:nvSpPr>
        <p:spPr>
          <a:xfrm>
            <a:off x="2241750" y="3303779"/>
            <a:ext cx="94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Fellow For More Data Analyst Projects And Analytics' Resources…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35AFFF-D018-00BD-96E9-C4AD52515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85" y="3851761"/>
            <a:ext cx="1317522" cy="7849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F25BDA-F31F-B39C-3E63-DA39EEA22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0" y="4815312"/>
            <a:ext cx="1288027" cy="6686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C8975-F336-181B-C41A-8623FC613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80" y="5550642"/>
            <a:ext cx="1288027" cy="797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0383D8-D842-2821-ED1A-53A19BE1709C}"/>
              </a:ext>
            </a:extLst>
          </p:cNvPr>
          <p:cNvSpPr txBox="1"/>
          <p:nvPr/>
        </p:nvSpPr>
        <p:spPr>
          <a:xfrm>
            <a:off x="3667430" y="4124208"/>
            <a:ext cx="803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IN" b="0" i="0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https://www.youtube.com/@DProjectshub-99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DB833-4FBA-9336-FE38-30D044B20DCD}"/>
              </a:ext>
            </a:extLst>
          </p:cNvPr>
          <p:cNvSpPr txBox="1"/>
          <p:nvPr/>
        </p:nvSpPr>
        <p:spPr>
          <a:xfrm>
            <a:off x="3667428" y="4964971"/>
            <a:ext cx="80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LinkedIn: </a:t>
            </a:r>
            <a:r>
              <a:rPr lang="en-IN" b="0" i="0" dirty="0">
                <a:solidFill>
                  <a:srgbClr val="00B0F0"/>
                </a:solidFill>
                <a:effectLst/>
                <a:latin typeface="-apple-system"/>
              </a:rPr>
              <a:t>www.linkedin.com/in/bpankaj-singh20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F0BE4-09A2-F232-CD1A-6ADD47FA6590}"/>
              </a:ext>
            </a:extLst>
          </p:cNvPr>
          <p:cNvSpPr txBox="1"/>
          <p:nvPr/>
        </p:nvSpPr>
        <p:spPr>
          <a:xfrm>
            <a:off x="3667427" y="5738935"/>
            <a:ext cx="803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solidFill>
                  <a:srgbClr val="00B0F0"/>
                </a:solidFill>
              </a:rPr>
              <a:t>https://github.com/pankajsingh20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651D5-EE1A-26EA-E34E-519D04A687E7}"/>
              </a:ext>
            </a:extLst>
          </p:cNvPr>
          <p:cNvSpPr txBox="1"/>
          <p:nvPr/>
        </p:nvSpPr>
        <p:spPr>
          <a:xfrm>
            <a:off x="2222085" y="2126727"/>
            <a:ext cx="947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Video Link-1</a:t>
            </a:r>
            <a:r>
              <a:rPr lang="en-US" sz="1600" dirty="0"/>
              <a:t>:   </a:t>
            </a:r>
            <a:r>
              <a:rPr lang="en-IN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https://youtu.be/jvZQNOgcmU8</a:t>
            </a:r>
            <a:endParaRPr lang="en-IN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25D79-996F-9FA6-5223-CFC6D6A5D500}"/>
              </a:ext>
            </a:extLst>
          </p:cNvPr>
          <p:cNvSpPr txBox="1"/>
          <p:nvPr/>
        </p:nvSpPr>
        <p:spPr>
          <a:xfrm>
            <a:off x="2241750" y="2726269"/>
            <a:ext cx="947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 Link-2:  </a:t>
            </a:r>
            <a:r>
              <a:rPr lang="en-US" dirty="0">
                <a:solidFill>
                  <a:srgbClr val="00B0F0"/>
                </a:solidFill>
              </a:rPr>
              <a:t>https://youtu.be/gGedhuQgMRA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7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4A6FE-A497-65D4-08E3-D7720DED40E6}"/>
              </a:ext>
            </a:extLst>
          </p:cNvPr>
          <p:cNvSpPr txBox="1"/>
          <p:nvPr/>
        </p:nvSpPr>
        <p:spPr>
          <a:xfrm rot="20689842">
            <a:off x="351983" y="2443634"/>
            <a:ext cx="10860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you…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9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709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-apple-system</vt:lpstr>
      <vt:lpstr>Arial Black</vt:lpstr>
      <vt:lpstr>Calibri</vt:lpstr>
      <vt:lpstr>Calibri Light</vt:lpstr>
      <vt:lpstr>Roboto</vt:lpstr>
      <vt:lpstr>Symbol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Jyotsna Negi</dc:creator>
  <cp:lastModifiedBy>Jyotsna Negi</cp:lastModifiedBy>
  <cp:revision>22</cp:revision>
  <dcterms:created xsi:type="dcterms:W3CDTF">2024-10-08T05:39:42Z</dcterms:created>
  <dcterms:modified xsi:type="dcterms:W3CDTF">2024-10-16T20:15:31Z</dcterms:modified>
</cp:coreProperties>
</file>