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E4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AC810-DB69-48A2-AEBA-EE9EE1DED5A4}" v="16" dt="2024-10-08T07:24:35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yotsna Negi" userId="297b8c01c5460c60" providerId="LiveId" clId="{60CAC810-DB69-48A2-AEBA-EE9EE1DED5A4}"/>
    <pc:docChg chg="undo redo custSel modSld">
      <pc:chgData name="Jyotsna Negi" userId="297b8c01c5460c60" providerId="LiveId" clId="{60CAC810-DB69-48A2-AEBA-EE9EE1DED5A4}" dt="2024-10-08T07:28:16.744" v="476" actId="14100"/>
      <pc:docMkLst>
        <pc:docMk/>
      </pc:docMkLst>
      <pc:sldChg chg="modSp mod">
        <pc:chgData name="Jyotsna Negi" userId="297b8c01c5460c60" providerId="LiveId" clId="{60CAC810-DB69-48A2-AEBA-EE9EE1DED5A4}" dt="2024-10-08T06:37:18.421" v="25" actId="20577"/>
        <pc:sldMkLst>
          <pc:docMk/>
          <pc:sldMk cId="2634810533" sldId="262"/>
        </pc:sldMkLst>
        <pc:spChg chg="mod">
          <ac:chgData name="Jyotsna Negi" userId="297b8c01c5460c60" providerId="LiveId" clId="{60CAC810-DB69-48A2-AEBA-EE9EE1DED5A4}" dt="2024-10-08T06:37:18.421" v="25" actId="20577"/>
          <ac:spMkLst>
            <pc:docMk/>
            <pc:sldMk cId="2634810533" sldId="262"/>
            <ac:spMk id="3" creationId="{96104BF5-B1C8-1535-FE1E-6CF10057CF15}"/>
          </ac:spMkLst>
        </pc:spChg>
      </pc:sldChg>
      <pc:sldChg chg="addSp delSp modSp mod">
        <pc:chgData name="Jyotsna Negi" userId="297b8c01c5460c60" providerId="LiveId" clId="{60CAC810-DB69-48A2-AEBA-EE9EE1DED5A4}" dt="2024-10-08T07:28:16.744" v="476" actId="14100"/>
        <pc:sldMkLst>
          <pc:docMk/>
          <pc:sldMk cId="1270873514" sldId="263"/>
        </pc:sldMkLst>
        <pc:spChg chg="add mod">
          <ac:chgData name="Jyotsna Negi" userId="297b8c01c5460c60" providerId="LiveId" clId="{60CAC810-DB69-48A2-AEBA-EE9EE1DED5A4}" dt="2024-10-08T06:48:55.531" v="71" actId="14100"/>
          <ac:spMkLst>
            <pc:docMk/>
            <pc:sldMk cId="1270873514" sldId="263"/>
            <ac:spMk id="2" creationId="{E3AD30C5-0226-D8D7-D9AD-BD7868B58C33}"/>
          </ac:spMkLst>
        </pc:spChg>
        <pc:spChg chg="add del mod">
          <ac:chgData name="Jyotsna Negi" userId="297b8c01c5460c60" providerId="LiveId" clId="{60CAC810-DB69-48A2-AEBA-EE9EE1DED5A4}" dt="2024-10-08T06:48:02.549" v="48" actId="11529"/>
          <ac:spMkLst>
            <pc:docMk/>
            <pc:sldMk cId="1270873514" sldId="263"/>
            <ac:spMk id="3" creationId="{7BDEFB50-C250-F547-858A-0CFCAFE7E0D4}"/>
          </ac:spMkLst>
        </pc:spChg>
        <pc:spChg chg="add mod">
          <ac:chgData name="Jyotsna Negi" userId="297b8c01c5460c60" providerId="LiveId" clId="{60CAC810-DB69-48A2-AEBA-EE9EE1DED5A4}" dt="2024-10-08T06:49:03.677" v="72" actId="1076"/>
          <ac:spMkLst>
            <pc:docMk/>
            <pc:sldMk cId="1270873514" sldId="263"/>
            <ac:spMk id="4" creationId="{CB34617D-44A2-3B23-4196-1A98331357B8}"/>
          </ac:spMkLst>
        </pc:spChg>
        <pc:spChg chg="add mod">
          <ac:chgData name="Jyotsna Negi" userId="297b8c01c5460c60" providerId="LiveId" clId="{60CAC810-DB69-48A2-AEBA-EE9EE1DED5A4}" dt="2024-10-08T06:50:35.583" v="82" actId="207"/>
          <ac:spMkLst>
            <pc:docMk/>
            <pc:sldMk cId="1270873514" sldId="263"/>
            <ac:spMk id="5" creationId="{A9726C81-69FF-C339-2950-31D89222784E}"/>
          </ac:spMkLst>
        </pc:spChg>
        <pc:spChg chg="add mod">
          <ac:chgData name="Jyotsna Negi" userId="297b8c01c5460c60" providerId="LiveId" clId="{60CAC810-DB69-48A2-AEBA-EE9EE1DED5A4}" dt="2024-10-08T06:50:11.805" v="79" actId="1076"/>
          <ac:spMkLst>
            <pc:docMk/>
            <pc:sldMk cId="1270873514" sldId="263"/>
            <ac:spMk id="6" creationId="{E3EB958E-CDF8-275D-A86F-4CEE6A59BD7B}"/>
          </ac:spMkLst>
        </pc:spChg>
        <pc:spChg chg="add mod">
          <ac:chgData name="Jyotsna Negi" userId="297b8c01c5460c60" providerId="LiveId" clId="{60CAC810-DB69-48A2-AEBA-EE9EE1DED5A4}" dt="2024-10-08T06:50:16.724" v="80" actId="1076"/>
          <ac:spMkLst>
            <pc:docMk/>
            <pc:sldMk cId="1270873514" sldId="263"/>
            <ac:spMk id="7" creationId="{2AB59498-E002-AA04-FDC2-7AD971C26F9A}"/>
          </ac:spMkLst>
        </pc:spChg>
        <pc:spChg chg="add del mod">
          <ac:chgData name="Jyotsna Negi" userId="297b8c01c5460c60" providerId="LiveId" clId="{60CAC810-DB69-48A2-AEBA-EE9EE1DED5A4}" dt="2024-10-08T07:03:06.948" v="180"/>
          <ac:spMkLst>
            <pc:docMk/>
            <pc:sldMk cId="1270873514" sldId="263"/>
            <ac:spMk id="8" creationId="{0DAF4692-348B-676D-B1BB-165473FE8650}"/>
          </ac:spMkLst>
        </pc:spChg>
        <pc:spChg chg="add mod">
          <ac:chgData name="Jyotsna Negi" userId="297b8c01c5460c60" providerId="LiveId" clId="{60CAC810-DB69-48A2-AEBA-EE9EE1DED5A4}" dt="2024-10-08T07:28:03.672" v="473" actId="1076"/>
          <ac:spMkLst>
            <pc:docMk/>
            <pc:sldMk cId="1270873514" sldId="263"/>
            <ac:spMk id="9" creationId="{1567E3D7-F2EF-B424-875F-2EE80EFF1DF4}"/>
          </ac:spMkLst>
        </pc:spChg>
        <pc:spChg chg="add del mod">
          <ac:chgData name="Jyotsna Negi" userId="297b8c01c5460c60" providerId="LiveId" clId="{60CAC810-DB69-48A2-AEBA-EE9EE1DED5A4}" dt="2024-10-08T07:03:06.948" v="182"/>
          <ac:spMkLst>
            <pc:docMk/>
            <pc:sldMk cId="1270873514" sldId="263"/>
            <ac:spMk id="10" creationId="{E5984CD1-24A9-6E3F-E1A8-358880F8984D}"/>
          </ac:spMkLst>
        </pc:spChg>
        <pc:spChg chg="add del mod">
          <ac:chgData name="Jyotsna Negi" userId="297b8c01c5460c60" providerId="LiveId" clId="{60CAC810-DB69-48A2-AEBA-EE9EE1DED5A4}" dt="2024-10-08T07:03:38.469" v="187"/>
          <ac:spMkLst>
            <pc:docMk/>
            <pc:sldMk cId="1270873514" sldId="263"/>
            <ac:spMk id="13" creationId="{2DDF42CA-6653-C326-DD8A-70CF050E86E8}"/>
          </ac:spMkLst>
        </pc:spChg>
        <pc:spChg chg="add mod">
          <ac:chgData name="Jyotsna Negi" userId="297b8c01c5460c60" providerId="LiveId" clId="{60CAC810-DB69-48A2-AEBA-EE9EE1DED5A4}" dt="2024-10-08T07:27:30.400" v="469" actId="313"/>
          <ac:spMkLst>
            <pc:docMk/>
            <pc:sldMk cId="1270873514" sldId="263"/>
            <ac:spMk id="18" creationId="{EA0383D8-D842-2821-ED1A-53A19BE1709C}"/>
          </ac:spMkLst>
        </pc:spChg>
        <pc:spChg chg="add mod">
          <ac:chgData name="Jyotsna Negi" userId="297b8c01c5460c60" providerId="LiveId" clId="{60CAC810-DB69-48A2-AEBA-EE9EE1DED5A4}" dt="2024-10-08T07:27:31.819" v="470" actId="313"/>
          <ac:spMkLst>
            <pc:docMk/>
            <pc:sldMk cId="1270873514" sldId="263"/>
            <ac:spMk id="19" creationId="{610DB833-4FBA-9336-FE38-30D044B20DCD}"/>
          </ac:spMkLst>
        </pc:spChg>
        <pc:spChg chg="add mod">
          <ac:chgData name="Jyotsna Negi" userId="297b8c01c5460c60" providerId="LiveId" clId="{60CAC810-DB69-48A2-AEBA-EE9EE1DED5A4}" dt="2024-10-08T07:16:58.382" v="269" actId="14100"/>
          <ac:spMkLst>
            <pc:docMk/>
            <pc:sldMk cId="1270873514" sldId="263"/>
            <ac:spMk id="20" creationId="{792F0BE4-09A2-F232-CD1A-6ADD47FA6590}"/>
          </ac:spMkLst>
        </pc:spChg>
        <pc:spChg chg="add mod">
          <ac:chgData name="Jyotsna Negi" userId="297b8c01c5460c60" providerId="LiveId" clId="{60CAC810-DB69-48A2-AEBA-EE9EE1DED5A4}" dt="2024-10-08T07:27:52.570" v="472" actId="1076"/>
          <ac:spMkLst>
            <pc:docMk/>
            <pc:sldMk cId="1270873514" sldId="263"/>
            <ac:spMk id="21" creationId="{638651D5-EE1A-26EA-E34E-519D04A687E7}"/>
          </ac:spMkLst>
        </pc:spChg>
        <pc:spChg chg="add mod">
          <ac:chgData name="Jyotsna Negi" userId="297b8c01c5460c60" providerId="LiveId" clId="{60CAC810-DB69-48A2-AEBA-EE9EE1DED5A4}" dt="2024-10-08T07:27:49.219" v="471" actId="1076"/>
          <ac:spMkLst>
            <pc:docMk/>
            <pc:sldMk cId="1270873514" sldId="263"/>
            <ac:spMk id="22" creationId="{79825D79-996F-9FA6-5223-CFC6D6A5D500}"/>
          </ac:spMkLst>
        </pc:spChg>
        <pc:picChg chg="add mod">
          <ac:chgData name="Jyotsna Negi" userId="297b8c01c5460c60" providerId="LiveId" clId="{60CAC810-DB69-48A2-AEBA-EE9EE1DED5A4}" dt="2024-10-08T07:28:08.883" v="474" actId="14100"/>
          <ac:picMkLst>
            <pc:docMk/>
            <pc:sldMk cId="1270873514" sldId="263"/>
            <ac:picMk id="12" creationId="{E235AFFF-D018-00BD-96E9-C4AD5251582F}"/>
          </ac:picMkLst>
        </pc:picChg>
        <pc:picChg chg="add mod">
          <ac:chgData name="Jyotsna Negi" userId="297b8c01c5460c60" providerId="LiveId" clId="{60CAC810-DB69-48A2-AEBA-EE9EE1DED5A4}" dt="2024-10-08T07:28:13.832" v="475" actId="14100"/>
          <ac:picMkLst>
            <pc:docMk/>
            <pc:sldMk cId="1270873514" sldId="263"/>
            <ac:picMk id="15" creationId="{35F25BDA-F31F-B39C-3E63-DA39EEA22061}"/>
          </ac:picMkLst>
        </pc:picChg>
        <pc:picChg chg="add mod">
          <ac:chgData name="Jyotsna Negi" userId="297b8c01c5460c60" providerId="LiveId" clId="{60CAC810-DB69-48A2-AEBA-EE9EE1DED5A4}" dt="2024-10-08T07:28:16.744" v="476" actId="14100"/>
          <ac:picMkLst>
            <pc:docMk/>
            <pc:sldMk cId="1270873514" sldId="263"/>
            <ac:picMk id="17" creationId="{6F1C8975-F336-181B-C41A-8623FC6134B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6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0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014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833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9949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729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507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51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83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80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48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93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36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87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24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895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00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88" r:id="rId14"/>
    <p:sldLayoutId id="2147483989" r:id="rId15"/>
    <p:sldLayoutId id="21474839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youtube.com/@DAProjects-s7v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F5C749-A5D6-4682-5956-7D88167837FD}"/>
              </a:ext>
            </a:extLst>
          </p:cNvPr>
          <p:cNvSpPr txBox="1"/>
          <p:nvPr/>
        </p:nvSpPr>
        <p:spPr>
          <a:xfrm>
            <a:off x="167459" y="2184071"/>
            <a:ext cx="8524257" cy="132343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0070C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Medical Charges and BMI Analysis</a:t>
            </a:r>
            <a:endParaRPr lang="en-IN" sz="40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A07FB5-5FB4-1AC3-8B38-FF84CB5BF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9" y="25735"/>
            <a:ext cx="2069845" cy="206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5C51E5-235B-CC96-000E-365144E809F0}"/>
              </a:ext>
            </a:extLst>
          </p:cNvPr>
          <p:cNvSpPr txBox="1"/>
          <p:nvPr/>
        </p:nvSpPr>
        <p:spPr>
          <a:xfrm>
            <a:off x="511277" y="294968"/>
            <a:ext cx="11110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Medical Charges and BMI Analysis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9321B3-379D-4433-3CF8-2CD53D8C30CC}"/>
              </a:ext>
            </a:extLst>
          </p:cNvPr>
          <p:cNvSpPr txBox="1"/>
          <p:nvPr/>
        </p:nvSpPr>
        <p:spPr>
          <a:xfrm>
            <a:off x="884903" y="1042219"/>
            <a:ext cx="9222658" cy="15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Medical Charges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$17,755,824.99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Medical Charge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$13,270.42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Median Medical Charge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$9,382.03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 Deviation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$12,105.48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C3EEC-75F9-392A-E04A-074F4505ADE7}"/>
              </a:ext>
            </a:extLst>
          </p:cNvPr>
          <p:cNvSpPr txBox="1"/>
          <p:nvPr/>
        </p:nvSpPr>
        <p:spPr>
          <a:xfrm>
            <a:off x="884903" y="3785419"/>
            <a:ext cx="9792929" cy="226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BMI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30.66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Median BMI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30.4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 Deviation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6.095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individuals fall within the overweight to obese categories, indicating a need for targeted health interventions.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39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C170FD-CD98-278D-14E2-C24E9BA9397C}"/>
              </a:ext>
            </a:extLst>
          </p:cNvPr>
          <p:cNvSpPr txBox="1"/>
          <p:nvPr/>
        </p:nvSpPr>
        <p:spPr>
          <a:xfrm>
            <a:off x="570271" y="265471"/>
            <a:ext cx="8770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Medical </a:t>
            </a:r>
            <a:r>
              <a:rPr lang="en-IN" sz="3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Charges</a:t>
            </a:r>
            <a:r>
              <a:rPr lang="en-IN" sz="28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BMI by Sex/Gender</a:t>
            </a:r>
          </a:p>
          <a:p>
            <a:pPr algn="ctr"/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2A27FD-2478-E230-22B9-1842D232EDFC}"/>
              </a:ext>
            </a:extLst>
          </p:cNvPr>
          <p:cNvSpPr txBox="1"/>
          <p:nvPr/>
        </p:nvSpPr>
        <p:spPr>
          <a:xfrm>
            <a:off x="757084" y="1281134"/>
            <a:ext cx="8583561" cy="443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Medical Charges: $13,956.75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BMI: 30.94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Medical Charges: $12,569.58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BMI: 30.37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20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kern="100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 incur higher medical costs despite a similar BMI, suggesting potential differences in health conditions or treatment needs.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7327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6C50D7-165D-D941-5FD0-C8F4A0C5E24B}"/>
              </a:ext>
            </a:extLst>
          </p:cNvPr>
          <p:cNvSpPr txBox="1"/>
          <p:nvPr/>
        </p:nvSpPr>
        <p:spPr>
          <a:xfrm>
            <a:off x="481781" y="235974"/>
            <a:ext cx="8721213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 of Smoking on Medical Charges</a:t>
            </a:r>
            <a:endParaRPr lang="en-IN" sz="28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DE985-876D-7987-5F6C-16826195267C}"/>
              </a:ext>
            </a:extLst>
          </p:cNvPr>
          <p:cNvSpPr txBox="1"/>
          <p:nvPr/>
        </p:nvSpPr>
        <p:spPr>
          <a:xfrm>
            <a:off x="727588" y="1130710"/>
            <a:ext cx="8721213" cy="186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Smokers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Average Charges: $32,050.23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Non-Smokers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Average Charges: $8,434.26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Smokers face significantly higher medical expenses, underscoring the financial impact of smoking-related health issues.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82A02-20B7-E2F9-390E-66A11136A991}"/>
              </a:ext>
            </a:extLst>
          </p:cNvPr>
          <p:cNvSpPr txBox="1"/>
          <p:nvPr/>
        </p:nvSpPr>
        <p:spPr>
          <a:xfrm>
            <a:off x="727588" y="3429000"/>
            <a:ext cx="8268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Dependents and Medical Charges</a:t>
            </a:r>
          </a:p>
          <a:p>
            <a:pPr algn="ctr"/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51E7F-DA7F-63AC-19B3-3F3372D6C6B9}"/>
              </a:ext>
            </a:extLst>
          </p:cNvPr>
          <p:cNvSpPr txBox="1"/>
          <p:nvPr/>
        </p:nvSpPr>
        <p:spPr>
          <a:xfrm>
            <a:off x="727588" y="4463845"/>
            <a:ext cx="7875638" cy="1759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the number of dependents increases, average medical charges decrease, with the highest charges seen with zero dependents.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Families with fewer dependents may face higher individual medical expenses, warranting further investigation into their healthcare needs.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10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D6D77F-D886-A110-2A6A-0CEE6152AE71}"/>
              </a:ext>
            </a:extLst>
          </p:cNvPr>
          <p:cNvSpPr txBox="1"/>
          <p:nvPr/>
        </p:nvSpPr>
        <p:spPr>
          <a:xfrm>
            <a:off x="462116" y="216310"/>
            <a:ext cx="8760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of Medical Charges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634C1A-5551-223E-1784-A87CFF328997}"/>
              </a:ext>
            </a:extLst>
          </p:cNvPr>
          <p:cNvSpPr txBox="1"/>
          <p:nvPr/>
        </p:nvSpPr>
        <p:spPr>
          <a:xfrm>
            <a:off x="462116" y="1130710"/>
            <a:ext cx="8642555" cy="186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Southeast Region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Average Medical Charges: $14,735.41 (highest)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Southwest Region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Average Medical Charges: $12,346.94 (lowest)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disparities in medical costs highlight the need for localized healthcare strategies and resource allocation.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7370D-942E-0639-E7A6-47FC47E57C4B}"/>
              </a:ext>
            </a:extLst>
          </p:cNvPr>
          <p:cNvSpPr txBox="1"/>
          <p:nvPr/>
        </p:nvSpPr>
        <p:spPr>
          <a:xfrm>
            <a:off x="462116" y="3429000"/>
            <a:ext cx="864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Regional Analysis of BMI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847184-4100-B880-1F31-05B8B3817631}"/>
              </a:ext>
            </a:extLst>
          </p:cNvPr>
          <p:cNvSpPr txBox="1"/>
          <p:nvPr/>
        </p:nvSpPr>
        <p:spPr>
          <a:xfrm>
            <a:off x="462116" y="4296697"/>
            <a:ext cx="8849032" cy="186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Southeast Region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Average BMI: 33.36 (highest)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Northeast Region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Average BMI: 29.17 (lowest)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Southeast's higher BMI may correlate with increased health risks and healthcare costs, emphasizing preventive measures.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01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033918-A9E7-A269-2E62-676516E1475E}"/>
              </a:ext>
            </a:extLst>
          </p:cNvPr>
          <p:cNvSpPr txBox="1"/>
          <p:nvPr/>
        </p:nvSpPr>
        <p:spPr>
          <a:xfrm>
            <a:off x="403123" y="216310"/>
            <a:ext cx="858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of Medical Costs Bracket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10B4F-8F81-2375-5331-A70B4E774686}"/>
              </a:ext>
            </a:extLst>
          </p:cNvPr>
          <p:cNvSpPr txBox="1"/>
          <p:nvPr/>
        </p:nvSpPr>
        <p:spPr>
          <a:xfrm>
            <a:off x="403123" y="1199535"/>
            <a:ext cx="8976851" cy="186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Frequent Cost Bracket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$1,121.87 - $4,921.87 (354 counts)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Lowest Frequent Cost Bracket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$54,321.87 - $58,121.87 (1 count)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distribution of medical costs can help in budgeting and planning for healthcare resources.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DB3A7-CCAD-3CE9-51AC-E0F692680C0C}"/>
              </a:ext>
            </a:extLst>
          </p:cNvPr>
          <p:cNvSpPr txBox="1"/>
          <p:nvPr/>
        </p:nvSpPr>
        <p:spPr>
          <a:xfrm>
            <a:off x="737419" y="3221468"/>
            <a:ext cx="8249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BMI Categorization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85BA8-8388-B3C7-0CB1-7A64B524B1AC}"/>
              </a:ext>
            </a:extLst>
          </p:cNvPr>
          <p:cNvSpPr txBox="1"/>
          <p:nvPr/>
        </p:nvSpPr>
        <p:spPr>
          <a:xfrm>
            <a:off x="634180" y="3816223"/>
            <a:ext cx="8455742" cy="2937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effectLst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Underweight: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Normal: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222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Overweight: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377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Obese: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707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majority are in the overweight and obese categories, indicating a pressing public health issue.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24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9AB3E-4F57-5644-9975-C815B9B68AC9}"/>
              </a:ext>
            </a:extLst>
          </p:cNvPr>
          <p:cNvSpPr txBox="1"/>
          <p:nvPr/>
        </p:nvSpPr>
        <p:spPr>
          <a:xfrm>
            <a:off x="717755" y="196645"/>
            <a:ext cx="8475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Between Medical Charges and BMI</a:t>
            </a:r>
          </a:p>
          <a:p>
            <a:pPr algn="ctr"/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04BF5-B1C8-1535-FE1E-6CF10057CF15}"/>
              </a:ext>
            </a:extLst>
          </p:cNvPr>
          <p:cNvSpPr txBox="1"/>
          <p:nvPr/>
        </p:nvSpPr>
        <p:spPr>
          <a:xfrm>
            <a:off x="403122" y="934064"/>
            <a:ext cx="9104671" cy="146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Medical Charges rise sharply as BMI increases, especially in the 20-40 BMI range.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correlation highlights the importance of addressing obesity to manage healthcare costs effectively.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F3662-36E9-0A88-52C9-1688D890BD04}"/>
              </a:ext>
            </a:extLst>
          </p:cNvPr>
          <p:cNvSpPr txBox="1"/>
          <p:nvPr/>
        </p:nvSpPr>
        <p:spPr>
          <a:xfrm>
            <a:off x="560439" y="2397670"/>
            <a:ext cx="894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Analysis by Smoking Status and Region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00187-26CA-6942-FEA6-C05ACC0A7947}"/>
              </a:ext>
            </a:extLst>
          </p:cNvPr>
          <p:cNvSpPr txBox="1"/>
          <p:nvPr/>
        </p:nvSpPr>
        <p:spPr>
          <a:xfrm>
            <a:off x="403122" y="3234813"/>
            <a:ext cx="8790039" cy="236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 Cost for Smokers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Southeast Region: $3,170,894.71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 Cost for Smokers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Northeast Region: $1,751,136.18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 Cost for Non-Smokers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Northeast Region: $2,355,541.64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 Cost for Non-Smokers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Southwest Region: $2,141,148.97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 regional variations in costs underscore the need for tailored health interventions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481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AD30C5-0226-D8D7-D9AD-BD7868B58C33}"/>
              </a:ext>
            </a:extLst>
          </p:cNvPr>
          <p:cNvSpPr txBox="1"/>
          <p:nvPr/>
        </p:nvSpPr>
        <p:spPr>
          <a:xfrm>
            <a:off x="1868129" y="265471"/>
            <a:ext cx="606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Pankaj Singh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4617D-44A2-3B23-4196-1A98331357B8}"/>
              </a:ext>
            </a:extLst>
          </p:cNvPr>
          <p:cNvSpPr txBox="1"/>
          <p:nvPr/>
        </p:nvSpPr>
        <p:spPr>
          <a:xfrm>
            <a:off x="4129548" y="727136"/>
            <a:ext cx="170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Data Analyst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Star: 6 Points 4">
            <a:extLst>
              <a:ext uri="{FF2B5EF4-FFF2-40B4-BE49-F238E27FC236}">
                <a16:creationId xmlns:a16="http://schemas.microsoft.com/office/drawing/2014/main" id="{A9726C81-69FF-C339-2950-31D89222784E}"/>
              </a:ext>
            </a:extLst>
          </p:cNvPr>
          <p:cNvSpPr/>
          <p:nvPr/>
        </p:nvSpPr>
        <p:spPr>
          <a:xfrm>
            <a:off x="4532672" y="1129131"/>
            <a:ext cx="717754" cy="673338"/>
          </a:xfrm>
          <a:prstGeom prst="star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tar: 4 Points 5">
            <a:extLst>
              <a:ext uri="{FF2B5EF4-FFF2-40B4-BE49-F238E27FC236}">
                <a16:creationId xmlns:a16="http://schemas.microsoft.com/office/drawing/2014/main" id="{E3EB958E-CDF8-275D-A86F-4CEE6A59BD7B}"/>
              </a:ext>
            </a:extLst>
          </p:cNvPr>
          <p:cNvSpPr/>
          <p:nvPr/>
        </p:nvSpPr>
        <p:spPr>
          <a:xfrm>
            <a:off x="3642852" y="1410929"/>
            <a:ext cx="747251" cy="580103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2AB59498-E002-AA04-FDC2-7AD971C26F9A}"/>
              </a:ext>
            </a:extLst>
          </p:cNvPr>
          <p:cNvSpPr/>
          <p:nvPr/>
        </p:nvSpPr>
        <p:spPr>
          <a:xfrm>
            <a:off x="5392995" y="1410928"/>
            <a:ext cx="747251" cy="580103"/>
          </a:xfrm>
          <a:prstGeom prst="star4">
            <a:avLst>
              <a:gd name="adj" fmla="val 141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7E3D7-F2EF-B424-875F-2EE80EFF1DF4}"/>
              </a:ext>
            </a:extLst>
          </p:cNvPr>
          <p:cNvSpPr txBox="1"/>
          <p:nvPr/>
        </p:nvSpPr>
        <p:spPr>
          <a:xfrm>
            <a:off x="816077" y="3727834"/>
            <a:ext cx="803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Fellow For More Data Analyst Projects And Analytics' Resources…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35AFFF-D018-00BD-96E9-C4AD52515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1" y="4327559"/>
            <a:ext cx="1317522" cy="7849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F25BDA-F31F-B39C-3E63-DA39EEA22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09" y="5250426"/>
            <a:ext cx="1317522" cy="6839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1C8975-F336-181B-C41A-8623FC613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09" y="6031308"/>
            <a:ext cx="1288027" cy="7976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0383D8-D842-2821-ED1A-53A19BE1709C}"/>
              </a:ext>
            </a:extLst>
          </p:cNvPr>
          <p:cNvSpPr txBox="1"/>
          <p:nvPr/>
        </p:nvSpPr>
        <p:spPr>
          <a:xfrm>
            <a:off x="2197510" y="4611935"/>
            <a:ext cx="677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YouTube: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IN" b="0" i="0" u="none" strike="noStrike" dirty="0">
                <a:solidFill>
                  <a:srgbClr val="00B0F0"/>
                </a:solidFill>
                <a:effectLst/>
                <a:latin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www.youtube.com/@DAProjects-s7v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0DB833-4FBA-9336-FE38-30D044B20DCD}"/>
              </a:ext>
            </a:extLst>
          </p:cNvPr>
          <p:cNvSpPr txBox="1"/>
          <p:nvPr/>
        </p:nvSpPr>
        <p:spPr>
          <a:xfrm>
            <a:off x="2251587" y="5417575"/>
            <a:ext cx="577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LinkedIn: </a:t>
            </a:r>
            <a:r>
              <a:rPr lang="en-IN" b="0" i="0" dirty="0">
                <a:solidFill>
                  <a:srgbClr val="00B0F0"/>
                </a:solidFill>
                <a:effectLst/>
                <a:latin typeface="-apple-system"/>
              </a:rPr>
              <a:t>www.linkedin.com/in/bpankaj-singh20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2F0BE4-09A2-F232-CD1A-6ADD47FA6590}"/>
              </a:ext>
            </a:extLst>
          </p:cNvPr>
          <p:cNvSpPr txBox="1"/>
          <p:nvPr/>
        </p:nvSpPr>
        <p:spPr>
          <a:xfrm>
            <a:off x="2251587" y="6184490"/>
            <a:ext cx="568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solidFill>
                  <a:srgbClr val="00B0F0"/>
                </a:solidFill>
              </a:rPr>
              <a:t>https://github.com/pankajsingh20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651D5-EE1A-26EA-E34E-519D04A687E7}"/>
              </a:ext>
            </a:extLst>
          </p:cNvPr>
          <p:cNvSpPr txBox="1"/>
          <p:nvPr/>
        </p:nvSpPr>
        <p:spPr>
          <a:xfrm>
            <a:off x="825910" y="2548480"/>
            <a:ext cx="884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Video Link-1: </a:t>
            </a:r>
            <a:r>
              <a:rPr lang="en-US" dirty="0">
                <a:solidFill>
                  <a:srgbClr val="00B0F0"/>
                </a:solidFill>
              </a:rPr>
              <a:t>https://youtu.be/EMLaLcRMr3U?si=yd3-OAM8i07xhsip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825D79-996F-9FA6-5223-CFC6D6A5D500}"/>
              </a:ext>
            </a:extLst>
          </p:cNvPr>
          <p:cNvSpPr txBox="1"/>
          <p:nvPr/>
        </p:nvSpPr>
        <p:spPr>
          <a:xfrm>
            <a:off x="825910" y="3058249"/>
            <a:ext cx="766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PPT Link-2: </a:t>
            </a:r>
            <a:r>
              <a:rPr lang="en-US" dirty="0">
                <a:solidFill>
                  <a:srgbClr val="00B0F0"/>
                </a:solidFill>
              </a:rPr>
              <a:t>https://youtu.be/XxS9OjmOUF8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87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B4A6FE-A497-65D4-08E3-D7720DED40E6}"/>
              </a:ext>
            </a:extLst>
          </p:cNvPr>
          <p:cNvSpPr txBox="1"/>
          <p:nvPr/>
        </p:nvSpPr>
        <p:spPr>
          <a:xfrm rot="20689842">
            <a:off x="446178" y="2828836"/>
            <a:ext cx="9610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Algerian" panose="04020705040A02060702" pitchFamily="82" charset="0"/>
              </a:rPr>
              <a:t>Thank you…</a:t>
            </a:r>
            <a:endParaRPr lang="en-IN" sz="7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4976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</TotalTime>
  <Words>530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Algerian</vt:lpstr>
      <vt:lpstr>-apple-system</vt:lpstr>
      <vt:lpstr>Arial</vt:lpstr>
      <vt:lpstr>Arial Black</vt:lpstr>
      <vt:lpstr>Calibri</vt:lpstr>
      <vt:lpstr>Courier New</vt:lpstr>
      <vt:lpstr>Roboto</vt:lpstr>
      <vt:lpstr>Symbol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Jyotsna Negi</dc:creator>
  <cp:lastModifiedBy>Jyotsna Negi</cp:lastModifiedBy>
  <cp:revision>2</cp:revision>
  <dcterms:created xsi:type="dcterms:W3CDTF">2024-10-08T05:39:42Z</dcterms:created>
  <dcterms:modified xsi:type="dcterms:W3CDTF">2024-10-08T10:54:44Z</dcterms:modified>
</cp:coreProperties>
</file>