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54"/>
  </p:notesMasterIdLst>
  <p:handoutMasterIdLst>
    <p:handoutMasterId r:id="rId55"/>
  </p:handoutMasterIdLst>
  <p:sldIdLst>
    <p:sldId id="257" r:id="rId6"/>
    <p:sldId id="258" r:id="rId7"/>
    <p:sldId id="31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1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6" r:id="rId32"/>
    <p:sldId id="308" r:id="rId33"/>
    <p:sldId id="309" r:id="rId34"/>
    <p:sldId id="310" r:id="rId35"/>
    <p:sldId id="311" r:id="rId36"/>
    <p:sldId id="273" r:id="rId37"/>
    <p:sldId id="312" r:id="rId38"/>
    <p:sldId id="321" r:id="rId39"/>
    <p:sldId id="313" r:id="rId40"/>
    <p:sldId id="314" r:id="rId41"/>
    <p:sldId id="287" r:id="rId42"/>
    <p:sldId id="288" r:id="rId43"/>
    <p:sldId id="289" r:id="rId44"/>
    <p:sldId id="290" r:id="rId45"/>
    <p:sldId id="291" r:id="rId46"/>
    <p:sldId id="319" r:id="rId47"/>
    <p:sldId id="293" r:id="rId48"/>
    <p:sldId id="294" r:id="rId49"/>
    <p:sldId id="295" r:id="rId50"/>
    <p:sldId id="296" r:id="rId51"/>
    <p:sldId id="322" r:id="rId52"/>
    <p:sldId id="304" r:id="rId53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16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3659" autoAdjust="0"/>
  </p:normalViewPr>
  <p:slideViewPr>
    <p:cSldViewPr snapToGrid="0">
      <p:cViewPr varScale="1">
        <p:scale>
          <a:sx n="97" d="100"/>
          <a:sy n="97" d="100"/>
        </p:scale>
        <p:origin x="200" y="272"/>
      </p:cViewPr>
      <p:guideLst>
        <p:guide pos="480"/>
        <p:guide orient="horz" pos="816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95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8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1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5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49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1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5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0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3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1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86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97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8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9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0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6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7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4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3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10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3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6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7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5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00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4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32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10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8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1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3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5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Getting Started with Pandas 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9862" y="1330596"/>
            <a:ext cx="3424276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(series2)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(series2.isnull())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print(series2.notnull())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64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3.1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3.1: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53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represents a tabular data structure</a:t>
            </a:r>
          </a:p>
          <a:p>
            <a:pPr lvl="1"/>
            <a:r>
              <a:rPr lang="en-US" dirty="0"/>
              <a:t>Similar to spreadsheet</a:t>
            </a:r>
          </a:p>
          <a:p>
            <a:pPr lvl="1"/>
            <a:r>
              <a:rPr lang="en-US" dirty="0"/>
              <a:t>Contains ordered collection of rows and columns</a:t>
            </a:r>
          </a:p>
          <a:p>
            <a:r>
              <a:rPr lang="en-US" dirty="0"/>
              <a:t>Has both a row and column index</a:t>
            </a:r>
          </a:p>
          <a:p>
            <a:r>
              <a:rPr lang="en-US" dirty="0"/>
              <a:t>Most common way to construct is from a dictionary of lists or NumPy arrays</a:t>
            </a:r>
          </a:p>
          <a:p>
            <a:pPr lvl="1"/>
            <a:r>
              <a:rPr lang="en-US" dirty="0"/>
              <a:t>Must be equal length</a:t>
            </a:r>
          </a:p>
          <a:p>
            <a:pPr lvl="1"/>
            <a:r>
              <a:rPr lang="en-US" dirty="0"/>
              <a:t>Index will be provided automatically</a:t>
            </a:r>
          </a:p>
          <a:p>
            <a:pPr lvl="1"/>
            <a:r>
              <a:rPr lang="en-US" dirty="0"/>
              <a:t>Columns placed in sorted order by default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5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5030" y="1338668"/>
            <a:ext cx="7473941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DataFrame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'player':['Vardy', 'Aguero', 'Sanchez'],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football = DataFrame(data)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      team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0     24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Leicester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     22   Aguero  Manchester City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2     19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Sanchez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Arsenal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75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order can be specified when creating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3487" y="1703148"/>
            <a:ext cx="744678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'player':['Vardy', 'Aguero', 'Sanchez'],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football = DataFrame(data, 		columns=['player','team','goals','played'],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index=['one','two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','three'])</a:t>
            </a:r>
          </a:p>
          <a:p>
            <a:endParaRPr lang="mr-IN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print(football)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one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Vardy        Leicester     24    NaN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two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Aguero  Manchester City     22    NaN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three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Sanchez          Arsenal     19    NaN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0032" y="2523496"/>
            <a:ext cx="1695954" cy="338554"/>
          </a:xfrm>
          <a:prstGeom prst="wedgeRectCallout">
            <a:avLst>
              <a:gd name="adj1" fmla="val -55156"/>
              <a:gd name="adj2" fmla="val 125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731320" y="4020951"/>
            <a:ext cx="1695954" cy="338554"/>
          </a:xfrm>
          <a:prstGeom prst="wedgeRectCallout">
            <a:avLst>
              <a:gd name="adj1" fmla="val -49986"/>
              <a:gd name="adj2" fmla="val 14622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82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13746"/>
            <a:ext cx="8016949" cy="4937760"/>
          </a:xfrm>
        </p:spPr>
        <p:txBody>
          <a:bodyPr/>
          <a:lstStyle/>
          <a:p>
            <a:r>
              <a:rPr lang="en-US" dirty="0"/>
              <a:t>Index objects are immutable and cannot be modified</a:t>
            </a:r>
          </a:p>
          <a:p>
            <a:pPr lvl="1"/>
            <a:r>
              <a:rPr lang="en-US" dirty="0"/>
              <a:t>Can be shared across data structures</a:t>
            </a:r>
          </a:p>
          <a:p>
            <a:pPr lvl="2"/>
            <a:r>
              <a:rPr lang="en-US" dirty="0"/>
              <a:t>Act as a set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Index has a number of methods found at: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700" dirty="0">
                <a:latin typeface="+mj-lt"/>
                <a:cs typeface="Courier New"/>
                <a:hlinkClick r:id="rId3"/>
              </a:rPr>
              <a:t>http://pandas.pydata.org/pandas-docs/stable/generated/pandas.Index.html</a:t>
            </a:r>
            <a:r>
              <a:rPr lang="en-US" sz="1700" dirty="0">
                <a:latin typeface="+mj-lt"/>
                <a:cs typeface="Courier New"/>
              </a:rPr>
              <a:t>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9775" y="2099904"/>
            <a:ext cx="667282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one      Vardy        Leicester     24    NaN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two     Aguero  Manchester City     22    NaN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three  Sanchez          Arsenal     19    NaN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print('player' in football.columns)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print('three' in football.index)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65042" y="3942950"/>
            <a:ext cx="1530411" cy="338554"/>
          </a:xfrm>
          <a:prstGeom prst="wedgeRectCallout">
            <a:avLst>
              <a:gd name="adj1" fmla="val -101263"/>
              <a:gd name="adj2" fmla="val 1165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Set operations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52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3.2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3.2: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802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59468-B8A4-43D4-B105-67747D7A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59865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9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indexed using integers and indexes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988" y="1738484"/>
            <a:ext cx="8088025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(4.0),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5544" y="2377946"/>
            <a:ext cx="219625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(data[2])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12346" y="2392825"/>
            <a:ext cx="3002236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[['b','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37875" y="2392825"/>
            <a:ext cx="268361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(data&lt;2)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   False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   False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(data[data&lt;2])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36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24157"/>
            <a:ext cx="8016949" cy="4937760"/>
          </a:xfrm>
        </p:spPr>
        <p:txBody>
          <a:bodyPr/>
          <a:lstStyle/>
          <a:p>
            <a:r>
              <a:rPr lang="en-US" dirty="0"/>
              <a:t>Indexing retrieves one or more columns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3554" y="1611948"/>
            <a:ext cx="8192935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index=['a','b','c'], columns=['one','two','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9303" y="2344186"/>
            <a:ext cx="330015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print(data['three'])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2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8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three, dtype: int64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33576" y="2358528"/>
            <a:ext cx="2744987" cy="120032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(data[:2])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33575" y="3659106"/>
            <a:ext cx="4034768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two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']&gt;1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   False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c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two, dtype:bool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[data['two']&gt;1]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112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has several indexing fields: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  </a:t>
            </a:r>
          </a:p>
          <a:p>
            <a:pPr lvl="1"/>
            <a:r>
              <a:rPr lang="en-US" dirty="0"/>
              <a:t>Allows selecting subset of rows and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these could be used to retrieve the first row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data.ix[0] data.ix['a'] data.loc['a'] data.iloc[0]</a:t>
            </a:r>
            <a:endParaRPr lang="en-US" dirty="0"/>
          </a:p>
          <a:p>
            <a:r>
              <a:rPr lang="en-US" dirty="0"/>
              <a:t>All these would retrieve the second column for all rows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data.ix[:,'two'], data.ix[:,1], data.loc[:,'two'], data.iloc[:,1]</a:t>
            </a:r>
          </a:p>
          <a:p>
            <a:r>
              <a:rPr lang="en-US" dirty="0"/>
              <a:t>All these would retrieve the first two rows and the second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data.ix[['a','b'],'two'], data.ix[0:2,1], data.loc['a':'c':,'two'], data.iloc[0:2,1]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416" y="1872674"/>
            <a:ext cx="8191168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=['a','b','c'], columns=['one','two','three'])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</p:txBody>
      </p:sp>
    </p:spTree>
    <p:extLst>
      <p:ext uri="{BB962C8B-B14F-4D97-AF65-F5344CB8AC3E}">
        <p14:creationId xmlns:p14="http://schemas.microsoft.com/office/powerpoint/2010/main" val="125917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together objects if the index pairs are not the same, then index in result is the union of the index pairs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4965" y="1953069"/>
            <a:ext cx="7514071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Series([1.0,2.0,3.0], index=['a','d','e'])</a:t>
            </a: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Series([2.0,3.0,4.0, 5.0], index=['a','b','c','e'])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374" y="2799314"/>
            <a:ext cx="2304216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2.0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3.0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491" y="3368146"/>
            <a:ext cx="258868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data1+data2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8.0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87544" y="3725075"/>
            <a:ext cx="2056924" cy="584776"/>
          </a:xfrm>
          <a:prstGeom prst="wedgeRectCallout">
            <a:avLst>
              <a:gd name="adj1" fmla="val -96638"/>
              <a:gd name="adj2" fmla="val 6917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indices that do not overlap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65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’s alignment is performed on columns and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1946" y="1634807"/>
            <a:ext cx="7060108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DataFrame(np.arange(9.0).reshape((3,3)),    columns=list('abc'),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  <a:p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DataFrame(np.arange(12.0).reshape((4,3)), columns=list('ace’),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,'three','four'])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953" y="3830747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19480" y="4493958"/>
            <a:ext cx="2910099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c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 1.0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 4.0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 7.0   8.0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four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91164" y="3127192"/>
            <a:ext cx="333805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print(data1+data2)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b     c   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four    NaN NaN   NaN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NaN   3.0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12.0 NaN  15.0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6.0 NaN   9.0 NaN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1528" y="5119254"/>
            <a:ext cx="2056924" cy="830997"/>
          </a:xfrm>
          <a:prstGeom prst="wedgeRectCallout">
            <a:avLst>
              <a:gd name="adj1" fmla="val -18115"/>
              <a:gd name="adj2" fmla="val -10858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and columns are unions of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Fill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arithmetic between differently indexed objects, can use </a:t>
            </a:r>
            <a:r>
              <a:rPr lang="en-US" dirty="0">
                <a:latin typeface="Courier New"/>
                <a:cs typeface="Courier New"/>
              </a:rPr>
              <a:t>fill_value</a:t>
            </a:r>
            <a:r>
              <a:rPr lang="en-US" dirty="0"/>
              <a:t> to prevent missing values appearing in resultant data structure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4023" y="1954244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59512" y="1959423"/>
            <a:ext cx="3581361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4.0  5.0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8.0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84" y="3526313"/>
            <a:ext cx="4487632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data1.add(data2, fill_value=0)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 1.0   3.0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7.0  4.0  10.0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14.0  7.0  17.0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91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50884"/>
            <a:ext cx="8016949" cy="4937760"/>
          </a:xfrm>
        </p:spPr>
        <p:txBody>
          <a:bodyPr/>
          <a:lstStyle/>
          <a:p>
            <a:r>
              <a:rPr lang="en-US" dirty="0"/>
              <a:t>A frequent operation is to apply a function to each column or row of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7787" y="1853297"/>
            <a:ext cx="548842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DataFrame(np.random.randn(4,4))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289" y="3964574"/>
            <a:ext cx="4071090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lambda x: x.max() - x.min()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5289" y="4423301"/>
            <a:ext cx="378160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0    1.562851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1    1.120612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2    2.458497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3    0.269566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36496" y="4431544"/>
            <a:ext cx="3781600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axis=1))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0    2.931705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1    1.731110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2    1.584471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3    0.308709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484241" y="5409429"/>
            <a:ext cx="1135491" cy="338554"/>
          </a:xfrm>
          <a:prstGeom prst="wedgeRectCallout">
            <a:avLst>
              <a:gd name="adj1" fmla="val -19174"/>
              <a:gd name="adj2" fmla="val -26280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Along row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279614" y="5331242"/>
            <a:ext cx="1055481" cy="584776"/>
          </a:xfrm>
          <a:prstGeom prst="wedgeRectCallout">
            <a:avLst>
              <a:gd name="adj1" fmla="val 3784"/>
              <a:gd name="adj2" fmla="val -1189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Apply per 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1133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on index on either axis is available, ascending order by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sort by values instead of index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494" y="1604338"/>
            <a:ext cx="5546624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7494" y="3630644"/>
            <a:ext cx="5561132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print(data.sort_index(ascending=False))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238358" y="4221273"/>
            <a:ext cx="1618849" cy="584775"/>
          </a:xfrm>
          <a:prstGeom prst="wedgeRectCallout">
            <a:avLst>
              <a:gd name="adj1" fmla="val -124791"/>
              <a:gd name="adj2" fmla="val -998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Descending order on rows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771448" y="2746411"/>
            <a:ext cx="2032995" cy="584776"/>
          </a:xfrm>
          <a:prstGeom prst="wedgeRectCallout">
            <a:avLst>
              <a:gd name="adj1" fmla="val -87383"/>
              <a:gd name="adj2" fmla="val 12785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axis = 1 for column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094F0-4F30-7E49-B920-7308E384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285" y="5847352"/>
            <a:ext cx="633143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data.sort_values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(by=[1], ascending=False))</a:t>
            </a:r>
          </a:p>
        </p:txBody>
      </p:sp>
    </p:spTree>
    <p:extLst>
      <p:ext uri="{BB962C8B-B14F-4D97-AF65-F5344CB8AC3E}">
        <p14:creationId xmlns:p14="http://schemas.microsoft.com/office/powerpoint/2010/main" val="328695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assigns ranks from 1 to the number of valid data points in an array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39129" y="1871623"/>
            <a:ext cx="606574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DataFrame({'b':[1,4,3,2], 'a':[6,9,20,3],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':[7,2,8,15]})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a  b   c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0   6  1   7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1   9  4   2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2  20  3   8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3   3  2  15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7443" y="4504781"/>
            <a:ext cx="268870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1  3.0  4.0  1.0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2  4.0  3.0  3.0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3  1.0  2.0  4.0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35834" y="4519125"/>
            <a:ext cx="3512744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1  3.0  2.0  1.0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2  3.0  1.0  2.0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3  2.0  1.0  3.0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827063" y="3668384"/>
            <a:ext cx="1587556" cy="338554"/>
          </a:xfrm>
          <a:prstGeom prst="wedgeRectCallout">
            <a:avLst>
              <a:gd name="adj1" fmla="val 69918"/>
              <a:gd name="adj2" fmla="val 2160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row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686147" y="3259723"/>
            <a:ext cx="1835497" cy="338554"/>
          </a:xfrm>
          <a:prstGeom prst="wedgeRectCallout">
            <a:avLst>
              <a:gd name="adj1" fmla="val -80560"/>
              <a:gd name="adj2" fmla="val 32318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55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CF104D-8272-4220-AE34-D358EDA1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9850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77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To use the tools in this course, we need data to work with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used from a variety of sources: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Text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JSON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XML/HTML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HDF5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Excel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441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Working with Text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introduce pandas during this course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provides a number of features for working with data in a tabular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Known as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use this in our examples here with details to follow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Pandas provides the following functions for reading data: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data from delimited file or URL, comma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delimited data from a file or URL, tab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read_fwf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Read fixed-width column formatted file or URL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FCE17-03F1-4E6F-BAFA-91A06130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98913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16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a Text File Source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following code loads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csv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would work for this file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56540" y="1622860"/>
            <a:ext cx="5830920" cy="17362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’)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41800" y="2530060"/>
            <a:ext cx="2251080" cy="334080"/>
          </a:xfrm>
          <a:prstGeom prst="wedgeRectCallout">
            <a:avLst>
              <a:gd name="adj1" fmla="val -114861"/>
              <a:gd name="adj2" fmla="val -20981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Returns a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DataFrame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656540" y="4211280"/>
            <a:ext cx="5830920" cy="1461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pd.read_table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('sample.csv',sep=',')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592680" y="5055120"/>
            <a:ext cx="1690920" cy="334080"/>
          </a:xfrm>
          <a:prstGeom prst="wedgeRectCallout">
            <a:avLst>
              <a:gd name="adj1" fmla="val -71837"/>
              <a:gd name="adj2" fmla="val -194616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Delimeter to use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00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Large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is possible to read large files in smaller fragments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Specify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chunksize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to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Size is number of lines to supply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61760" y="2326320"/>
            <a:ext cx="770868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fragment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', chunksize=1)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for line in fragment: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print(line)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2  3  4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6  7  8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231960" y="3275374"/>
            <a:ext cx="2120400" cy="334080"/>
          </a:xfrm>
          <a:prstGeom prst="wedgeRectCallout">
            <a:avLst>
              <a:gd name="adj1" fmla="val -47991"/>
              <a:gd name="adj2" fmla="val -221071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Read a line at a time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9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Writing Data Out to Text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95440" y="1099080"/>
            <a:ext cx="801648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exported to files in a delimited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specify a separator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076669" y="1571740"/>
            <a:ext cx="4716014" cy="201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1  9  10  11  12  some message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data.to_csv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('file1.csv')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054749" y="2783860"/>
            <a:ext cx="1465920" cy="334080"/>
          </a:xfrm>
          <a:prstGeom prst="wedgeRectCallout">
            <a:avLst>
              <a:gd name="adj1" fmla="val -116465"/>
              <a:gd name="adj2" fmla="val 127923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Write to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649160" y="4279637"/>
            <a:ext cx="5657948" cy="36787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data.to_csv('file1.csv', sep = '|')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905040" y="5554984"/>
            <a:ext cx="2363999" cy="337100"/>
          </a:xfrm>
          <a:prstGeom prst="wedgeRectCallout">
            <a:avLst>
              <a:gd name="adj1" fmla="val 80824"/>
              <a:gd name="adj2" fmla="val -33878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Separator parameter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92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read in JSON data using Python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from data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Consider the following JSON file: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JSON 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56587" y="4181015"/>
            <a:ext cx="6630826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import json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json.loads(open('ch02/example.json').read())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customers = DataFrame(data['customers'])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rint(customers)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   name product  quantity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        Andersons   Bosch       100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Electrical Direct   Miele       200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943320" y="5315777"/>
            <a:ext cx="1605240" cy="334080"/>
          </a:xfrm>
          <a:prstGeom prst="wedgeRectCallout">
            <a:avLst>
              <a:gd name="adj1" fmla="val -44581"/>
              <a:gd name="adj2" fmla="val -226382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Read JSON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99740" y="2279791"/>
            <a:ext cx="7544520" cy="17931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 "name":"jayne",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"role":"sales",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"customers" :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[{"name":"Andersons","product":"Bosch","quantity":100},   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{"name":"ElectricalDirect","product":"Miele",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		"quantity":200}]}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37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read from SQL databases using a standard recipe</a:t>
            </a:r>
          </a:p>
          <a:p>
            <a:pPr lvl="1"/>
            <a:r>
              <a:rPr lang="en-US" dirty="0"/>
              <a:t>Import the package for the particular database</a:t>
            </a:r>
          </a:p>
          <a:p>
            <a:pPr lvl="1"/>
            <a:r>
              <a:rPr lang="en-US" dirty="0"/>
              <a:t>Open a connection </a:t>
            </a:r>
          </a:p>
          <a:p>
            <a:pPr lvl="1"/>
            <a:r>
              <a:rPr lang="en-US" dirty="0"/>
              <a:t>Create a cursor</a:t>
            </a:r>
          </a:p>
          <a:p>
            <a:pPr lvl="1"/>
            <a:r>
              <a:rPr lang="en-US" dirty="0"/>
              <a:t>Execute a query</a:t>
            </a:r>
          </a:p>
          <a:p>
            <a:pPr lvl="1"/>
            <a:r>
              <a:rPr lang="en-US" dirty="0"/>
              <a:t>Iterate through the cursor or fetch the results to a list</a:t>
            </a:r>
          </a:p>
          <a:p>
            <a:pPr lvl="1"/>
            <a:r>
              <a:rPr lang="en-US" dirty="0"/>
              <a:t>Close the connection when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4704" y="3215404"/>
            <a:ext cx="7194592" cy="31085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import sqlite3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 = sqlite3.connect('test.sqlite')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 = cn.cursor()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curs.execute("create table names (id int, name varchar(20))")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curs.execute("insert into names values(1, 'Alice'), (2, 'Bob')")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cn.commit()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curs.execute("select * from names")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 = curs.fetchall()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names2 = pd.read_sql_query("select * from names", cn)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print(names2)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cn.close()</a:t>
            </a:r>
          </a:p>
          <a:p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[(1, 'Alice'), (2, 'Bob')]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50D47-5275-E645-B07F-32DCBC49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54" y="5483921"/>
            <a:ext cx="1723955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id   name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0   1  Alice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1   2    Bob</a:t>
            </a:r>
          </a:p>
        </p:txBody>
      </p:sp>
    </p:spTree>
    <p:extLst>
      <p:ext uri="{BB962C8B-B14F-4D97-AF65-F5344CB8AC3E}">
        <p14:creationId xmlns:p14="http://schemas.microsoft.com/office/powerpoint/2010/main" val="307400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Other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has many libraries for reading and writing different formats/sources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 and XML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not cover the details here, but at a high level data can be processed from: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HTML/XML 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Microsoft Excel files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Web APIs (JSON)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Relational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278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D89125-1182-49B9-9573-71B2FABB7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99212"/>
              </p:ext>
            </p:extLst>
          </p:nvPr>
        </p:nvGraphicFramePr>
        <p:xfrm>
          <a:off x="1600200" y="1447543"/>
          <a:ext cx="5943600" cy="3444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6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a set of common mathematical and statistical methods</a:t>
            </a:r>
          </a:p>
          <a:p>
            <a:r>
              <a:rPr lang="en-US" dirty="0"/>
              <a:t>Most are reductions or summary statistics</a:t>
            </a:r>
          </a:p>
          <a:p>
            <a:pPr lvl="1"/>
            <a:r>
              <a:rPr lang="en-US" dirty="0"/>
              <a:t>Extract a single value, e.g., </a:t>
            </a:r>
            <a:r>
              <a:rPr lang="en-US" dirty="0">
                <a:latin typeface="Courier New"/>
                <a:cs typeface="Courier New"/>
              </a:rPr>
              <a:t>sum()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They exclude missing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Summarizing and Computing Descriptive Statistics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2953" y="2851378"/>
            <a:ext cx="599473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DataFrame([[1,np.nan],[3,4],[5,np.nan]],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olumns=['a','b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5  NaN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3364" y="4987530"/>
            <a:ext cx="2454891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4.0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55194" y="4725753"/>
            <a:ext cx="336470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1    7.0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706505" y="3882429"/>
            <a:ext cx="1574315" cy="338554"/>
          </a:xfrm>
          <a:prstGeom prst="wedgeRectCallout">
            <a:avLst>
              <a:gd name="adj1" fmla="val 58202"/>
              <a:gd name="adj2" fmla="val 30481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833760" y="3680010"/>
            <a:ext cx="1356920" cy="338554"/>
          </a:xfrm>
          <a:prstGeom prst="wedgeRectCallout">
            <a:avLst>
              <a:gd name="adj1" fmla="val 64560"/>
              <a:gd name="adj2" fmla="val 2763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rows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011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Mathematical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methods return multiple values, e.g., </a:t>
            </a:r>
            <a:r>
              <a:rPr lang="en-US" dirty="0">
                <a:latin typeface="Courier New"/>
                <a:cs typeface="Courier New"/>
              </a:rPr>
              <a:t>describe()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Full list of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+mn-lt"/>
                <a:cs typeface="Courier New"/>
              </a:rPr>
              <a:t> methods found at: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>
              <a:latin typeface="+mn-lt"/>
              <a:cs typeface="Courier New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39874" y="1719155"/>
            <a:ext cx="2262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pPr marL="342900" indent="-342900">
              <a:buAutoNum type="arabicPlain" startAt="2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NaN</a:t>
            </a:r>
          </a:p>
          <a:p>
            <a:pPr marL="342900" indent="-342900">
              <a:buAutoNum type="arabicPlain" startAt="2"/>
            </a:pP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99329" y="1719155"/>
            <a:ext cx="3465022" cy="280076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(data.describe())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a    b</a:t>
            </a:r>
          </a:p>
          <a:p>
            <a:r>
              <a:rPr lang="ro-RO" sz="1600" dirty="0">
                <a:solidFill>
                  <a:schemeClr val="tx1"/>
                </a:solidFill>
                <a:latin typeface="Courier New"/>
                <a:cs typeface="Courier New"/>
              </a:rPr>
              <a:t>count  3.0  1.0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mean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std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min    1.0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25%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50%    3.0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75%    4.0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max    5.0  4.0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506232" y="3463566"/>
            <a:ext cx="1852322" cy="584775"/>
          </a:xfrm>
          <a:prstGeom prst="wedgeRectCallout">
            <a:avLst>
              <a:gd name="adj1" fmla="val -51609"/>
              <a:gd name="adj2" fmla="val -2966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Produces summary statistics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59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and covariance are computed from pairs of arguments</a:t>
            </a:r>
          </a:p>
          <a:p>
            <a:r>
              <a:rPr lang="en-US" dirty="0"/>
              <a:t>Consider fetching data from Yahoo! Finance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7250" y="2004055"/>
            <a:ext cx="7549500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import pandas_datareader.data as web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all_data = {ticker: web.get_data_yahoo(ticker) for ticker in ['AAPL', 'IBM', 'MSFT', 'GOOG']}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print(all_data['AAPL'])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7899" y="3791605"/>
            <a:ext cx="875283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[2418 rows x 6 columns],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AAPL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':                  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Open        High         Low 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Close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Volume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626.951088  629.511067  624.241073  626.751061   3927000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627.181073  627.841071  621.541045  623.991055   6031900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....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   Adj Close        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2010-01-04  313.062468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311.683844  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12400" y="3408531"/>
            <a:ext cx="1584281" cy="338554"/>
          </a:xfrm>
          <a:prstGeom prst="wedgeRectCallout">
            <a:avLst>
              <a:gd name="adj1" fmla="val -191270"/>
              <a:gd name="adj2" fmla="val 1998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returned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867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entury Schoolbook" panose="02040604050505020304" pitchFamily="18" charset="0"/>
              </a:rPr>
              <a:t>Pandas</a:t>
            </a:r>
            <a:r>
              <a:rPr lang="en-US" dirty="0"/>
              <a:t> is an open-source, BSD-licensed library 	</a:t>
            </a:r>
          </a:p>
          <a:p>
            <a:pPr lvl="1"/>
            <a:r>
              <a:rPr lang="en-US" dirty="0"/>
              <a:t>Provides high-performance, easy-to-use data structures and data analysis tools </a:t>
            </a:r>
          </a:p>
          <a:p>
            <a:r>
              <a:rPr lang="en-US" dirty="0"/>
              <a:t>Common usages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import pandas as pd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DataFrame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Series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6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87" y="4015895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returns = price.pct_change()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print(returns.tail())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AAPL      GOOG       IBM      MSFT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Date                                              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2017-03-23 -0.003536 -0.014477  0.000229 -0.002460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2017-03-24 -0.001987 -0.003853 -0.005663  0.001696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2017-03-27  0.001707  0.006238 -0.000345  0.001847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/>
        </p:spPr>
        <p:txBody>
          <a:bodyPr/>
          <a:lstStyle/>
          <a:p>
            <a:r>
              <a:rPr lang="en-US" dirty="0"/>
              <a:t>Consider calculating the percentage change in the daily price of the stocks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Price Change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6245" y="1557929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price = DataFrame({ticker:data['Adj Close'] for 			ticker, data in all_data.items()})</a:t>
            </a:r>
          </a:p>
          <a:p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print(price)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AAPL       GOOG        IBM         MSFT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 27.727039  313.062468  111.405000  25.555485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 27.774976  311.683844  110.059232  25.563741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2010-01-06   27.333178  303.826685  109.344283  25.406859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485695" y="4224648"/>
            <a:ext cx="1835497" cy="338554"/>
          </a:xfrm>
          <a:prstGeom prst="wedgeRectCallout">
            <a:avLst>
              <a:gd name="adj1" fmla="val -175627"/>
              <a:gd name="adj2" fmla="val -58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Daily price change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6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87775" y="3969480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print(returns.cov())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0.000267  0.000104  0.000075  0.000092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GOOG  0.000104  0.000242  0.000075  0.000106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0.000075  0.000075  0.000143  0.000085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MSFT  0.000092  0.000106  0.000085  0.000208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1907955"/>
          </a:xfrm>
          <a:noFill/>
          <a:ln w="28575"/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DataFrame</a:t>
            </a:r>
            <a:r>
              <a:rPr lang="en-US" dirty="0"/>
              <a:t>’s </a:t>
            </a:r>
            <a:r>
              <a:rPr lang="en-US" dirty="0">
                <a:latin typeface="Courier New"/>
                <a:cs typeface="Courier New"/>
              </a:rPr>
              <a:t>corr()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cov()</a:t>
            </a:r>
            <a:r>
              <a:rPr lang="en-US" dirty="0"/>
              <a:t> methods return a correlation or covariance matrix as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87775" y="1967111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print(returns.corr())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1.000000  0.409814  0.382086  0.389641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GOOG  0.409814  1.000000  0.402671  0.471145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0.382086  0.402671  1.000000  0.495369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MSFT  0.389641  0.471145  0.495369  1.000000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6313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AF8012-E474-4407-8670-C64049D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25411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22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is common in most data analysis applications</a:t>
            </a:r>
          </a:p>
          <a:p>
            <a:r>
              <a:rPr lang="en-US" dirty="0"/>
              <a:t>Pandas tries to make working with missing data as painless as possible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NaN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(NA)</a:t>
            </a:r>
            <a:r>
              <a:rPr lang="en-US" dirty="0"/>
              <a:t>value is used to represent missing data</a:t>
            </a:r>
          </a:p>
          <a:p>
            <a:r>
              <a:rPr lang="en-US" dirty="0"/>
              <a:t>Two approaches to working with missing data:</a:t>
            </a:r>
          </a:p>
          <a:p>
            <a:pPr lvl="1"/>
            <a:r>
              <a:rPr lang="en-US" dirty="0"/>
              <a:t>Filter out missing data</a:t>
            </a:r>
          </a:p>
          <a:p>
            <a:pPr lvl="1"/>
            <a:r>
              <a:rPr lang="en-US" dirty="0"/>
              <a:t>Fill in missing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627615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Series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91241" y="1221702"/>
            <a:ext cx="4168935" cy="509597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numpy import nan as NA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Series([1,NA,2,3,4,NA])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inplace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=True)</a:t>
            </a:r>
            <a:endParaRPr lang="is-I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60051" y="2967557"/>
            <a:ext cx="2630238" cy="1077218"/>
          </a:xfrm>
          <a:prstGeom prst="wedgeRectCallout">
            <a:avLst>
              <a:gd name="adj1" fmla="val -87267"/>
              <a:gd name="adj2" fmla="val 72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only non-null values and index values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but does not modify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original data set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9A356AA-23E1-A746-85F4-D4C4D307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45" y="4613510"/>
            <a:ext cx="2630238" cy="830997"/>
          </a:xfrm>
          <a:prstGeom prst="wedgeRectCallout">
            <a:avLst>
              <a:gd name="adj1" fmla="val -86802"/>
              <a:gd name="adj2" fmla="val 8803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Reassign it back to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same variable to modify it or use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inplace=True</a:t>
            </a:r>
          </a:p>
        </p:txBody>
      </p:sp>
    </p:spTree>
    <p:extLst>
      <p:ext uri="{BB962C8B-B14F-4D97-AF65-F5344CB8AC3E}">
        <p14:creationId xmlns:p14="http://schemas.microsoft.com/office/powerpoint/2010/main" val="708814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4424" y="2622505"/>
            <a:ext cx="7099313" cy="30777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 ([[1,2,3],[NA,5,NA],[NA,NA,NA],[10,11,12]])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4267" y="1385387"/>
            <a:ext cx="2695831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4424" y="4953385"/>
            <a:ext cx="3597383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4425" y="3065415"/>
            <a:ext cx="359738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print(data.dropna(how='all'))</a:t>
            </a:r>
          </a:p>
          <a:p>
            <a:endParaRPr lang="pt-BR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57C87-971E-C648-A65B-22EE287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82" y="945835"/>
            <a:ext cx="8016949" cy="1438967"/>
          </a:xfrm>
        </p:spPr>
        <p:txBody>
          <a:bodyPr/>
          <a:lstStyle/>
          <a:p>
            <a:r>
              <a:rPr lang="en-US" dirty="0"/>
              <a:t>Useful parameters include: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dirty="0"/>
              <a:t> which defaults to 0 for rows or 1 for columns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dirty="0"/>
              <a:t> which drops the row or column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one value is NA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 are 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F33BD-979E-E845-8AF8-392FDDD3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4953385"/>
            <a:ext cx="4495594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Empty DataFrame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Columns: []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Index {0, 1, 2, 3]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0467A-5211-CB45-9CA8-4C2D5B42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3065415"/>
            <a:ext cx="449559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how='all',axis=1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2   NaN   NaN   Nan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554901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6723" y="3860019"/>
            <a:ext cx="5274068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data.fillna({0:10, 1:11, 2:12})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10.0  11.0  12.0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850644" y="4815486"/>
            <a:ext cx="3010366" cy="830997"/>
          </a:xfrm>
          <a:prstGeom prst="wedgeRectCallout">
            <a:avLst>
              <a:gd name="adj1" fmla="val -65121"/>
              <a:gd name="adj2" fmla="val -13009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Supply dictionary with column:value pair for different fill values per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6722" y="1508475"/>
            <a:ext cx="280953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74582" y="1343346"/>
            <a:ext cx="3083997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data.fillna(0)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de-DE" sz="1600" dirty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1962747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42151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89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the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A one-dimensional array-like object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Array of data</a:t>
            </a:r>
          </a:p>
          <a:p>
            <a:pPr lvl="1"/>
            <a:r>
              <a:rPr lang="en-US" dirty="0"/>
              <a:t>Array of data labels known as the index</a:t>
            </a:r>
          </a:p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object has </a:t>
            </a:r>
            <a:r>
              <a:rPr lang="en-US" dirty="0">
                <a:latin typeface="Courier New"/>
                <a:cs typeface="Courier New"/>
              </a:rPr>
              <a:t>values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index</a:t>
            </a:r>
            <a:r>
              <a:rPr lang="en-US" dirty="0"/>
              <a:t> properties</a:t>
            </a:r>
          </a:p>
          <a:p>
            <a:r>
              <a:rPr lang="en-US" dirty="0"/>
              <a:t>Can be thought of as a fixed-length dictionary</a:t>
            </a:r>
          </a:p>
        </p:txBody>
      </p:sp>
    </p:spTree>
    <p:extLst>
      <p:ext uri="{BB962C8B-B14F-4D97-AF65-F5344CB8AC3E}">
        <p14:creationId xmlns:p14="http://schemas.microsoft.com/office/powerpoint/2010/main" val="295432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9577" y="1314879"/>
            <a:ext cx="4614354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Series([1,2,3,4])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print(data.values)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RangeIndex(start=0, stop=4, step=1)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print(data[1])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91403" y="2422262"/>
            <a:ext cx="2407678" cy="830997"/>
          </a:xfrm>
          <a:prstGeom prst="wedgeRectCallout">
            <a:avLst>
              <a:gd name="adj1" fmla="val -173436"/>
              <a:gd name="adj2" fmla="val -687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Each data value is assigned an index from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through to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54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with a user-defined index for each data point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763" y="2072507"/>
            <a:ext cx="7096583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 = Series([1,2,3,4], index=['a','b','c','d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Index([u'a', u'b', u'c', u'd'], dtype='object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91763" y="4458800"/>
            <a:ext cx="3878402" cy="338554"/>
          </a:xfrm>
          <a:prstGeom prst="wedgeRectCallout">
            <a:avLst>
              <a:gd name="adj1" fmla="val -59815"/>
              <a:gd name="adj2" fmla="val -35125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can be used to access data points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5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created by passing a dictionary</a:t>
            </a:r>
          </a:p>
          <a:p>
            <a:pPr lvl="1"/>
            <a:r>
              <a:rPr lang="en-US" dirty="0"/>
              <a:t>Dictionary keys are used for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 by default</a:t>
            </a:r>
          </a:p>
          <a:p>
            <a:pPr lvl="2"/>
            <a:r>
              <a:rPr lang="en-US" dirty="0"/>
              <a:t>Separate keys can be provided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099" y="2239528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 = Series(cities)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15000</a:t>
            </a: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200000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Galway     700000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125170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key is provided,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/>
                <a:cs typeface="Courier New"/>
              </a:rPr>
              <a:t>isnull()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notnull()</a:t>
            </a:r>
            <a:r>
              <a:rPr lang="en-US" dirty="0"/>
              <a:t> functions to detect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803" y="1979716"/>
            <a:ext cx="7734240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indexes = ['Dublin', 'Athlone', 'Waterford']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series2 = Series(cities, index=indexes)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98817" y="4614512"/>
            <a:ext cx="1566593" cy="338554"/>
          </a:xfrm>
          <a:prstGeom prst="wedgeRectCallout">
            <a:avLst>
              <a:gd name="adj1" fmla="val -105538"/>
              <a:gd name="adj2" fmla="val 12189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Missing value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4619224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EVEA5JW6U4JV-6-9958</_dlc_DocId>
    <_dlc_DocIdUrl xmlns="037063e9-a85e-4c78-8627-f1a9315663e5">
      <Url>https://portal.roitraining.com/Courses/_layouts/DocIdRedir.aspx?ID=EVEA5JW6U4JV-6-9958</Url>
      <Description>EVEA5JW6U4JV-6-9958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037063e9-a85e-4c78-8627-f1a9315663e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A1F8C2-0CB7-4B0D-AA1A-054546402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2059</TotalTime>
  <Words>3842</Words>
  <Application>Microsoft Macintosh PowerPoint</Application>
  <PresentationFormat>On-screen Show (4:3)</PresentationFormat>
  <Paragraphs>770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ＭＳ Ｐゴシック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3: Getting Started with Pandas </vt:lpstr>
      <vt:lpstr>Chapter Objectives</vt:lpstr>
      <vt:lpstr>Chapter Concepts</vt:lpstr>
      <vt:lpstr>Introducing Pandas</vt:lpstr>
      <vt:lpstr>Pandas Series Data Structure</vt:lpstr>
      <vt:lpstr>Series Example</vt:lpstr>
      <vt:lpstr>Series Index</vt:lpstr>
      <vt:lpstr>Series and Dictionaries</vt:lpstr>
      <vt:lpstr>Series and Dictionaries (continued)</vt:lpstr>
      <vt:lpstr>Detecting Missing Data</vt:lpstr>
      <vt:lpstr>Exercise 3.1: Pandas Series</vt:lpstr>
      <vt:lpstr>DataFrame</vt:lpstr>
      <vt:lpstr>DataFrame Example</vt:lpstr>
      <vt:lpstr>DataFrame Indexes</vt:lpstr>
      <vt:lpstr>Index Objects</vt:lpstr>
      <vt:lpstr>Exercise 3.2: Pandas DataFrame</vt:lpstr>
      <vt:lpstr>Chapter Concepts</vt:lpstr>
      <vt:lpstr>Series Indexing and Selection</vt:lpstr>
      <vt:lpstr>DataFrame Indexing and Selection</vt:lpstr>
      <vt:lpstr>DataFrame Indexing  with ix, loc, and iloc</vt:lpstr>
      <vt:lpstr>Series  Arithmetic and Data Alignment</vt:lpstr>
      <vt:lpstr>DataFrame  Arithmetic and Data Alignment</vt:lpstr>
      <vt:lpstr>Arithmetic with Fill Values</vt:lpstr>
      <vt:lpstr>Function Application and Mapping</vt:lpstr>
      <vt:lpstr>Sorting</vt:lpstr>
      <vt:lpstr>Ranking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Data</vt:lpstr>
      <vt:lpstr>PowerPoint Presentation</vt:lpstr>
      <vt:lpstr>Chapter Concepts</vt:lpstr>
      <vt:lpstr>Summarizing and Computing Descriptive Statistics</vt:lpstr>
      <vt:lpstr>Pandas Mathematical Methods</vt:lpstr>
      <vt:lpstr>Correlation and Covariance</vt:lpstr>
      <vt:lpstr>Percentage Price Change</vt:lpstr>
      <vt:lpstr>Correlation and Covariance</vt:lpstr>
      <vt:lpstr>Chapter Concepts</vt:lpstr>
      <vt:lpstr>Handling Missing Data</vt:lpstr>
      <vt:lpstr>Filtering Out Missing Data: Series</vt:lpstr>
      <vt:lpstr>Filtering Out Missing Data: DataFrame</vt:lpstr>
      <vt:lpstr>Filling In Missing Data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Getting Started with Pandas</dc:title>
  <dc:creator>Linda Karsen</dc:creator>
  <cp:lastModifiedBy>Microsoft Office User</cp:lastModifiedBy>
  <cp:revision>114</cp:revision>
  <dcterms:created xsi:type="dcterms:W3CDTF">2017-04-03T16:55:00Z</dcterms:created>
  <dcterms:modified xsi:type="dcterms:W3CDTF">2020-01-21T02:07:01Z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49027c1e-c3bb-4191-adcb-179807ac3768</vt:lpwstr>
  </property>
</Properties>
</file>