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36"/>
  </p:notesMasterIdLst>
  <p:handoutMasterIdLst>
    <p:handoutMasterId r:id="rId37"/>
  </p:handout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97" r:id="rId13"/>
    <p:sldId id="265" r:id="rId14"/>
    <p:sldId id="266" r:id="rId15"/>
    <p:sldId id="267" r:id="rId16"/>
    <p:sldId id="268" r:id="rId17"/>
    <p:sldId id="270" r:id="rId18"/>
    <p:sldId id="271" r:id="rId19"/>
    <p:sldId id="273" r:id="rId20"/>
    <p:sldId id="274" r:id="rId21"/>
    <p:sldId id="279" r:id="rId22"/>
    <p:sldId id="29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5" r:id="rId34"/>
    <p:sldId id="296" r:id="rId35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98" d="100"/>
          <a:sy n="98" d="100"/>
        </p:scale>
        <p:origin x="200" y="248"/>
      </p:cViewPr>
      <p:guideLst>
        <p:guide pos="480"/>
        <p:guide orient="horz" pos="84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9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17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2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3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3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3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13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3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0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97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30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7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14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54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1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24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6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71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8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7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6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13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routines.linalg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typ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335553" cy="1362075"/>
          </a:xfrm>
        </p:spPr>
        <p:txBody>
          <a:bodyPr/>
          <a:lstStyle/>
          <a:p>
            <a:r>
              <a:rPr lang="en-US" dirty="0"/>
              <a:t>Chapter 2: NumPy Essentials: Arrays and Vectorized Computation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25" y="214313"/>
            <a:ext cx="6543161" cy="627062"/>
          </a:xfrm>
        </p:spPr>
        <p:txBody>
          <a:bodyPr/>
          <a:lstStyle/>
          <a:p>
            <a:r>
              <a:rPr lang="en-US" dirty="0"/>
              <a:t>Operations Between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allow operations on elements without writing loops</a:t>
            </a:r>
          </a:p>
          <a:p>
            <a:pPr lvl="1"/>
            <a:r>
              <a:rPr lang="en-US" dirty="0"/>
              <a:t>Usually called </a:t>
            </a:r>
            <a:r>
              <a:rPr lang="en-US" i="1" dirty="0">
                <a:latin typeface="Century Schoolbook" panose="02040604050505020304" pitchFamily="18" charset="0"/>
              </a:rPr>
              <a:t>vectorization</a:t>
            </a:r>
          </a:p>
          <a:p>
            <a:r>
              <a:rPr lang="en-US" dirty="0"/>
              <a:t>Arithmetic operations between equal sized arrays applies the operation element to element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97976" y="2633366"/>
            <a:ext cx="5130360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([[1, 2, 3],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[4, 5, 6]])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array1+array1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([[ 2,  4,  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[ 8, 10, 12]])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341449" y="4196670"/>
            <a:ext cx="2043077" cy="584776"/>
          </a:xfrm>
          <a:prstGeom prst="wedgeRectCallout">
            <a:avLst>
              <a:gd name="adj1" fmla="val -123310"/>
              <a:gd name="adj2" fmla="val 4104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Standard 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293294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95" y="214313"/>
            <a:ext cx="7908324" cy="627062"/>
          </a:xfrm>
        </p:spPr>
        <p:txBody>
          <a:bodyPr/>
          <a:lstStyle/>
          <a:p>
            <a:r>
              <a:rPr lang="en-US" dirty="0"/>
              <a:t>Operations Between Arrays and 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arrays with scalars propagate the value to each element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82945" y="1688430"/>
            <a:ext cx="7256118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np.array([[1.,2.,3.],[4.,5.,6.]])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2.,  3.],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[ 4.,  5.,  6.]])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1/array1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        ,  0.5       ,  0.33333333],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[ 0.25      ,  0.2       ,  0.16666667]])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array1*3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 3.,   6.,   9.],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[ 12.,  15.,  18.]])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70678" y="3190859"/>
            <a:ext cx="2462212" cy="338554"/>
          </a:xfrm>
          <a:prstGeom prst="wedgeRectCallout">
            <a:avLst>
              <a:gd name="adj1" fmla="val -112232"/>
              <a:gd name="adj2" fmla="val 3640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Operation with scalar</a:t>
            </a:r>
          </a:p>
        </p:txBody>
      </p:sp>
    </p:spTree>
    <p:extLst>
      <p:ext uri="{BB962C8B-B14F-4D97-AF65-F5344CB8AC3E}">
        <p14:creationId xmlns:p14="http://schemas.microsoft.com/office/powerpoint/2010/main" val="310841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249814" cy="5065062"/>
          </a:xfrm>
        </p:spPr>
        <p:txBody>
          <a:bodyPr/>
          <a:lstStyle/>
          <a:p>
            <a:r>
              <a:rPr lang="en-US" dirty="0"/>
              <a:t>One-dimensional arrays are similar to Python lists</a:t>
            </a:r>
          </a:p>
          <a:p>
            <a:r>
              <a:rPr lang="en-US" dirty="0"/>
              <a:t>Values applied to a slice are propagated (broadcasted) to the entire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5536" y="2230795"/>
            <a:ext cx="7312338" cy="329320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6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600" b="1" dirty="0">
                <a:solidFill>
                  <a:schemeClr val="tx1"/>
                </a:solidFill>
                <a:latin typeface="Courier New"/>
                <a:cs typeface="Courier New"/>
              </a:rPr>
              <a:t>(12)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([ 0,  1,  2,  3,  4,  5,  6,  7,  8,  9, 10, 11])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array1[2]</a:t>
            </a:r>
          </a:p>
          <a:p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array1[2:5]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([2, 3, 4])</a:t>
            </a:r>
          </a:p>
          <a:p>
            <a:endParaRPr lang="mr-IN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600" b="1" dirty="0">
                <a:solidFill>
                  <a:schemeClr val="tx1"/>
                </a:solidFill>
                <a:latin typeface="Courier New"/>
                <a:cs typeface="Courier New"/>
              </a:rPr>
              <a:t>array1[2:5] = 99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6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600" dirty="0">
                <a:solidFill>
                  <a:schemeClr val="tx1"/>
                </a:solidFill>
                <a:latin typeface="Courier New"/>
                <a:cs typeface="Courier New"/>
              </a:rPr>
              <a:t>([ 0,  1, 99, 99, 99,  5,  6,  7,  8,  9, 10, 11])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977265" y="3841383"/>
            <a:ext cx="1336658" cy="338554"/>
          </a:xfrm>
          <a:prstGeom prst="wedgeRectCallout">
            <a:avLst>
              <a:gd name="adj1" fmla="val -168839"/>
              <a:gd name="adj2" fmla="val 2451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Array slice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745047" y="4420621"/>
            <a:ext cx="1854467" cy="584776"/>
          </a:xfrm>
          <a:prstGeom prst="wedgeRectCallout">
            <a:avLst>
              <a:gd name="adj1" fmla="val -145096"/>
              <a:gd name="adj2" fmla="val 2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Value is broadcast to selection</a:t>
            </a:r>
          </a:p>
        </p:txBody>
      </p:sp>
    </p:spTree>
    <p:extLst>
      <p:ext uri="{BB962C8B-B14F-4D97-AF65-F5344CB8AC3E}">
        <p14:creationId xmlns:p14="http://schemas.microsoft.com/office/powerpoint/2010/main" val="98195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In multi-dimensional arrays, elements can be accessed </a:t>
            </a:r>
          </a:p>
          <a:p>
            <a:pPr lvl="1"/>
            <a:r>
              <a:rPr lang="en-US" dirty="0"/>
              <a:t>Recursively</a:t>
            </a:r>
          </a:p>
          <a:p>
            <a:pPr lvl="1"/>
            <a:r>
              <a:rPr lang="en-US" dirty="0"/>
              <a:t>Comma-separated lists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57470" y="2324857"/>
            <a:ext cx="5647746" cy="2585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array2d = 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([[1,2],[3,4],[5,6]])</a:t>
            </a: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array2d[1]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([3, 4])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array2d[1][0]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array2d[1,0]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29867" y="3258934"/>
            <a:ext cx="2681564" cy="338554"/>
          </a:xfrm>
          <a:prstGeom prst="wedgeRectCallout">
            <a:avLst>
              <a:gd name="adj1" fmla="val -85991"/>
              <a:gd name="adj2" fmla="val 481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Recursive index access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29867" y="4193011"/>
            <a:ext cx="2681564" cy="338554"/>
          </a:xfrm>
          <a:prstGeom prst="wedgeRectCallout">
            <a:avLst>
              <a:gd name="adj1" fmla="val -94207"/>
              <a:gd name="adj2" fmla="val 3193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Comma-separated access</a:t>
            </a:r>
          </a:p>
        </p:txBody>
      </p:sp>
    </p:spTree>
    <p:extLst>
      <p:ext uri="{BB962C8B-B14F-4D97-AF65-F5344CB8AC3E}">
        <p14:creationId xmlns:p14="http://schemas.microsoft.com/office/powerpoint/2010/main" val="154830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48" y="214313"/>
            <a:ext cx="7436967" cy="627062"/>
          </a:xfrm>
        </p:spPr>
        <p:txBody>
          <a:bodyPr/>
          <a:lstStyle/>
          <a:p>
            <a:r>
              <a:rPr lang="en-US" dirty="0"/>
              <a:t>Higher Dimensional Arrays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multi-dimensional arrays, if later indices are omitted, returned objects are lower-dimensional arrays</a:t>
            </a:r>
          </a:p>
          <a:p>
            <a:r>
              <a:rPr lang="en-US" dirty="0"/>
              <a:t>Consider the following 2 x 2 x 4 array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23693" y="2514976"/>
            <a:ext cx="4696614" cy="286232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array3d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([[[ 1,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[ 5,  6,  7,  8]],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cs-CZ" sz="1800" dirty="0">
                <a:solidFill>
                  <a:schemeClr val="tx1"/>
                </a:solidFill>
                <a:latin typeface="Courier New"/>
                <a:cs typeface="Courier New"/>
              </a:rPr>
              <a:t>       [[ 9, 10, 11, 12],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 [13, 14, 15, 16]]])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array3d[1]</a:t>
            </a:r>
          </a:p>
          <a:p>
            <a:r>
              <a:rPr lang="cs-CZ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cs-CZ" sz="1800" dirty="0">
                <a:solidFill>
                  <a:schemeClr val="tx1"/>
                </a:solidFill>
                <a:latin typeface="Courier New"/>
                <a:cs typeface="Courier New"/>
              </a:rPr>
              <a:t>([[ 9, 10, 11, 12],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[13, 14, 15, 16]])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73785" y="4284298"/>
            <a:ext cx="2073333" cy="338554"/>
          </a:xfrm>
          <a:prstGeom prst="wedgeRectCallout">
            <a:avLst>
              <a:gd name="adj1" fmla="val -108564"/>
              <a:gd name="adj2" fmla="val 530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Returns 2 x 4 array</a:t>
            </a:r>
          </a:p>
        </p:txBody>
      </p:sp>
    </p:spTree>
    <p:extLst>
      <p:ext uri="{BB962C8B-B14F-4D97-AF65-F5344CB8AC3E}">
        <p14:creationId xmlns:p14="http://schemas.microsoft.com/office/powerpoint/2010/main" val="289848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Transposing returns a view of underlying data without copying data</a:t>
            </a:r>
          </a:p>
          <a:p>
            <a:r>
              <a:rPr lang="en-US" dirty="0"/>
              <a:t>Reshape function will change dimensionality of 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47402" y="2229307"/>
            <a:ext cx="5359614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 = np.arange(20).reshape((4,5))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[ 5,  6,  7,  8,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[10, 11, 12, 13, 14],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[15, 16, 17, 18, 19]])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487571" y="3510733"/>
            <a:ext cx="2694770" cy="338554"/>
          </a:xfrm>
          <a:prstGeom prst="wedgeRectCallout">
            <a:avLst>
              <a:gd name="adj1" fmla="val -48147"/>
              <a:gd name="adj2" fmla="val -33228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Reshape to a 4 x 5 array</a:t>
            </a:r>
          </a:p>
        </p:txBody>
      </p:sp>
    </p:spTree>
    <p:extLst>
      <p:ext uri="{BB962C8B-B14F-4D97-AF65-F5344CB8AC3E}">
        <p14:creationId xmlns:p14="http://schemas.microsoft.com/office/powerpoint/2010/main" val="311575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have the transpose method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attribute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can be used to transpose axis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Transposing Arrays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82897" y="2106593"/>
            <a:ext cx="4438103" cy="369331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1,  2,  3, 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[ 5,  6,  7,  8,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[10, 11, 12, 13, 14],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[15, 16, 17, 18, 19]])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array.T</a:t>
            </a:r>
            <a:endParaRPr lang="pt-BR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([[ 0,  5, 10, 15],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[ 1,  6, 11, 16],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[ 2,  7, 12, 17],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[ 3,  8, 13, 18],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[ 4,  9, 14, 19]])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84415" y="3845943"/>
            <a:ext cx="1827956" cy="338554"/>
          </a:xfrm>
          <a:prstGeom prst="wedgeRectCallout">
            <a:avLst>
              <a:gd name="adj1" fmla="val -244181"/>
              <a:gd name="adj2" fmla="val 6110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Transpose array</a:t>
            </a:r>
          </a:p>
        </p:txBody>
      </p:sp>
    </p:spTree>
    <p:extLst>
      <p:ext uri="{BB962C8B-B14F-4D97-AF65-F5344CB8AC3E}">
        <p14:creationId xmlns:p14="http://schemas.microsoft.com/office/powerpoint/2010/main" val="85884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mathematical functions that compute statistics about a complete array along an axis are available</a:t>
            </a:r>
          </a:p>
          <a:p>
            <a:r>
              <a:rPr lang="en-US" dirty="0"/>
              <a:t>Can be called on the array or calling top-level NumPy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and Statistical Methods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0231" y="2349614"/>
            <a:ext cx="8530269" cy="39639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 = np.random.randn(2,4)</a:t>
            </a: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endParaRPr lang="pt-BR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([[-0.25417597,  0.34146309,  2.52982769,  1.45988811],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[ 1.50491216, -0.49649801,  0.72392736, -0.24452797]])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array.mean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0.69560205905268047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np.mean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s-IS" sz="1800" dirty="0">
                <a:solidFill>
                  <a:schemeClr val="tx1"/>
                </a:solidFill>
                <a:latin typeface="Courier New"/>
                <a:cs typeface="Courier New"/>
              </a:rPr>
              <a:t>0.69560205905268047</a:t>
            </a:r>
          </a:p>
          <a:p>
            <a:endParaRPr lang="is-I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array.mean(axis=0)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([ 0.62536809, -0.07751746,  1.62687753,  0.60768007])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177018" y="4950881"/>
            <a:ext cx="1848733" cy="584776"/>
          </a:xfrm>
          <a:prstGeom prst="wedgeRectCallout">
            <a:avLst>
              <a:gd name="adj1" fmla="val -115268"/>
              <a:gd name="adj2" fmla="val 489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Can specify axis for computation</a:t>
            </a:r>
          </a:p>
        </p:txBody>
      </p:sp>
    </p:spTree>
    <p:extLst>
      <p:ext uri="{BB962C8B-B14F-4D97-AF65-F5344CB8AC3E}">
        <p14:creationId xmlns:p14="http://schemas.microsoft.com/office/powerpoint/2010/main" val="285732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Open Day2-Labs notebook and complete the second lab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2.2: Array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115272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C927CF-CD7B-47CD-B16C-6C6FDEA11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77137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8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pPr lvl="0"/>
            <a:r>
              <a:rPr lang="en-US" dirty="0"/>
              <a:t>Universal functions: fast element-wise array functions</a:t>
            </a:r>
            <a:endParaRPr lang="en-GB" dirty="0"/>
          </a:p>
          <a:p>
            <a:pPr lvl="0"/>
            <a:r>
              <a:rPr lang="en-US" dirty="0"/>
              <a:t>Data processing using arrays</a:t>
            </a:r>
            <a:endParaRPr lang="en-GB" dirty="0"/>
          </a:p>
          <a:p>
            <a:pPr lvl="0"/>
            <a:r>
              <a:rPr lang="en-US" dirty="0"/>
              <a:t>File input and output with arrays</a:t>
            </a:r>
            <a:endParaRPr lang="en-GB" dirty="0"/>
          </a:p>
          <a:p>
            <a:pPr lvl="0"/>
            <a:r>
              <a:rPr lang="en-US" dirty="0"/>
              <a:t>Linear algebra</a:t>
            </a:r>
            <a:endParaRPr lang="en-GB" dirty="0"/>
          </a:p>
          <a:p>
            <a:pPr lvl="0"/>
            <a:r>
              <a:rPr lang="en-US" dirty="0"/>
              <a:t>Random number generation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6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File Input and Output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can load and save data from disk in text or binary format</a:t>
            </a:r>
          </a:p>
          <a:p>
            <a:pPr lvl="1"/>
            <a:r>
              <a:rPr lang="en-US" dirty="0"/>
              <a:t>By default, files are written in an uncompressed binary format</a:t>
            </a:r>
          </a:p>
          <a:p>
            <a:pPr lvl="2"/>
            <a:r>
              <a:rPr lang="en-US" dirty="0"/>
              <a:t>File extension </a:t>
            </a:r>
            <a:r>
              <a:rPr lang="en-US" dirty="0">
                <a:latin typeface="Courier New"/>
                <a:cs typeface="Courier New"/>
              </a:rPr>
              <a:t>.npy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8703" y="2506808"/>
            <a:ext cx="5322031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np.save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('array1.npy', array1)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np.load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('array1.npy')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([0, 1, 2, 3, 4, 5, 6, 7, 8, 9])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919935" y="2214420"/>
            <a:ext cx="2393996" cy="584776"/>
          </a:xfrm>
          <a:prstGeom prst="wedgeRectCallout">
            <a:avLst>
              <a:gd name="adj1" fmla="val -103550"/>
              <a:gd name="adj2" fmla="val 950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Extension added if not provided explicitly</a:t>
            </a:r>
          </a:p>
        </p:txBody>
      </p:sp>
    </p:spTree>
    <p:extLst>
      <p:ext uri="{BB962C8B-B14F-4D97-AF65-F5344CB8AC3E}">
        <p14:creationId xmlns:p14="http://schemas.microsoft.com/office/powerpoint/2010/main" val="241770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Archives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arrays can be saved to an archive file using </a:t>
            </a:r>
            <a:r>
              <a:rPr lang="en-US" dirty="0">
                <a:latin typeface="Courier New"/>
                <a:cs typeface="Courier New"/>
              </a:rPr>
              <a:t>np.savez()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np.load()</a:t>
            </a:r>
            <a:r>
              <a:rPr lang="en-US" dirty="0"/>
              <a:t> will return dictionary style object</a:t>
            </a:r>
          </a:p>
          <a:p>
            <a:pPr lvl="2"/>
            <a:r>
              <a:rPr lang="en-US" dirty="0"/>
              <a:t>Each array is loaded lazily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4524" y="2215756"/>
            <a:ext cx="6918551" cy="397031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np.arange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(10)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2 * array1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np.savez('array_archive.npz', data_set_1=array1, data_set_2=array2)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archive = np.load('array_archive.npz')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archive['data_set_1']</a:t>
            </a:r>
          </a:p>
          <a:p>
            <a:r>
              <a:rPr lang="pt-BR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([0, 1, 2, 3, 4, 5, 6, 7, 8, 9])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archive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['data_set_2']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([ 0,  2,  4,  6,  8, 10, 12, 14, 16, 18])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196577" y="4564631"/>
            <a:ext cx="2035821" cy="338554"/>
          </a:xfrm>
          <a:prstGeom prst="wedgeRectCallout">
            <a:avLst>
              <a:gd name="adj1" fmla="val -156983"/>
              <a:gd name="adj2" fmla="val 4290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loaded lazily</a:t>
            </a:r>
          </a:p>
        </p:txBody>
      </p:sp>
    </p:spTree>
    <p:extLst>
      <p:ext uri="{BB962C8B-B14F-4D97-AF65-F5344CB8AC3E}">
        <p14:creationId xmlns:p14="http://schemas.microsoft.com/office/powerpoint/2010/main" val="283428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provides </a:t>
            </a:r>
            <a:r>
              <a:rPr lang="en-US" dirty="0">
                <a:latin typeface="Courier New"/>
                <a:cs typeface="Courier New"/>
              </a:rPr>
              <a:t>loadtxt()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savetxt()</a:t>
            </a:r>
            <a:r>
              <a:rPr lang="en-US" dirty="0"/>
              <a:t> to read and write text files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3770" y="1793959"/>
            <a:ext cx="7454441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array2d = np.array([[1,2,3],[4,5,6]])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np.savetxt('array_data.txt',array2d, delimiter=',')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array2d_from_file = np.loadtxt('array_data.txt', delimiter=',')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array2d_from_file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2.,  3.],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[ 4.,  5.,  6.]])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26728" y="4092289"/>
            <a:ext cx="2035821" cy="338554"/>
          </a:xfrm>
          <a:prstGeom prst="wedgeRectCallout">
            <a:avLst>
              <a:gd name="adj1" fmla="val -139708"/>
              <a:gd name="adj2" fmla="val 532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Data loaded lazily</a:t>
            </a:r>
          </a:p>
        </p:txBody>
      </p:sp>
    </p:spTree>
    <p:extLst>
      <p:ext uri="{BB962C8B-B14F-4D97-AF65-F5344CB8AC3E}">
        <p14:creationId xmlns:p14="http://schemas.microsoft.com/office/powerpoint/2010/main" val="238829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3182C5-3490-4788-A381-301CFD9A1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9359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NumPy, multiplying two two-dimensional arrays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an element-wise product, not a matrix dot product</a:t>
            </a:r>
          </a:p>
          <a:p>
            <a:r>
              <a:rPr lang="en-US" dirty="0"/>
              <a:t>The function dot provides matrix dot product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83950" y="2491858"/>
            <a:ext cx="5427158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array_multiply = array1 * array2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array_multiply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([[ 1,  4,  9],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[16, 25, 36]])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99628" y="4364543"/>
            <a:ext cx="2035821" cy="584776"/>
          </a:xfrm>
          <a:prstGeom prst="wedgeRectCallout">
            <a:avLst>
              <a:gd name="adj1" fmla="val -139708"/>
              <a:gd name="adj2" fmla="val 5329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Result is element-wise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5304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Linear Algebra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4737" y="1337484"/>
            <a:ext cx="5618464" cy="286232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np.array([[1,2,3],[4,5,6]])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np.array([[1,2],[3,4],[5,6]])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array_dot_product = array1.dot(array2)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array_dot_product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([[22, 28],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[49, 64]])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310560" y="3496896"/>
            <a:ext cx="4039089" cy="338554"/>
          </a:xfrm>
          <a:prstGeom prst="wedgeRectCallout">
            <a:avLst>
              <a:gd name="adj1" fmla="val -73138"/>
              <a:gd name="adj2" fmla="val 5391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Dot product of array: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array1 . array2</a:t>
            </a:r>
          </a:p>
        </p:txBody>
      </p:sp>
    </p:spTree>
    <p:extLst>
      <p:ext uri="{BB962C8B-B14F-4D97-AF65-F5344CB8AC3E}">
        <p14:creationId xmlns:p14="http://schemas.microsoft.com/office/powerpoint/2010/main" val="403196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numpy.linalg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standard set of matrix decompositions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/>
                <a:cs typeface="Courier New"/>
              </a:rPr>
              <a:t>inv(), dot(), solve() </a:t>
            </a:r>
            <a:r>
              <a:rPr lang="en-US" dirty="0"/>
              <a:t>etc.</a:t>
            </a:r>
          </a:p>
          <a:p>
            <a:r>
              <a:rPr lang="en-US" dirty="0"/>
              <a:t>Documentation found at:</a:t>
            </a:r>
          </a:p>
          <a:p>
            <a:pPr lvl="1"/>
            <a:r>
              <a:rPr lang="en-US" dirty="0">
                <a:latin typeface="+mj-lt"/>
                <a:cs typeface="Courier New"/>
                <a:hlinkClick r:id="rId3"/>
              </a:rPr>
              <a:t>https://docs.scipy.org/doc/numpy/reference/routines.linalg.html</a:t>
            </a:r>
            <a:r>
              <a:rPr lang="en-US" dirty="0">
                <a:latin typeface="+mj-lt"/>
                <a:cs typeface="Courier New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9574" y="2935569"/>
            <a:ext cx="8824852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np.array([[.1,.2,.3],[.4,.5,.6], [.7,.8,.9]])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inv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(array1)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-6.74335773e+15,   1.34867155e+16,  -6.74335773e+15],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 1.34867155e+16,  -2.69734309e+16,   1.34867155e+16],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-6.74335773e+15,   1.34867155e+16,  -6.74335773e+15]])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0678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385F19-3491-4EA7-AB39-3EA167395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3935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93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numpy.random</a:t>
            </a:r>
            <a:r>
              <a:rPr lang="en-US" dirty="0"/>
              <a:t> provides functions for generating arrays</a:t>
            </a:r>
          </a:p>
          <a:p>
            <a:pPr lvl="1"/>
            <a:r>
              <a:rPr lang="en-US" dirty="0"/>
              <a:t>From many kinds of probability distributions</a:t>
            </a:r>
          </a:p>
          <a:p>
            <a:pPr lvl="2"/>
            <a:r>
              <a:rPr lang="en-US" dirty="0"/>
              <a:t>Normal</a:t>
            </a:r>
          </a:p>
          <a:p>
            <a:pPr lvl="2"/>
            <a:r>
              <a:rPr lang="en-US" dirty="0"/>
              <a:t>Uniform</a:t>
            </a:r>
          </a:p>
          <a:p>
            <a:pPr lvl="2"/>
            <a:r>
              <a:rPr lang="en-US" dirty="0"/>
              <a:t>Poisson</a:t>
            </a:r>
          </a:p>
          <a:p>
            <a:pPr lvl="2"/>
            <a:r>
              <a:rPr lang="en-US" dirty="0"/>
              <a:t>Many more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8504" y="3025990"/>
            <a:ext cx="8706993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(np.random.normal(5, 2, 9)) # mean = 5, std = 2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array([6.81532146, 3.64397936, 6.68626991, 6.24245039, 2.74427372, 6.35545999, 3.19515877, 1.83536618, 2.59710754])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(np.random.uniform(1, 100, 8)) # low = 1, high = 100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array([88.54188937, 21.03845531, 12.20124916, 64.99097202, 49.20289727, 33.33857889, 46.44605034, 31.57050879])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print (np.random.poisson(10, 10)) # 10 numbers averaging to 10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array([ 3,  8,  8, 12, 13, 14, 11, 10, 14, 11])</a:t>
            </a: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806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CE381D-103D-4DB7-BF4D-6ABDD3CA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9784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62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78732B-1F13-470F-B3CD-71835342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7759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00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pPr lvl="0"/>
            <a:r>
              <a:rPr lang="en-US" dirty="0"/>
              <a:t>Universal functions: fast element-wise array functions</a:t>
            </a:r>
            <a:endParaRPr lang="en-GB" dirty="0"/>
          </a:p>
          <a:p>
            <a:pPr lvl="0"/>
            <a:r>
              <a:rPr lang="en-US" dirty="0"/>
              <a:t>Data processing using arrays</a:t>
            </a:r>
            <a:endParaRPr lang="en-GB" dirty="0"/>
          </a:p>
          <a:p>
            <a:pPr lvl="0"/>
            <a:r>
              <a:rPr lang="en-US" dirty="0"/>
              <a:t>File input and output with arrays</a:t>
            </a:r>
            <a:endParaRPr lang="en-GB" dirty="0"/>
          </a:p>
          <a:p>
            <a:pPr lvl="0"/>
            <a:r>
              <a:rPr lang="en-US" dirty="0"/>
              <a:t>Linear algebra</a:t>
            </a:r>
            <a:endParaRPr lang="en-GB" dirty="0"/>
          </a:p>
          <a:p>
            <a:pPr lvl="0"/>
            <a:r>
              <a:rPr lang="en-US" dirty="0"/>
              <a:t>Random number generation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8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>
                <a:latin typeface="Courier New"/>
                <a:cs typeface="Courier New"/>
              </a:rPr>
              <a:t>ndarray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ndarray</a:t>
            </a:r>
            <a:r>
              <a:rPr lang="en-US" dirty="0"/>
              <a:t> is a N-dimensional array object</a:t>
            </a:r>
          </a:p>
          <a:p>
            <a:pPr lvl="1"/>
            <a:r>
              <a:rPr lang="en-US" dirty="0"/>
              <a:t>Fast, flexible container for large data sets in Python</a:t>
            </a:r>
          </a:p>
          <a:p>
            <a:r>
              <a:rPr lang="en-US" dirty="0"/>
              <a:t>Easiest way to create an array is to use the </a:t>
            </a:r>
            <a:r>
              <a:rPr lang="en-US" dirty="0">
                <a:latin typeface="Courier New"/>
                <a:cs typeface="Courier New"/>
              </a:rPr>
              <a:t>array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Accepts any sequence-like object and produces </a:t>
            </a:r>
            <a:r>
              <a:rPr lang="en-US" dirty="0">
                <a:latin typeface="Courier New"/>
                <a:cs typeface="Courier New"/>
              </a:rPr>
              <a:t>ndarray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86707" y="2771193"/>
            <a:ext cx="3472115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numpy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as</a:t>
            </a:r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np</a:t>
            </a:r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dirty="0">
                <a:solidFill>
                  <a:schemeClr val="tx1"/>
                </a:solidFill>
                <a:latin typeface="Courier New"/>
                <a:cs typeface="Courier New"/>
              </a:rPr>
              <a:t>data = [1,2,3,4]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t-BR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t-BR" sz="1800" b="1" dirty="0">
                <a:solidFill>
                  <a:schemeClr val="tx1"/>
                </a:solidFill>
                <a:latin typeface="Courier New"/>
                <a:cs typeface="Courier New"/>
              </a:rPr>
              <a:t>(data)</a:t>
            </a:r>
          </a:p>
          <a:p>
            <a:endParaRPr lang="pt-BR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([1, 2, 3, 4])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104014" y="3060069"/>
            <a:ext cx="2117069" cy="374752"/>
          </a:xfrm>
          <a:prstGeom prst="wedgeRectCallout">
            <a:avLst>
              <a:gd name="adj1" fmla="val -115209"/>
              <a:gd name="adj2" fmla="val -7735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Access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library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104014" y="4109441"/>
            <a:ext cx="2117069" cy="338554"/>
          </a:xfrm>
          <a:prstGeom prst="wedgeRectCallout">
            <a:avLst>
              <a:gd name="adj1" fmla="val -88360"/>
              <a:gd name="adj2" fmla="val -6908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Create </a:t>
            </a:r>
            <a:r>
              <a:rPr lang="en-US" sz="1600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numpy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76303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>
                <a:latin typeface="Courier New"/>
                <a:cs typeface="Courier New"/>
              </a:rPr>
              <a:t>ndarray</a:t>
            </a:r>
            <a:r>
              <a:rPr lang="en-US" dirty="0">
                <a:latin typeface="+mn-lt"/>
                <a:cs typeface="Courier New"/>
              </a:rPr>
              <a:t> (continued)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231707" cy="5065062"/>
          </a:xfrm>
        </p:spPr>
        <p:txBody>
          <a:bodyPr/>
          <a:lstStyle/>
          <a:p>
            <a:r>
              <a:rPr lang="en-US" dirty="0"/>
              <a:t>Nested sequences, e.g., list of lists are converted to a multi-dimensional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type is inferred from array data used </a:t>
            </a:r>
          </a:p>
          <a:p>
            <a:pPr lvl="1"/>
            <a:r>
              <a:rPr lang="en-US" dirty="0"/>
              <a:t>Stored in property </a:t>
            </a:r>
            <a:r>
              <a:rPr lang="en-US" dirty="0">
                <a:latin typeface="Courier New"/>
                <a:cs typeface="Courier New"/>
              </a:rPr>
              <a:t>dtype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96189" y="1897811"/>
            <a:ext cx="4351623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data2 = [[1,2,3,4],[5,6,7,8]]</a:t>
            </a:r>
          </a:p>
          <a:p>
            <a:endParaRPr lang="mr-IN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 = np.array(data2)</a:t>
            </a:r>
          </a:p>
          <a:p>
            <a:endParaRPr lang="en-US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([[1, 2, 3, 4],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[5, 6, 7, 8]])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20186" y="5069559"/>
            <a:ext cx="2903628" cy="64633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array2.dtype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('int64')</a:t>
            </a:r>
          </a:p>
        </p:txBody>
      </p:sp>
    </p:spTree>
    <p:extLst>
      <p:ext uri="{BB962C8B-B14F-4D97-AF65-F5344CB8AC3E}">
        <p14:creationId xmlns:p14="http://schemas.microsoft.com/office/powerpoint/2010/main" val="291626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for 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functions are provided for creating arrays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zeros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creates array of 0’s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ones</a:t>
            </a:r>
            <a:r>
              <a:rPr lang="en-US" dirty="0"/>
              <a:t> creates array of 1’s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empty</a:t>
            </a:r>
            <a:r>
              <a:rPr lang="en-US" dirty="0"/>
              <a:t> creates uninitialized array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45843" y="2548749"/>
            <a:ext cx="4288158" cy="313932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np.zeros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(4)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([ 0.,  0.,  0.,  0.])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np.ones</a:t>
            </a:r>
            <a:r>
              <a:rPr lang="mr-IN" sz="1800" b="1" dirty="0">
                <a:solidFill>
                  <a:schemeClr val="tx1"/>
                </a:solidFill>
                <a:latin typeface="Courier New"/>
                <a:cs typeface="Courier New"/>
              </a:rPr>
              <a:t>((2,4))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([[ 1.,  1.,  1.,  1.],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[ 1.,  1.,  1.,  1.]])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x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np.empty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((2,4))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x[:] = 0</a:t>
            </a:r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array([[ 0.,  0.,  0.,  0.],</a:t>
            </a:r>
          </a:p>
          <a:p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       [ 0.,  0.,  0.,  0.]])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312703" y="3904211"/>
            <a:ext cx="2116155" cy="1077218"/>
          </a:xfrm>
          <a:prstGeom prst="wedgeRectCallout">
            <a:avLst>
              <a:gd name="adj1" fmla="val -241443"/>
              <a:gd name="adj2" fmla="val 435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No guarantee elements will be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0 </a:t>
            </a:r>
            <a:r>
              <a:rPr lang="en-US" sz="1600" dirty="0">
                <a:solidFill>
                  <a:schemeClr val="tx1"/>
                </a:solidFill>
                <a:ea typeface="ＭＳ Ｐゴシック" charset="0"/>
                <a:cs typeface="Arial"/>
              </a:rPr>
              <a:t>so do this to guarantee it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7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for </a:t>
            </a:r>
            <a:r>
              <a:rPr lang="en-US" dirty="0">
                <a:latin typeface="Courier New"/>
                <a:cs typeface="Courier New"/>
              </a:rPr>
              <a:t>ndarrays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dtype</a:t>
            </a:r>
            <a:r>
              <a:rPr lang="en-US" dirty="0"/>
              <a:t> is a special object that defines type of data in array</a:t>
            </a:r>
          </a:p>
          <a:p>
            <a:pPr lvl="1"/>
            <a:r>
              <a:rPr lang="en-US" dirty="0"/>
              <a:t>Can be set when creating array</a:t>
            </a:r>
          </a:p>
          <a:p>
            <a:r>
              <a:rPr lang="en-US" dirty="0"/>
              <a:t>Full set of data types can be found at </a:t>
            </a:r>
          </a:p>
          <a:p>
            <a:pPr lvl="1"/>
            <a:r>
              <a:rPr lang="en-US" dirty="0">
                <a:hlinkClick r:id="rId3"/>
              </a:rPr>
              <a:t>https://docs.scipy.org/doc/numpy/user/basics.types.html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9296" y="2832450"/>
            <a:ext cx="6938610" cy="230832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array1 =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np.array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([1,2,3,4,5], </a:t>
            </a:r>
            <a:r>
              <a:rPr lang="pl-PL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dtype</a:t>
            </a:r>
            <a:r>
              <a:rPr lang="pl-PL" sz="1800" b="1" dirty="0">
                <a:solidFill>
                  <a:schemeClr val="tx1"/>
                </a:solidFill>
                <a:latin typeface="Courier New"/>
                <a:cs typeface="Courier New"/>
              </a:rPr>
              <a:t>=np.float64)</a:t>
            </a:r>
          </a:p>
          <a:p>
            <a:endParaRPr lang="pl-PL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</a:t>
            </a:r>
          </a:p>
          <a:p>
            <a:r>
              <a:rPr lang="mr-IN" sz="1800" dirty="0" err="1">
                <a:solidFill>
                  <a:schemeClr val="tx1"/>
                </a:solidFill>
                <a:latin typeface="Courier New"/>
                <a:cs typeface="Courier New"/>
              </a:rPr>
              <a:t>array</a:t>
            </a:r>
            <a:r>
              <a:rPr lang="mr-IN" sz="1800" dirty="0">
                <a:solidFill>
                  <a:schemeClr val="tx1"/>
                </a:solidFill>
                <a:latin typeface="Courier New"/>
                <a:cs typeface="Courier New"/>
              </a:rPr>
              <a:t>([ 1.,  2.,  3.,  4.,  5.])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array1.dtype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/>
                <a:cs typeface="Courier New"/>
              </a:rPr>
              <a:t>dtype('float64')</a:t>
            </a:r>
          </a:p>
          <a:p>
            <a:endParaRPr lang="mr-IN" sz="18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094129" y="4149966"/>
            <a:ext cx="2070938" cy="338554"/>
          </a:xfrm>
          <a:prstGeom prst="wedgeRectCallout">
            <a:avLst>
              <a:gd name="adj1" fmla="val 3693"/>
              <a:gd name="adj2" fmla="val -35382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  <a:latin typeface="+mn-lt"/>
                <a:ea typeface="ＭＳ Ｐゴシック" charset="0"/>
                <a:cs typeface="Arial"/>
              </a:rPr>
              <a:t>Specify type of data</a:t>
            </a:r>
          </a:p>
        </p:txBody>
      </p:sp>
    </p:spTree>
    <p:extLst>
      <p:ext uri="{BB962C8B-B14F-4D97-AF65-F5344CB8AC3E}">
        <p14:creationId xmlns:p14="http://schemas.microsoft.com/office/powerpoint/2010/main" val="3503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Open Day2-Labs notebook and complete the first lab</a:t>
            </a:r>
            <a:endParaRPr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 2.1: Array Creation</a:t>
            </a:r>
          </a:p>
        </p:txBody>
      </p:sp>
    </p:spTree>
    <p:extLst>
      <p:ext uri="{BB962C8B-B14F-4D97-AF65-F5344CB8AC3E}">
        <p14:creationId xmlns:p14="http://schemas.microsoft.com/office/powerpoint/2010/main" val="9157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4327A3-9065-4526-8BA1-5B5FB2C04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079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 Functions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Data Processing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File Input Output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Linear Algebra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Random Numbers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577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84765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NEW_Course_Summary_Template_2016" id="{A57DDD17-349E-400F-800F-BB671E09D120}" vid="{4FD302E6-2B7B-42E1-906A-3BDDEFF866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EVEA5JW6U4JV-6-9957</_dlc_DocId>
    <_dlc_DocIdUrl xmlns="037063e9-a85e-4c78-8627-f1a9315663e5">
      <Url>https://portal.roitraining.com/Courses/_layouts/DocIdRedir.aspx?ID=EVEA5JW6U4JV-6-9957</Url>
      <Description>EVEA5JW6U4JV-6-9957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2.xml><?xml version="1.0" encoding="utf-8"?>
<ds:datastoreItem xmlns:ds="http://schemas.openxmlformats.org/officeDocument/2006/customXml" ds:itemID="{267176B6-2379-40DB-952F-2AEDDD966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ROI_Course_Summary_Template_2017</Template>
  <TotalTime>3775</TotalTime>
  <Words>2013</Words>
  <Application>Microsoft Macintosh PowerPoint</Application>
  <PresentationFormat>On-screen Show (4:3)</PresentationFormat>
  <Paragraphs>346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ＭＳ Ｐゴシック</vt:lpstr>
      <vt:lpstr>Arial</vt:lpstr>
      <vt:lpstr>Calibri</vt:lpstr>
      <vt:lpstr>Century Schoolbook</vt:lpstr>
      <vt:lpstr>Courier New</vt:lpstr>
      <vt:lpstr>Lucida Sans Unicode</vt:lpstr>
      <vt:lpstr>Tahoma</vt:lpstr>
      <vt:lpstr>Wingdings</vt:lpstr>
      <vt:lpstr>ROI Standard Theme</vt:lpstr>
      <vt:lpstr>Chapter 2: NumPy Essentials: Arrays and Vectorized Computation</vt:lpstr>
      <vt:lpstr>Chapter Objectives</vt:lpstr>
      <vt:lpstr>Chapter Concepts</vt:lpstr>
      <vt:lpstr>NumPy ndarray</vt:lpstr>
      <vt:lpstr>NumPy ndarray (continued) </vt:lpstr>
      <vt:lpstr>Other Functions for Creating Arrays</vt:lpstr>
      <vt:lpstr>Data Types for ndarrays</vt:lpstr>
      <vt:lpstr>Exercise 2.1: Array Creation</vt:lpstr>
      <vt:lpstr>Chapter Concepts</vt:lpstr>
      <vt:lpstr>Operations Between Arrays</vt:lpstr>
      <vt:lpstr>Operations Between Arrays and Scalars</vt:lpstr>
      <vt:lpstr>Indexing and Slicing</vt:lpstr>
      <vt:lpstr>Higher Dimensional Arrays</vt:lpstr>
      <vt:lpstr>Higher Dimensional Arrays (continued)</vt:lpstr>
      <vt:lpstr>Transposing Arrays</vt:lpstr>
      <vt:lpstr>Transposing Arrays (continued)</vt:lpstr>
      <vt:lpstr>Mathematical and Statistical Methods</vt:lpstr>
      <vt:lpstr>Exercise 2.2: Array Basic Operations</vt:lpstr>
      <vt:lpstr>Chapter Concepts</vt:lpstr>
      <vt:lpstr>File Input and Output with Arrays</vt:lpstr>
      <vt:lpstr>File Archives</vt:lpstr>
      <vt:lpstr>Saving and Loading Text Files</vt:lpstr>
      <vt:lpstr>Chapter Concepts</vt:lpstr>
      <vt:lpstr>Linear Algebra</vt:lpstr>
      <vt:lpstr>Linear Algebra (continued)</vt:lpstr>
      <vt:lpstr>numpy.linalg</vt:lpstr>
      <vt:lpstr>Chapter Concepts</vt:lpstr>
      <vt:lpstr>Random Number Generation</vt:lpstr>
      <vt:lpstr>Chapter Concepts</vt:lpstr>
      <vt:lpstr>Chapter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NumPy Essentials: Arrays and Vectorized Computation</dc:title>
  <dc:creator>Linda Karsen</dc:creator>
  <cp:lastModifiedBy>Microsoft Office User</cp:lastModifiedBy>
  <cp:revision>59</cp:revision>
  <dcterms:created xsi:type="dcterms:W3CDTF">2017-04-03T16:55:00Z</dcterms:created>
  <dcterms:modified xsi:type="dcterms:W3CDTF">2020-01-20T02:45:54Z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9c8187cb-28f6-4429-97b7-9dfafaa0e235</vt:lpwstr>
  </property>
</Properties>
</file>