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8"/>
  </p:notesMasterIdLst>
  <p:handoutMasterIdLst>
    <p:handoutMasterId r:id="rId39"/>
  </p:handoutMasterIdLst>
  <p:sldIdLst>
    <p:sldId id="257" r:id="rId6"/>
    <p:sldId id="258" r:id="rId7"/>
    <p:sldId id="259" r:id="rId8"/>
    <p:sldId id="260" r:id="rId9"/>
    <p:sldId id="261" r:id="rId10"/>
    <p:sldId id="262" r:id="rId11"/>
    <p:sldId id="285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6" r:id="rId31"/>
    <p:sldId id="296" r:id="rId32"/>
    <p:sldId id="295" r:id="rId33"/>
    <p:sldId id="298" r:id="rId34"/>
    <p:sldId id="299" r:id="rId35"/>
    <p:sldId id="284" r:id="rId36"/>
    <p:sldId id="283" r:id="rId37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98" d="100"/>
          <a:sy n="98" d="100"/>
        </p:scale>
        <p:origin x="200" y="248"/>
      </p:cViewPr>
      <p:guideLst>
        <p:guide pos="480"/>
        <p:guide orient="horz" pos="84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312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3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43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9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2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3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8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9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2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14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3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3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61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13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70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85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6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66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2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5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0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60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49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84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6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0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1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5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0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plo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plo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2.0.0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</a:t>
            </a:r>
            <a:br>
              <a:rPr lang="en-US" dirty="0"/>
            </a:br>
            <a:r>
              <a:rPr lang="en-US" dirty="0"/>
              <a:t>Plotting and Visualization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28949" y="1106122"/>
            <a:ext cx="7086102" cy="5166000"/>
            <a:chOff x="1028949" y="1106122"/>
            <a:chExt cx="7086102" cy="516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949" y="1106122"/>
              <a:ext cx="7086102" cy="5166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 bwMode="auto">
            <a:xfrm rot="16200000">
              <a:off x="652657" y="3394764"/>
              <a:ext cx="1423916" cy="29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25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Random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1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3C619E-360A-4F21-A4F9-7ACB9D27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22029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1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Plotting Functions in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built-in plotting functions</a:t>
            </a:r>
          </a:p>
          <a:p>
            <a:pPr lvl="1"/>
            <a:r>
              <a:rPr lang="en-US" dirty="0"/>
              <a:t>Simplify working with Matplotlib</a:t>
            </a:r>
          </a:p>
          <a:p>
            <a:pPr lvl="2"/>
            <a:r>
              <a:rPr lang="en-US" dirty="0"/>
              <a:t>In particular, for DataFrame objects</a:t>
            </a:r>
          </a:p>
          <a:p>
            <a:r>
              <a:rPr lang="en-US" dirty="0"/>
              <a:t>Provide support for a number of different chart types such as:</a:t>
            </a:r>
          </a:p>
          <a:p>
            <a:pPr lvl="1"/>
            <a:r>
              <a:rPr lang="en-US" dirty="0"/>
              <a:t>Line plots</a:t>
            </a:r>
          </a:p>
          <a:p>
            <a:pPr lvl="1"/>
            <a:r>
              <a:rPr lang="en-US" dirty="0"/>
              <a:t>Bar plots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Density plots</a:t>
            </a:r>
          </a:p>
          <a:p>
            <a:pPr lvl="1"/>
            <a:r>
              <a:rPr lang="en-US" dirty="0"/>
              <a:t>Scatter plots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6378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B3325BB-E044-4748-B943-27E75D06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16B24C-7BCE-4168-B938-D2D9908E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Consider plotting a series of data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62EA7-B375-4FC9-84A4-F449647B0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74" y="1699666"/>
            <a:ext cx="7566187" cy="286232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numpy as np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pandas as pd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Series, DataFrame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ts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(np.random.randn(1000), \ 			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ts = ts.cumsum()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ts.plot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11" name="Rectangular Callout 4">
            <a:extLst>
              <a:ext uri="{FF2B5EF4-FFF2-40B4-BE49-F238E27FC236}">
                <a16:creationId xmlns:a16="http://schemas.microsoft.com/office/drawing/2014/main" id="{485222E0-D603-4D4D-9C3D-20EDE7DD1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405" y="3864388"/>
            <a:ext cx="1726982" cy="338554"/>
          </a:xfrm>
          <a:prstGeom prst="wedgeRectCallout">
            <a:avLst>
              <a:gd name="adj1" fmla="val -154003"/>
              <a:gd name="adj2" fmla="val 10748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251006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(continued)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72" y="1268031"/>
            <a:ext cx="6626256" cy="50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394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DataFrame’s</a:t>
            </a:r>
            <a:r>
              <a:rPr lang="en-US" dirty="0"/>
              <a:t> plot method plots each of its columns as a different line</a:t>
            </a:r>
          </a:p>
          <a:p>
            <a:pPr lvl="1"/>
            <a:r>
              <a:rPr lang="en-US" dirty="0"/>
              <a:t>On the same plot</a:t>
            </a:r>
          </a:p>
          <a:p>
            <a:pPr lvl="1"/>
            <a:r>
              <a:rPr lang="en-US" dirty="0"/>
              <a:t>A legend is created automatically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3654" y="2281778"/>
            <a:ext cx="7902467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= Series(np.random.randn(1000), \</a:t>
            </a:r>
            <a:b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df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(np.random.randn(1000,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), \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ts.index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, columns=list('ABCD'))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= df.cumsum()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648749" y="5156322"/>
            <a:ext cx="1675548" cy="338554"/>
          </a:xfrm>
          <a:prstGeom prst="wedgeRectCallout">
            <a:avLst>
              <a:gd name="adj1" fmla="val 63077"/>
              <a:gd name="adj2" fmla="val -49430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Used in legend</a:t>
            </a:r>
          </a:p>
        </p:txBody>
      </p:sp>
    </p:spTree>
    <p:extLst>
      <p:ext uri="{BB962C8B-B14F-4D97-AF65-F5344CB8AC3E}">
        <p14:creationId xmlns:p14="http://schemas.microsoft.com/office/powerpoint/2010/main" val="164331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+mn-lt"/>
                <a:cs typeface="Courier New"/>
              </a:rPr>
              <a:t>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05" y="1209003"/>
            <a:ext cx="6410591" cy="50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83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72C82A-03A6-4FB1-BC7D-7D9BF6EE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E89E5C-0254-4CDE-A76F-0F38D5A0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label</a:t>
            </a:r>
          </a:p>
          <a:p>
            <a:pPr lvl="2"/>
            <a:r>
              <a:rPr lang="en-US" dirty="0"/>
              <a:t>Label for 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style</a:t>
            </a:r>
          </a:p>
          <a:p>
            <a:pPr lvl="2"/>
            <a:r>
              <a:rPr lang="en-US" dirty="0"/>
              <a:t>String such as </a:t>
            </a:r>
            <a:r>
              <a:rPr lang="en-US" dirty="0">
                <a:latin typeface="Courier New"/>
                <a:cs typeface="Courier New"/>
              </a:rPr>
              <a:t>'g--'</a:t>
            </a:r>
            <a:r>
              <a:rPr lang="en-US" dirty="0"/>
              <a:t> for Matplotlib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alpha</a:t>
            </a:r>
          </a:p>
          <a:p>
            <a:pPr lvl="2"/>
            <a:r>
              <a:rPr lang="en-US" dirty="0"/>
              <a:t>Fill opacity from 0 to 1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kind</a:t>
            </a:r>
          </a:p>
          <a:p>
            <a:pPr lvl="2"/>
            <a:r>
              <a:rPr lang="en-US" dirty="0"/>
              <a:t>Line, bar, barh, kde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grid</a:t>
            </a:r>
          </a:p>
          <a:p>
            <a:pPr lvl="2"/>
            <a:r>
              <a:rPr lang="en-US" dirty="0"/>
              <a:t>Display axis grid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logy</a:t>
            </a:r>
          </a:p>
          <a:p>
            <a:pPr lvl="2"/>
            <a:r>
              <a:rPr lang="en-US" dirty="0"/>
              <a:t>Use logarithmic scaling on the Y axis </a:t>
            </a:r>
          </a:p>
          <a:p>
            <a:r>
              <a:rPr lang="en-US" dirty="0"/>
              <a:t>For full list, see: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http://pandas.pydata.org/pandas-docs/stable/generated/pandas.Series.plot.html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564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458043" cy="5065062"/>
          </a:xfrm>
        </p:spPr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subplots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each DataFrame in separate subplot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sharex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x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sharey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y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figsize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Size of figure to create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title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title as a string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legend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Add a subplot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sort_columns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columns in alphabetical order using existing column order</a:t>
            </a:r>
          </a:p>
          <a:p>
            <a:r>
              <a:rPr lang="en-US" dirty="0"/>
              <a:t>For full list, see: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9143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8091" y="1355691"/>
            <a:ext cx="7520121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pd.DataFrame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({'A':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(1000) + 1, \</a:t>
            </a: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	 'B':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(1000), \</a:t>
            </a: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	 'C':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dom.randn(1000)-1})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(df.head())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kind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='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61080" y="5617208"/>
            <a:ext cx="1876864" cy="338554"/>
          </a:xfrm>
          <a:prstGeom prst="wedgeRectCallout">
            <a:avLst>
              <a:gd name="adj1" fmla="val -56740"/>
              <a:gd name="adj2" fmla="val -1621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Select histogram</a:t>
            </a:r>
          </a:p>
        </p:txBody>
      </p:sp>
    </p:spTree>
    <p:extLst>
      <p:ext uri="{BB962C8B-B14F-4D97-AF65-F5344CB8AC3E}">
        <p14:creationId xmlns:p14="http://schemas.microsoft.com/office/powerpoint/2010/main" val="373549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13" y="1127345"/>
            <a:ext cx="6778775" cy="510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07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Useful way of visualizing relationship between two one-dimensional data series</a:t>
            </a:r>
          </a:p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have a scatter method for plotting charts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70803" y="2466994"/>
            <a:ext cx="5661623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plt.scatter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(df['A'], df['B'])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plt.title('Changes in A v changes in B') 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205425" y="4487821"/>
            <a:ext cx="1376760" cy="338554"/>
          </a:xfrm>
          <a:prstGeom prst="wedgeRectCallout">
            <a:avLst>
              <a:gd name="adj1" fmla="val -276974"/>
              <a:gd name="adj2" fmla="val 1050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116239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00" y="1146856"/>
            <a:ext cx="6561401" cy="51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58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C980F6-978C-4D92-9166-262DB8B6F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For exploratory data analysis, it may be helpful to look at all scatter plots amongst a group of variables</a:t>
            </a:r>
          </a:p>
          <a:p>
            <a:pPr lvl="1"/>
            <a:r>
              <a:rPr lang="en-US" dirty="0"/>
              <a:t>Known as a pair plot or scatter plot matrix</a:t>
            </a:r>
          </a:p>
          <a:p>
            <a:r>
              <a:rPr lang="en-US" dirty="0"/>
              <a:t>Pandas has </a:t>
            </a:r>
            <a:r>
              <a:rPr lang="en-US" dirty="0">
                <a:latin typeface="Courier New"/>
                <a:cs typeface="Courier New"/>
              </a:rPr>
              <a:t>scatter_matrix</a:t>
            </a:r>
            <a:r>
              <a:rPr lang="en-US" dirty="0"/>
              <a:t> function	</a:t>
            </a:r>
          </a:p>
          <a:p>
            <a:pPr lvl="1"/>
            <a:r>
              <a:rPr lang="en-US" dirty="0"/>
              <a:t>Works with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  <a:p>
            <a:pPr lvl="1"/>
            <a:r>
              <a:rPr lang="en-US" dirty="0"/>
              <a:t>Also supports placing histograms or density plots of each variable along the diagonal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76EF1D-62AC-48BA-811F-7768DD6A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Scatter Plot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7738E-46D9-4227-803C-3BFFED0E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22" y="3411210"/>
            <a:ext cx="8146145" cy="286232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pd.plotting.scatter_matrix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fi-FI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fi-FI" sz="1800" dirty="0" err="1">
                <a:solidFill>
                  <a:schemeClr val="tx1"/>
                </a:solidFill>
                <a:latin typeface="Courier New"/>
                <a:cs typeface="Courier New"/>
              </a:rPr>
              <a:t>diagonal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='</a:t>
            </a:r>
            <a:r>
              <a:rPr lang="fi-FI" sz="1800" dirty="0" err="1">
                <a:solidFill>
                  <a:schemeClr val="tx1"/>
                </a:solidFill>
                <a:latin typeface="Courier New"/>
                <a:cs typeface="Courier New"/>
              </a:rPr>
              <a:t>kde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', alpha=0.3)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1" name="Rectangular Callout 4">
            <a:extLst>
              <a:ext uri="{FF2B5EF4-FFF2-40B4-BE49-F238E27FC236}">
                <a16:creationId xmlns:a16="http://schemas.microsoft.com/office/drawing/2014/main" id="{327C4D8F-120C-4117-B722-0467AA540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173" y="4377001"/>
            <a:ext cx="1497419" cy="584776"/>
          </a:xfrm>
          <a:prstGeom prst="wedgeRectCallout">
            <a:avLst>
              <a:gd name="adj1" fmla="val -111041"/>
              <a:gd name="adj2" fmla="val 21883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Density plot on diagonal</a:t>
            </a:r>
          </a:p>
        </p:txBody>
      </p:sp>
    </p:spTree>
    <p:extLst>
      <p:ext uri="{BB962C8B-B14F-4D97-AF65-F5344CB8AC3E}">
        <p14:creationId xmlns:p14="http://schemas.microsoft.com/office/powerpoint/2010/main" val="74937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Matrix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99" y="1214753"/>
            <a:ext cx="6486602" cy="506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7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8AC4D9-C0D9-4123-8B9C-50DC204D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91958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29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C20B77-46C6-4E13-A499-B96615B4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library to simplify making presentation quality graphs from matplotlib</a:t>
            </a:r>
          </a:p>
          <a:p>
            <a:pPr lvl="1"/>
            <a:r>
              <a:rPr lang="en-GB" dirty="0"/>
              <a:t>Short-cut methods to create advanced graphics</a:t>
            </a:r>
          </a:p>
          <a:p>
            <a:pPr lvl="2"/>
            <a:r>
              <a:rPr lang="en-GB" dirty="0"/>
              <a:t>Especially combining more than one graph</a:t>
            </a:r>
          </a:p>
          <a:p>
            <a:pPr lvl="1"/>
            <a:r>
              <a:rPr lang="en-GB" dirty="0"/>
              <a:t>Themes and palettes to simplify applying consistent styles</a:t>
            </a:r>
          </a:p>
          <a:p>
            <a:pPr lvl="2"/>
            <a:r>
              <a:rPr lang="en-GB" dirty="0"/>
              <a:t>Applies themes immediately to all matplotlib graphs</a:t>
            </a:r>
          </a:p>
          <a:p>
            <a:pPr lvl="2"/>
            <a:r>
              <a:rPr lang="en-GB" dirty="0"/>
              <a:t>Even those created without seaborn</a:t>
            </a:r>
          </a:p>
          <a:p>
            <a:r>
              <a:rPr lang="en-GB" dirty="0"/>
              <a:t>To use</a:t>
            </a:r>
          </a:p>
          <a:p>
            <a:pPr lvl="1"/>
            <a:r>
              <a:rPr lang="en-GB" dirty="0"/>
              <a:t>Usually imported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Many seaborn methods accept additional parameters</a:t>
            </a:r>
          </a:p>
          <a:p>
            <a:pPr lvl="1"/>
            <a:r>
              <a:rPr lang="en-GB" dirty="0"/>
              <a:t>Passed to the underlying implementation (e.g., matplotlib, pandas)</a:t>
            </a:r>
          </a:p>
          <a:p>
            <a:pPr lvl="1"/>
            <a:r>
              <a:rPr lang="en-GB" dirty="0"/>
              <a:t>Sometimes makes it hard to understand all the options</a:t>
            </a:r>
          </a:p>
          <a:p>
            <a:r>
              <a:rPr lang="en-GB" dirty="0"/>
              <a:t>Seaborn has many options</a:t>
            </a:r>
          </a:p>
          <a:p>
            <a:pPr lvl="1"/>
            <a:r>
              <a:rPr lang="en-GB" dirty="0"/>
              <a:t>Too many for this course to cover all of them</a:t>
            </a:r>
          </a:p>
          <a:p>
            <a:pPr lvl="1"/>
            <a:r>
              <a:rPr lang="en-GB" dirty="0"/>
              <a:t>The following slides pick out some key areas of interest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68B1A1-A086-4118-B915-AEF372DC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Seaborn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CAC31-89F2-40CE-8A24-303201B47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903" y="3610193"/>
            <a:ext cx="3424487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seaborn as sns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sns.set()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B2964A2-9032-4644-9A06-C976D640F46F}"/>
              </a:ext>
            </a:extLst>
          </p:cNvPr>
          <p:cNvSpPr/>
          <p:nvPr/>
        </p:nvSpPr>
        <p:spPr bwMode="auto">
          <a:xfrm>
            <a:off x="3796006" y="3940075"/>
            <a:ext cx="2249194" cy="428725"/>
          </a:xfrm>
          <a:prstGeom prst="wedgeRectCallout">
            <a:avLst>
              <a:gd name="adj1" fmla="val -104939"/>
              <a:gd name="adj2" fmla="val -408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Apply basic pre-set style</a:t>
            </a:r>
          </a:p>
        </p:txBody>
      </p:sp>
    </p:spTree>
    <p:extLst>
      <p:ext uri="{BB962C8B-B14F-4D97-AF65-F5344CB8AC3E}">
        <p14:creationId xmlns:p14="http://schemas.microsoft.com/office/powerpoint/2010/main" val="3346069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66C2A7-1D2D-488B-9758-1425FA9C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a numerical value with one, or more, categories</a:t>
            </a:r>
          </a:p>
          <a:p>
            <a:pPr lvl="1"/>
            <a:r>
              <a:rPr lang="en-GB" dirty="0"/>
              <a:t>Using scatter, boxes, violins, error bars, histograms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A1FCA2-5ECE-4F99-B6BE-603CD9B8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4C375-10F7-4F80-9A49-A761622DC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830480"/>
            <a:ext cx="2238375" cy="2238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0EB0B-F5A0-481F-8213-7E28FCDC3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098480"/>
            <a:ext cx="2238375" cy="2238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1CDFB1-5149-4226-87AD-408D06B39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0" y="2082480"/>
            <a:ext cx="364877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iris = sns.load_dataset('iris');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sns.catplot(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'species',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'sepal_length',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iris,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kind = 'strip'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E5E49-5FAB-41D0-921C-D9C2BE236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0" y="4242480"/>
            <a:ext cx="364877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iris = sns.load_dataset('iris');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sns.catplot(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'species',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'sepal_length',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iris,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kind = 'swarm'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179039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1FCA2-5ECE-4F99-B6BE-603CD9B8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Plots (continued)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5A31B8-54AA-418D-AC09-9559FA8C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434240"/>
            <a:ext cx="22383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7F6C7-2ABE-4D77-8C16-E30C2AFEC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3702240"/>
            <a:ext cx="2542794" cy="2238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1CDFB1-5149-4226-87AD-408D06B39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0" y="1686240"/>
            <a:ext cx="364877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iris = sns.load_dataset('iris');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sns.catplot(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'species’,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'sepal_length’,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iris,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kind = bar’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4ED03-BE31-49AD-BF01-66913162D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0" y="3846240"/>
            <a:ext cx="3648774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mpg = sns.load_dataset('mpg')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sns.catplot(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'model_year',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'mpg',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mpg,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kind = 'point',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hue = 'cylinders',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dodge = True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341E3A7-E3F4-4C31-B06A-348F25E37067}"/>
              </a:ext>
            </a:extLst>
          </p:cNvPr>
          <p:cNvSpPr/>
          <p:nvPr/>
        </p:nvSpPr>
        <p:spPr bwMode="auto">
          <a:xfrm>
            <a:off x="6600742" y="4492570"/>
            <a:ext cx="1947836" cy="738664"/>
          </a:xfrm>
          <a:prstGeom prst="wedgeRectCallout">
            <a:avLst>
              <a:gd name="adj1" fmla="val -97250"/>
              <a:gd name="adj2" fmla="val 27438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Automatically calculates mean and shows error bars</a:t>
            </a:r>
          </a:p>
        </p:txBody>
      </p:sp>
    </p:spTree>
    <p:extLst>
      <p:ext uri="{BB962C8B-B14F-4D97-AF65-F5344CB8AC3E}">
        <p14:creationId xmlns:p14="http://schemas.microsoft.com/office/powerpoint/2010/main" val="3857877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482BB0-0B79-46BB-BBC2-0E046D7D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color to show the scale of data at the intersection of two categories</a:t>
            </a:r>
          </a:p>
          <a:p>
            <a:pPr lvl="1"/>
            <a:r>
              <a:rPr lang="en-GB" dirty="0"/>
              <a:t>A colored matrix</a:t>
            </a:r>
          </a:p>
          <a:p>
            <a:pPr lvl="1"/>
            <a:r>
              <a:rPr lang="en-GB" dirty="0"/>
              <a:t>Good for highlighting correlation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1BB057-A3ED-4E55-9991-01C46BB4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19680-68EE-4A80-ACD8-7366F1D61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652812"/>
            <a:ext cx="45720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0B7B5-2B29-40CD-8CD6-4CFAAF588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342" y="2152751"/>
            <a:ext cx="6069313" cy="73866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flights = sns.load_dataset('flights')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flights = flights.pivot('month', 'year', 'passengers')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sns.heatmap(flights)</a:t>
            </a:r>
          </a:p>
        </p:txBody>
      </p:sp>
    </p:spTree>
    <p:extLst>
      <p:ext uri="{BB962C8B-B14F-4D97-AF65-F5344CB8AC3E}">
        <p14:creationId xmlns:p14="http://schemas.microsoft.com/office/powerpoint/2010/main" val="78556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93D692-2D04-4636-9B0E-D1EA92E02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78864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49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752876-9374-481B-8221-82C87C171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Plotly</a:t>
            </a:r>
          </a:p>
          <a:p>
            <a:pPr lvl="1"/>
            <a:r>
              <a:rPr lang="en-GB" dirty="0"/>
              <a:t>Based on the popular plotly.js library</a:t>
            </a:r>
          </a:p>
          <a:p>
            <a:pPr lvl="1"/>
            <a:r>
              <a:rPr lang="en-GB" dirty="0"/>
              <a:t>Creates interactive plots</a:t>
            </a:r>
          </a:p>
          <a:p>
            <a:r>
              <a:rPr lang="en-GB" dirty="0"/>
              <a:t>Folium</a:t>
            </a:r>
          </a:p>
          <a:p>
            <a:pPr lvl="1"/>
            <a:r>
              <a:rPr lang="en-GB" dirty="0"/>
              <a:t>Visualize geospatial data on maps</a:t>
            </a:r>
          </a:p>
          <a:p>
            <a:r>
              <a:rPr lang="en-GB" dirty="0"/>
              <a:t>Ggplot</a:t>
            </a:r>
          </a:p>
          <a:p>
            <a:pPr lvl="1"/>
            <a:r>
              <a:rPr lang="en-GB" dirty="0"/>
              <a:t>Graphing package based on ggplot2 from R</a:t>
            </a:r>
          </a:p>
          <a:p>
            <a:pPr lvl="1"/>
            <a:r>
              <a:rPr lang="en-GB" dirty="0"/>
              <a:t>Uses </a:t>
            </a:r>
            <a:r>
              <a:rPr lang="en-GB" i="1" dirty="0">
                <a:latin typeface="Century Schoolbook" panose="02040604050505020304" pitchFamily="18" charset="0"/>
              </a:rPr>
              <a:t>The Grammar of Graphics</a:t>
            </a:r>
            <a:r>
              <a:rPr lang="en-GB" dirty="0"/>
              <a:t> to create plots at a high level without thinking about implementation details</a:t>
            </a:r>
          </a:p>
          <a:p>
            <a:r>
              <a:rPr lang="en-GB" dirty="0"/>
              <a:t>Bokeh</a:t>
            </a:r>
          </a:p>
          <a:p>
            <a:pPr lvl="1"/>
            <a:r>
              <a:rPr lang="en-GB" dirty="0"/>
              <a:t>Also based on </a:t>
            </a:r>
            <a:r>
              <a:rPr lang="en-GB" i="1" dirty="0">
                <a:latin typeface="Century Schoolbook" panose="02040604050505020304" pitchFamily="18" charset="0"/>
              </a:rPr>
              <a:t>The Grammar of Graphics</a:t>
            </a:r>
          </a:p>
          <a:p>
            <a:pPr lvl="1"/>
            <a:r>
              <a:rPr lang="en-GB" dirty="0"/>
              <a:t>Create interactive plots</a:t>
            </a:r>
          </a:p>
          <a:p>
            <a:r>
              <a:rPr lang="en-GB" dirty="0"/>
              <a:t>Altair</a:t>
            </a:r>
          </a:p>
          <a:p>
            <a:pPr lvl="1"/>
            <a:r>
              <a:rPr lang="en-GB" dirty="0"/>
              <a:t>A declarative library based on the Vega-lite visualization grammar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13915A-FFA1-491C-B482-F8321191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Data Visualization Tools</a:t>
            </a:r>
          </a:p>
        </p:txBody>
      </p:sp>
    </p:spTree>
    <p:extLst>
      <p:ext uri="{BB962C8B-B14F-4D97-AF65-F5344CB8AC3E}">
        <p14:creationId xmlns:p14="http://schemas.microsoft.com/office/powerpoint/2010/main" val="99637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C31336-2D6F-4189-979E-2F010D4E7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61144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13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a plotting package designed for creating publication quality plots</a:t>
            </a:r>
          </a:p>
          <a:p>
            <a:pPr lvl="1"/>
            <a:r>
              <a:rPr lang="en-US" dirty="0"/>
              <a:t>Has a number of add-on toolkits</a:t>
            </a:r>
          </a:p>
          <a:p>
            <a:pPr lvl="2"/>
            <a:r>
              <a:rPr lang="en-US" dirty="0"/>
              <a:t>3D plots</a:t>
            </a:r>
          </a:p>
          <a:p>
            <a:pPr lvl="2"/>
            <a:r>
              <a:rPr lang="en-US" dirty="0"/>
              <a:t>Mapping and projections</a:t>
            </a:r>
          </a:p>
          <a:p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is a module built on </a:t>
            </a:r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/>
              <a:t>usually imported as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plt</a:t>
            </a:r>
          </a:p>
          <a:p>
            <a:r>
              <a:rPr lang="en-US" dirty="0">
                <a:latin typeface="+mn-lt"/>
                <a:cs typeface="Courier New"/>
              </a:rPr>
              <a:t>Run in </a:t>
            </a:r>
            <a:r>
              <a:rPr lang="en-US" dirty="0">
                <a:latin typeface="Courier New"/>
                <a:cs typeface="Courier New"/>
              </a:rPr>
              <a:t>pylab</a:t>
            </a:r>
            <a:r>
              <a:rPr lang="en-US" dirty="0">
                <a:latin typeface="+mn-lt"/>
                <a:cs typeface="Courier New"/>
              </a:rPr>
              <a:t> mode in IPython</a:t>
            </a:r>
          </a:p>
          <a:p>
            <a:r>
              <a:rPr lang="en-US" dirty="0"/>
              <a:t>In this chapter, we provide enough detail to begin working with </a:t>
            </a:r>
            <a:r>
              <a:rPr lang="en-US" dirty="0">
                <a:latin typeface="Courier New"/>
                <a:cs typeface="Courier New"/>
              </a:rPr>
              <a:t>matplotlib</a:t>
            </a:r>
          </a:p>
          <a:p>
            <a:pPr lvl="1"/>
            <a:r>
              <a:rPr lang="en-US" dirty="0"/>
              <a:t>Full documentation including extensive examples can be found at:</a:t>
            </a:r>
          </a:p>
          <a:p>
            <a:pPr lvl="2"/>
            <a:r>
              <a:rPr lang="en-US" dirty="0">
                <a:latin typeface="+mj-lt"/>
                <a:cs typeface="Courier New"/>
                <a:hlinkClick r:id="rId3"/>
              </a:rPr>
              <a:t>http://matplotlib.org/2.0.0/index.html</a:t>
            </a:r>
            <a:r>
              <a:rPr lang="en-US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Introducing Matplotlib </a:t>
            </a:r>
          </a:p>
        </p:txBody>
      </p:sp>
    </p:spTree>
    <p:extLst>
      <p:ext uri="{BB962C8B-B14F-4D97-AF65-F5344CB8AC3E}">
        <p14:creationId xmlns:p14="http://schemas.microsoft.com/office/powerpoint/2010/main" val="12177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90DFA4-A4B4-4DF2-9D77-F39C90B6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Figures and Subplots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9C81E0-01CE-4E6D-9110-9CE87CC89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995080"/>
            <a:ext cx="8016949" cy="5065062"/>
          </a:xfrm>
        </p:spPr>
        <p:txBody>
          <a:bodyPr/>
          <a:lstStyle/>
          <a:p>
            <a:r>
              <a:rPr lang="en-US" dirty="0"/>
              <a:t>Plots reside within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r>
              <a:rPr lang="en-US" dirty="0"/>
              <a:t>Subplots are added to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latin typeface="Courier New"/>
                <a:cs typeface="Courier New"/>
              </a:rPr>
              <a:t>add_subplot(rows, columns, plot number)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Returns </a:t>
            </a:r>
            <a:r>
              <a:rPr lang="en-US" dirty="0">
                <a:latin typeface="Courier New"/>
                <a:cs typeface="Courier New"/>
              </a:rPr>
              <a:t>AxesSubplot</a:t>
            </a:r>
            <a:r>
              <a:rPr lang="en-US" dirty="0">
                <a:latin typeface="+mn-lt"/>
                <a:cs typeface="Courier New"/>
              </a:rPr>
              <a:t> 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A935F-7543-455A-B403-B17CEB68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801" y="2310717"/>
            <a:ext cx="6896710" cy="403187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import matplotlib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from matplotlib import pyplot as plt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from numpy.random import randn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sp1 = figure.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add_subplot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(2,2,1)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sp2 = figure.add_subplot(2,2,2)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sp3 = figure.add_subplot(2,2,3)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sp4 = figure.add_subplot(2,2,4)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sp1.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plot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(randn(100).cumsum(),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k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--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sp2.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(randn(100), bins=20)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sp3.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scatter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(randn(100), randn(100)-5*randn(100))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sp4.hist(randn(100), bins=20, color=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plt.show()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1" name="Rectangular Callout 4">
            <a:extLst>
              <a:ext uri="{FF2B5EF4-FFF2-40B4-BE49-F238E27FC236}">
                <a16:creationId xmlns:a16="http://schemas.microsoft.com/office/drawing/2014/main" id="{9E6A38D1-5EDB-4B9C-B68E-0D67D71F9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435" y="2618763"/>
            <a:ext cx="1499292" cy="584776"/>
          </a:xfrm>
          <a:prstGeom prst="wedgeRectCallout">
            <a:avLst>
              <a:gd name="adj1" fmla="val -116723"/>
              <a:gd name="adj2" fmla="val 17504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1</a:t>
            </a:r>
          </a:p>
        </p:txBody>
      </p:sp>
      <p:sp>
        <p:nvSpPr>
          <p:cNvPr id="12" name="Rectangular Callout 5">
            <a:extLst>
              <a:ext uri="{FF2B5EF4-FFF2-40B4-BE49-F238E27FC236}">
                <a16:creationId xmlns:a16="http://schemas.microsoft.com/office/drawing/2014/main" id="{D9D95749-D8F6-479E-9ADE-DA7D81AFE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434" y="4034265"/>
            <a:ext cx="1499292" cy="584776"/>
          </a:xfrm>
          <a:prstGeom prst="wedgeRectCallout">
            <a:avLst>
              <a:gd name="adj1" fmla="val -123683"/>
              <a:gd name="adj2" fmla="val -1480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2</a:t>
            </a:r>
          </a:p>
        </p:txBody>
      </p:sp>
    </p:spTree>
    <p:extLst>
      <p:ext uri="{BB962C8B-B14F-4D97-AF65-F5344CB8AC3E}">
        <p14:creationId xmlns:p14="http://schemas.microsoft.com/office/powerpoint/2010/main" val="12522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Subplots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31" y="1149441"/>
            <a:ext cx="6600339" cy="5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47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C3B7659-9A49-461D-A12B-B00B3E6F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Saving Plot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B24CF9-8EA5-41D8-95CC-052B75D8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Plots can be saved using the </a:t>
            </a:r>
            <a:r>
              <a:rPr lang="en-US" dirty="0">
                <a:latin typeface="Courier New"/>
                <a:cs typeface="Courier New"/>
              </a:rPr>
              <a:t>savefig</a:t>
            </a:r>
            <a:r>
              <a:rPr lang="en-US" dirty="0"/>
              <a:t> method</a:t>
            </a:r>
          </a:p>
          <a:p>
            <a:r>
              <a:rPr lang="en-US" dirty="0"/>
              <a:t>Various file formats are supported and can be listed with the following command:</a:t>
            </a:r>
          </a:p>
          <a:p>
            <a:endParaRPr lang="en-US" sz="2000" dirty="0"/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pPr lvl="1"/>
            <a:endParaRPr lang="en-US" dirty="0">
              <a:latin typeface="+mn-lt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Using the extension indicates which format to save 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E628A-92A0-43D8-8F45-B5F9A937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249" y="2191417"/>
            <a:ext cx="6855502" cy="280076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plt.gcf().canvas.get_supported_filetypes_grouped()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{'Postscript': ['ps'],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'Encapsulated Postscript': ['eps'],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'Portable Document Format': ['pdf'],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'PGF code for LaTeX': ['pgf'],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'Portable Network Graphics': ['png'],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'Raw RGBA bitmap': ['raw', 'rgba'],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'Scalable Vector Graphics': ['svg', 'svgz'],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'Joint Photographic Experts Group': ['jpeg', 'jpg'],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'Tagged Image File Format': ['tif', 'tiff']}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97579-5090-4CCA-A840-D5FE0E96E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249" y="5522125"/>
            <a:ext cx="6855502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plt.savefig('chart1.jpg')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plt.savefig('chart1.pdf')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073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FBFA11-8BC8-44C1-91FF-FA08F5713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The plot function accepts arrays of x and y coordinates and also an optional string </a:t>
            </a:r>
          </a:p>
          <a:p>
            <a:pPr lvl="1"/>
            <a:r>
              <a:rPr lang="en-US" dirty="0"/>
              <a:t>Optional string is for color and style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 y, 'r--')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indicates red color and </a:t>
            </a:r>
            <a:r>
              <a:rPr lang="en-US" dirty="0">
                <a:latin typeface="Courier New"/>
                <a:cs typeface="Courier New"/>
              </a:rPr>
              <a:t>--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the dashed style</a:t>
            </a:r>
          </a:p>
          <a:p>
            <a:r>
              <a:rPr lang="en-US" dirty="0"/>
              <a:t>More explicit requests for color and style can be made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 y, linestyle='--', color='r')</a:t>
            </a:r>
          </a:p>
          <a:p>
            <a:r>
              <a:rPr lang="en-US" dirty="0">
                <a:latin typeface="+mn-lt"/>
                <a:cs typeface="Courier New"/>
              </a:rPr>
              <a:t>Plots will have continuous line plots and, therefore, will have data interpolated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Can request data points to be shown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 y, 'ro--')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Or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sp1.plot(x, y, linestyle='--', color='r', marker='o')</a:t>
            </a: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+mn-lt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8D6948-374D-4FD2-B171-CB044BA1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Colors and Styles</a:t>
            </a:r>
          </a:p>
        </p:txBody>
      </p:sp>
    </p:spTree>
    <p:extLst>
      <p:ext uri="{BB962C8B-B14F-4D97-AF65-F5344CB8AC3E}">
        <p14:creationId xmlns:p14="http://schemas.microsoft.com/office/powerpoint/2010/main" val="248131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example shows how to change axis ticks, labels, and add a title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84531" y="1712064"/>
            <a:ext cx="4621063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 = figure.add_subplot(1,1,1)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p1.plot(randn(1000).cumsum())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set_title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('Random Walk')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set_xticks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([0,500,1000])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set_xlabel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</a:t>
            </a:r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Count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set_ylabel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('Random Number')</a:t>
            </a:r>
          </a:p>
          <a:p>
            <a:endParaRPr lang="en-US" sz="1800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917853" y="3420224"/>
            <a:ext cx="1571717" cy="584776"/>
          </a:xfrm>
          <a:prstGeom prst="wedgeRectCallout">
            <a:avLst>
              <a:gd name="adj1" fmla="val -117021"/>
              <a:gd name="adj2" fmla="val -381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set_yticks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Y axis</a:t>
            </a:r>
          </a:p>
        </p:txBody>
      </p:sp>
    </p:spTree>
    <p:extLst>
      <p:ext uri="{BB962C8B-B14F-4D97-AF65-F5344CB8AC3E}">
        <p14:creationId xmlns:p14="http://schemas.microsoft.com/office/powerpoint/2010/main" val="182531605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EVEA5JW6U4JV-6-9960</_dlc_DocId>
    <_dlc_DocIdUrl xmlns="037063e9-a85e-4c78-8627-f1a9315663e5">
      <Url>https://portal.roitraining.com/Courses/_layouts/DocIdRedir.aspx?ID=EVEA5JW6U4JV-6-9960</Url>
      <Description>EVEA5JW6U4JV-6-9960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2DC1111-121F-4086-B564-4B1C46DE4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1490</TotalTime>
  <Words>1839</Words>
  <Application>Microsoft Macintosh PowerPoint</Application>
  <PresentationFormat>On-screen Show (4:3)</PresentationFormat>
  <Paragraphs>319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ＭＳ Ｐゴシック</vt:lpstr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5:  Plotting and Visualization</vt:lpstr>
      <vt:lpstr>Chapter Objectives</vt:lpstr>
      <vt:lpstr>Chapter Concepts</vt:lpstr>
      <vt:lpstr>Introducing Matplotlib </vt:lpstr>
      <vt:lpstr>Figures and Subplots</vt:lpstr>
      <vt:lpstr>Figures and Subplots Example</vt:lpstr>
      <vt:lpstr>Saving Plot</vt:lpstr>
      <vt:lpstr>Colors and Styles</vt:lpstr>
      <vt:lpstr>Labels and Legends</vt:lpstr>
      <vt:lpstr>Labels and Legends Example</vt:lpstr>
      <vt:lpstr>Chapter Concepts</vt:lpstr>
      <vt:lpstr>Plotting Functions in Pandas</vt:lpstr>
      <vt:lpstr>A Simple Example</vt:lpstr>
      <vt:lpstr>A Simple Example (continued)</vt:lpstr>
      <vt:lpstr>Line Plot with DataFrame</vt:lpstr>
      <vt:lpstr>Line Plot with DataFrame (continued)</vt:lpstr>
      <vt:lpstr>Series plot() Arguments</vt:lpstr>
      <vt:lpstr>DataFrame plot() Arguments</vt:lpstr>
      <vt:lpstr>Histogram Example</vt:lpstr>
      <vt:lpstr>Histogram Example (continued)</vt:lpstr>
      <vt:lpstr>Scatter Plots</vt:lpstr>
      <vt:lpstr>Scatter Plots (continued)</vt:lpstr>
      <vt:lpstr>Scatter Plot Matrix</vt:lpstr>
      <vt:lpstr>Scatter Plot Matrix Example</vt:lpstr>
      <vt:lpstr>Chapter Concepts</vt:lpstr>
      <vt:lpstr>Seaborn</vt:lpstr>
      <vt:lpstr>Categorical Plots</vt:lpstr>
      <vt:lpstr>Categorical Plots (continued)</vt:lpstr>
      <vt:lpstr>Heatmaps</vt:lpstr>
      <vt:lpstr>Other Data Visualization Tools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Plotting and Visualization</dc:title>
  <dc:creator>Linda Karsen</dc:creator>
  <cp:lastModifiedBy>Microsoft Office User</cp:lastModifiedBy>
  <cp:revision>46</cp:revision>
  <dcterms:created xsi:type="dcterms:W3CDTF">2017-04-03T16:55:00Z</dcterms:created>
  <dcterms:modified xsi:type="dcterms:W3CDTF">2020-02-09T04:21:27Z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05e6e956-66f2-4004-9d10-5c8f0c7141bf</vt:lpwstr>
  </property>
</Properties>
</file>