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8"/>
  </p:notesMasterIdLst>
  <p:handoutMasterIdLst>
    <p:handoutMasterId r:id="rId39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96" r:id="rId32"/>
    <p:sldId id="295" r:id="rId33"/>
    <p:sldId id="298" r:id="rId34"/>
    <p:sldId id="299" r:id="rId35"/>
    <p:sldId id="284" r:id="rId36"/>
    <p:sldId id="283" r:id="rId37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110" d="100"/>
          <a:sy n="110" d="100"/>
        </p:scale>
        <p:origin x="900" y="102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12"/>
    </p:cViewPr>
  </p:sorterViewPr>
  <p:notesViewPr>
    <p:cSldViewPr snapToGrid="0">
      <p:cViewPr varScale="1">
        <p:scale>
          <a:sx n="82" d="100"/>
          <a:sy n="82" d="100"/>
        </p:scale>
        <p:origin x="199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l"/>
            <a:r>
              <a:rPr lang="en-US" sz="12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6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92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5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0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49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3325BB-E044-4748-B943-27E75D0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16B24C-7BCE-4168-B938-D2D9908E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Consider plotting a series of 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62EA7-B375-4FC9-84A4-F449647B0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74" y="1699666"/>
            <a:ext cx="7566187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485222E0-D603-4D4D-9C3D-20EDE7DD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405" y="3864388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138822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72C82A-03A6-4FB1-BC7D-7D9BF6EE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89E5C-0254-4CDE-A76F-0F38D5A0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'g--'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C980F6-978C-4D92-9166-262DB8B6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6EF1D-62AC-48BA-811F-7768DD6A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738E-46D9-4227-803C-3BFFED0E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22" y="3411210"/>
            <a:ext cx="8146145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pd.plotting.scatter_matrix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diagonal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kde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', 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327C4D8F-120C-4117-B722-0467AA54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20B77-46C6-4E13-A499-B96615B4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library to simplify making presentation quality graphs from matplotlib</a:t>
            </a:r>
          </a:p>
          <a:p>
            <a:pPr lvl="1"/>
            <a:r>
              <a:rPr lang="en-GB" dirty="0"/>
              <a:t>Short-cut methods to create advanced graphics</a:t>
            </a:r>
          </a:p>
          <a:p>
            <a:pPr lvl="2"/>
            <a:r>
              <a:rPr lang="en-GB" dirty="0"/>
              <a:t>Especially combining more than one graph</a:t>
            </a:r>
          </a:p>
          <a:p>
            <a:pPr lvl="1"/>
            <a:r>
              <a:rPr lang="en-GB" dirty="0"/>
              <a:t>Themes and palettes to simplify applying consistent styles</a:t>
            </a:r>
          </a:p>
          <a:p>
            <a:pPr lvl="2"/>
            <a:r>
              <a:rPr lang="en-GB" dirty="0"/>
              <a:t>Applies themes immediately to all matplotlib graphs</a:t>
            </a:r>
          </a:p>
          <a:p>
            <a:pPr lvl="2"/>
            <a:r>
              <a:rPr lang="en-GB" dirty="0"/>
              <a:t>Even those created without Seaborn</a:t>
            </a:r>
          </a:p>
          <a:p>
            <a:r>
              <a:rPr lang="en-GB" dirty="0"/>
              <a:t>To use</a:t>
            </a:r>
          </a:p>
          <a:p>
            <a:pPr lvl="1"/>
            <a:r>
              <a:rPr lang="en-GB" dirty="0"/>
              <a:t>Usually imported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Many Seaborn methods accept additional parameters</a:t>
            </a:r>
          </a:p>
          <a:p>
            <a:pPr lvl="1"/>
            <a:r>
              <a:rPr lang="en-GB" dirty="0"/>
              <a:t>Passed to the underlying implementation (e.g., matplotlib, pandas)</a:t>
            </a:r>
          </a:p>
          <a:p>
            <a:pPr lvl="1"/>
            <a:r>
              <a:rPr lang="en-GB" dirty="0"/>
              <a:t>Sometimes makes it hard to understand all the options</a:t>
            </a:r>
          </a:p>
          <a:p>
            <a:r>
              <a:rPr lang="en-GB" dirty="0"/>
              <a:t>Seaborn has many options</a:t>
            </a:r>
          </a:p>
          <a:p>
            <a:pPr lvl="1"/>
            <a:r>
              <a:rPr lang="en-GB" dirty="0"/>
              <a:t>Too many for this course to cover all of them</a:t>
            </a:r>
          </a:p>
          <a:p>
            <a:pPr lvl="1"/>
            <a:r>
              <a:rPr lang="en-GB" dirty="0"/>
              <a:t>The following slides pick out some key areas of interest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8B1A1-A086-4118-B915-AEF372D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CAC31-89F2-40CE-8A24-303201B47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903" y="3610193"/>
            <a:ext cx="3424487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seaborn as sns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sns.set()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B2964A2-9032-4644-9A06-C976D640F46F}"/>
              </a:ext>
            </a:extLst>
          </p:cNvPr>
          <p:cNvSpPr/>
          <p:nvPr/>
        </p:nvSpPr>
        <p:spPr bwMode="auto">
          <a:xfrm>
            <a:off x="3796006" y="3940075"/>
            <a:ext cx="2249194" cy="428725"/>
          </a:xfrm>
          <a:prstGeom prst="wedgeRectCallout">
            <a:avLst>
              <a:gd name="adj1" fmla="val -104939"/>
              <a:gd name="adj2" fmla="val -40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Apply basic pre-set style</a:t>
            </a:r>
          </a:p>
        </p:txBody>
      </p:sp>
    </p:spTree>
    <p:extLst>
      <p:ext uri="{BB962C8B-B14F-4D97-AF65-F5344CB8AC3E}">
        <p14:creationId xmlns:p14="http://schemas.microsoft.com/office/powerpoint/2010/main" val="334606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6C2A7-1D2D-488B-9758-1425FA9C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a numerical value with one, or more, categories</a:t>
            </a:r>
          </a:p>
          <a:p>
            <a:pPr lvl="1"/>
            <a:r>
              <a:rPr lang="en-GB" dirty="0"/>
              <a:t>Using scatter, boxes, violins, error bars, histograms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C375-10F7-4F80-9A49-A761622DC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830480"/>
            <a:ext cx="2238375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0EB0B-F5A0-481F-8213-7E28FCDC3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098480"/>
            <a:ext cx="2238375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208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'strip'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E5E49-5FAB-41D0-921C-D9C2BE23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424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'swarm'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7903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 (continued)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5A31B8-54AA-418D-AC09-9559FA8C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34240"/>
            <a:ext cx="22383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7F6C7-2ABE-4D77-8C16-E30C2AFEC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3702240"/>
            <a:ext cx="2542794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168624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bar’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ED03-BE31-49AD-BF01-66913162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3846240"/>
            <a:ext cx="364877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mpg = sns.load_dataset('mpg')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'model_year',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'mpg',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mpg,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'point',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hue = 'cylinders',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dodge = True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341E3A7-E3F4-4C31-B06A-348F25E37067}"/>
              </a:ext>
            </a:extLst>
          </p:cNvPr>
          <p:cNvSpPr/>
          <p:nvPr/>
        </p:nvSpPr>
        <p:spPr bwMode="auto">
          <a:xfrm>
            <a:off x="6600742" y="4492570"/>
            <a:ext cx="1947836" cy="738664"/>
          </a:xfrm>
          <a:prstGeom prst="wedgeRectCallout">
            <a:avLst>
              <a:gd name="adj1" fmla="val -97250"/>
              <a:gd name="adj2" fmla="val 2743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Automatically calculates mean and shows error bars</a:t>
            </a:r>
          </a:p>
        </p:txBody>
      </p:sp>
    </p:spTree>
    <p:extLst>
      <p:ext uri="{BB962C8B-B14F-4D97-AF65-F5344CB8AC3E}">
        <p14:creationId xmlns:p14="http://schemas.microsoft.com/office/powerpoint/2010/main" val="385787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82BB0-0B79-46BB-BBC2-0E046D7D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color to show the scale of data at the intersection of two categories</a:t>
            </a:r>
          </a:p>
          <a:p>
            <a:pPr lvl="1"/>
            <a:r>
              <a:rPr lang="en-GB" dirty="0"/>
              <a:t>A colored matrix</a:t>
            </a:r>
          </a:p>
          <a:p>
            <a:pPr lvl="1"/>
            <a:r>
              <a:rPr lang="en-GB" dirty="0"/>
              <a:t>Good for highlighting 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BB057-A3ED-4E55-9991-01C46BB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9680-68EE-4A80-ACD8-7366F1D6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652812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0B7B5-2B29-40CD-8CD6-4CFAAF58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342" y="2152751"/>
            <a:ext cx="606931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sns.load_dataset('flights')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flights.pivot('month', 'year', 'passengers')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sns.heatmap(flights)</a:t>
            </a:r>
          </a:p>
        </p:txBody>
      </p:sp>
    </p:spTree>
    <p:extLst>
      <p:ext uri="{BB962C8B-B14F-4D97-AF65-F5344CB8AC3E}">
        <p14:creationId xmlns:p14="http://schemas.microsoft.com/office/powerpoint/2010/main" val="7855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52876-9374-481B-8221-82C87C17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Plotly</a:t>
            </a:r>
          </a:p>
          <a:p>
            <a:pPr lvl="1"/>
            <a:r>
              <a:rPr lang="en-GB" dirty="0"/>
              <a:t>Based on the popular plotly.js library</a:t>
            </a:r>
          </a:p>
          <a:p>
            <a:pPr lvl="1"/>
            <a:r>
              <a:rPr lang="en-GB" dirty="0"/>
              <a:t>Creates interactive plots</a:t>
            </a:r>
          </a:p>
          <a:p>
            <a:r>
              <a:rPr lang="en-GB" dirty="0"/>
              <a:t>Folium</a:t>
            </a:r>
          </a:p>
          <a:p>
            <a:pPr lvl="1"/>
            <a:r>
              <a:rPr lang="en-GB" dirty="0"/>
              <a:t>Visualize geospatial data on maps</a:t>
            </a:r>
          </a:p>
          <a:p>
            <a:r>
              <a:rPr lang="en-GB" dirty="0"/>
              <a:t>Ggplot</a:t>
            </a:r>
          </a:p>
          <a:p>
            <a:pPr lvl="1"/>
            <a:r>
              <a:rPr lang="en-GB" dirty="0"/>
              <a:t>Graphing package based on ggplot2 from R</a:t>
            </a:r>
          </a:p>
          <a:p>
            <a:pPr lvl="1"/>
            <a:r>
              <a:rPr lang="en-GB" dirty="0"/>
              <a:t>Uses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  <a:r>
              <a:rPr lang="en-GB" dirty="0"/>
              <a:t> to create plots at a high level without thinking about implementation details</a:t>
            </a:r>
          </a:p>
          <a:p>
            <a:r>
              <a:rPr lang="en-GB" dirty="0"/>
              <a:t>Bokeh</a:t>
            </a:r>
          </a:p>
          <a:p>
            <a:pPr lvl="1"/>
            <a:r>
              <a:rPr lang="en-GB" dirty="0"/>
              <a:t>Also based on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</a:p>
          <a:p>
            <a:pPr lvl="1"/>
            <a:r>
              <a:rPr lang="en-GB" dirty="0"/>
              <a:t>Create interactive plots</a:t>
            </a:r>
          </a:p>
          <a:p>
            <a:r>
              <a:rPr lang="en-GB" dirty="0"/>
              <a:t>Altair</a:t>
            </a:r>
          </a:p>
          <a:p>
            <a:pPr lvl="1"/>
            <a:r>
              <a:rPr lang="en-GB" dirty="0"/>
              <a:t>A declarative library based on the Vega-lite visualization grammar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3915A-FFA1-491C-B482-F8321191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Data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99637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/>
              <a:t>usually imported as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plt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90DFA4-A4B4-4DF2-9D77-F39C90B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9C81E0-01CE-4E6D-9110-9CE87CC8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995080"/>
            <a:ext cx="8016949" cy="5065062"/>
          </a:xfrm>
        </p:spPr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A935F-7543-455A-B403-B17CEB68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801" y="2400168"/>
            <a:ext cx="6896710" cy="384720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import matplotlib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matplotlib import pyplot as plt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numpy.random import randn</a:t>
            </a:r>
          </a:p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 = figure.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add_subplot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1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k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--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plt.show()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9E6A38D1-5EDB-4B9C-B68E-0D67D71F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5" y="2708214"/>
            <a:ext cx="1499292" cy="584776"/>
          </a:xfrm>
          <a:prstGeom prst="wedgeRectCallout">
            <a:avLst>
              <a:gd name="adj1" fmla="val -116723"/>
              <a:gd name="adj2" fmla="val 17504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12" name="Rectangular Callout 5">
            <a:extLst>
              <a:ext uri="{FF2B5EF4-FFF2-40B4-BE49-F238E27FC236}">
                <a16:creationId xmlns:a16="http://schemas.microsoft.com/office/drawing/2014/main" id="{D9D95749-D8F6-479E-9ADE-DA7D81AF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4" y="4123716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3B7659-9A49-461D-A12B-B00B3E6F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Saving Plot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B24CF9-8EA5-41D8-95CC-052B75D8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Plots can be saved using the </a:t>
            </a:r>
            <a:r>
              <a:rPr lang="en-US" dirty="0">
                <a:latin typeface="Courier New"/>
                <a:cs typeface="Courier New"/>
              </a:rPr>
              <a:t>savefig</a:t>
            </a:r>
            <a:r>
              <a:rPr lang="en-US" dirty="0"/>
              <a:t> method</a:t>
            </a:r>
          </a:p>
          <a:p>
            <a:r>
              <a:rPr lang="en-US" dirty="0"/>
              <a:t>Various file formats are supported and can be listed with the following command:</a:t>
            </a:r>
          </a:p>
          <a:p>
            <a:endParaRPr lang="en-US" sz="2000" dirty="0"/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Using the extension indicates which format to save 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E628A-92A0-43D8-8F45-B5F9A937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2251051"/>
            <a:ext cx="6855502" cy="280076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plt.gcf().canvas.get_supported_filetypes_grouped()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{'Postscript': ['ps'],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'Encapsulated Postscript': ['eps'],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Document Format': ['pdf'],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'PGF code for LaTeX': ['pgf'],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Network Graphics': ['png'],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'Raw RGBA bitmap': ['raw', 'rgba'],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'Scalable Vector Graphics': ['svg', 'svgz'],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'Joint Photographic Experts Group': ['jpeg', 'jpg'],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'Tagged Image File Format': ['tif', 'tiff']}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97579-5090-4CCA-A840-D5FE0E96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5551942"/>
            <a:ext cx="685550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plt.savefig('chart1.jpg')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plt.savefig('chart1.pdf')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FBFA11-8BC8-44C1-91FF-FA08F571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'r--')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linestyle='--',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'ro--')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 y, linestyle='--',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8D6948-374D-4FD2-B171-CB044BA1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elements/1.1/"/>
    <ds:schemaRef ds:uri="037063e9-a85e-4c78-8627-f1a9315663e5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1495</TotalTime>
  <Words>1665</Words>
  <Application>Microsoft Office PowerPoint</Application>
  <PresentationFormat>On-screen Show (4:3)</PresentationFormat>
  <Paragraphs>319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Saving Plot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Seaborn</vt:lpstr>
      <vt:lpstr>Categorical Plots</vt:lpstr>
      <vt:lpstr>Categorical Plots (continued)</vt:lpstr>
      <vt:lpstr>Heatmaps</vt:lpstr>
      <vt:lpstr>Other Data Visualization Tools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Christel Silva</cp:lastModifiedBy>
  <cp:revision>48</cp:revision>
  <dcterms:created xsi:type="dcterms:W3CDTF">2017-04-03T16:55:00Z</dcterms:created>
  <dcterms:modified xsi:type="dcterms:W3CDTF">2020-02-10T18:01:01Z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