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62" r:id="rId5"/>
    <p:sldId id="259" r:id="rId6"/>
    <p:sldId id="260" r:id="rId7"/>
    <p:sldId id="263" r:id="rId8"/>
    <p:sldId id="261" r:id="rId9"/>
    <p:sldId id="275" r:id="rId10"/>
    <p:sldId id="265" r:id="rId11"/>
    <p:sldId id="280" r:id="rId12"/>
    <p:sldId id="272" r:id="rId13"/>
    <p:sldId id="279" r:id="rId14"/>
    <p:sldId id="277" r:id="rId15"/>
    <p:sldId id="278" r:id="rId16"/>
    <p:sldId id="266" r:id="rId17"/>
    <p:sldId id="281" r:id="rId18"/>
    <p:sldId id="282" r:id="rId19"/>
    <p:sldId id="283" r:id="rId20"/>
    <p:sldId id="284" r:id="rId21"/>
    <p:sldId id="286" r:id="rId22"/>
    <p:sldId id="287" r:id="rId23"/>
    <p:sldId id="285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6"/>
    <p:restoredTop sz="94624"/>
  </p:normalViewPr>
  <p:slideViewPr>
    <p:cSldViewPr snapToGrid="0" snapToObjects="1">
      <p:cViewPr varScale="1">
        <p:scale>
          <a:sx n="104" d="100"/>
          <a:sy n="104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309D-F479-164D-A861-10F2E9404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</a:rPr>
              <a:t>Money Corp Employee Retention Analysis </a:t>
            </a:r>
            <a:br>
              <a:rPr lang="en-US" sz="4000" dirty="0">
                <a:latin typeface="Cambria" panose="02040503050406030204" pitchFamily="18" charset="0"/>
              </a:rPr>
            </a:b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13ED6-6BAF-C043-B8B8-A87B7FD0A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5194" y="6519553"/>
            <a:ext cx="1795003" cy="338447"/>
          </a:xfrm>
        </p:spPr>
        <p:txBody>
          <a:bodyPr>
            <a:normAutofit/>
          </a:bodyPr>
          <a:lstStyle/>
          <a:p>
            <a:r>
              <a:rPr lang="en-US" sz="1200" dirty="0"/>
              <a:t>Redwood Group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06D22-E9C3-824E-897D-C455FEA83BAC}"/>
              </a:ext>
            </a:extLst>
          </p:cNvPr>
          <p:cNvSpPr txBox="1"/>
          <p:nvPr/>
        </p:nvSpPr>
        <p:spPr>
          <a:xfrm>
            <a:off x="1009402" y="0"/>
            <a:ext cx="488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DDSAnalytics	- Talent Management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8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D43B-5257-D04B-9F48-02554450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Job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88CB-2862-274C-9822-F4ECC316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314729C-360A-B84B-A94E-EA58329AA15E}"/>
              </a:ext>
            </a:extLst>
          </p:cNvPr>
          <p:cNvSpPr txBox="1">
            <a:spLocks/>
          </p:cNvSpPr>
          <p:nvPr/>
        </p:nvSpPr>
        <p:spPr>
          <a:xfrm>
            <a:off x="9672637" y="6519553"/>
            <a:ext cx="1795003" cy="338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/>
              <a:t>Redwood Group 2019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663BF-DF09-A34B-8E07-D0B6D56C6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25" y="1658232"/>
            <a:ext cx="6790896" cy="47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8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7530-AF40-1A40-A14E-C52C8241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Job Role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A88207E-BF24-DC43-BB35-A453C74BB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906" y="1581665"/>
            <a:ext cx="6928004" cy="4893275"/>
          </a:xfrm>
        </p:spPr>
      </p:pic>
    </p:spTree>
    <p:extLst>
      <p:ext uri="{BB962C8B-B14F-4D97-AF65-F5344CB8AC3E}">
        <p14:creationId xmlns:p14="http://schemas.microsoft.com/office/powerpoint/2010/main" val="127617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AFD0-CBE8-CA42-A68F-035FBDBC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Trends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E2CCC39-ADD3-7741-85CA-939489A15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998" y="1585739"/>
            <a:ext cx="5618131" cy="4973758"/>
          </a:xfrm>
        </p:spPr>
      </p:pic>
    </p:spTree>
    <p:extLst>
      <p:ext uri="{BB962C8B-B14F-4D97-AF65-F5344CB8AC3E}">
        <p14:creationId xmlns:p14="http://schemas.microsoft.com/office/powerpoint/2010/main" val="314554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DB45-F8A9-3240-8092-8891DBD3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8592" y="1042834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Other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08B20-64E2-7F40-AE81-57B2437D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303" y="585634"/>
            <a:ext cx="5372284" cy="559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8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ABF6-CD9E-764B-BB3E-AB3A0658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Trends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E3E2BE2-A293-9142-9DB3-788513BFA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280" y="1885285"/>
            <a:ext cx="5623766" cy="3997325"/>
          </a:xfrm>
        </p:spPr>
      </p:pic>
    </p:spTree>
    <p:extLst>
      <p:ext uri="{BB962C8B-B14F-4D97-AF65-F5344CB8AC3E}">
        <p14:creationId xmlns:p14="http://schemas.microsoft.com/office/powerpoint/2010/main" val="188490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069F-389A-C34C-97ED-C53032B8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Trends</a:t>
            </a:r>
          </a:p>
        </p:txBody>
      </p:sp>
      <p:pic>
        <p:nvPicPr>
          <p:cNvPr id="7" name="Content Placeholder 6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2934DC8C-6C9A-FB4B-8B12-3B730A390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657" y="1827391"/>
            <a:ext cx="6294515" cy="4361137"/>
          </a:xfrm>
        </p:spPr>
      </p:pic>
    </p:spTree>
    <p:extLst>
      <p:ext uri="{BB962C8B-B14F-4D97-AF65-F5344CB8AC3E}">
        <p14:creationId xmlns:p14="http://schemas.microsoft.com/office/powerpoint/2010/main" val="164492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B358-819A-3F42-8581-1409F074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Other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69A03-A713-B64D-B870-C69A9410D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94FD4F0-B51C-C04C-B78F-FD9EF5D36740}"/>
              </a:ext>
            </a:extLst>
          </p:cNvPr>
          <p:cNvSpPr txBox="1">
            <a:spLocks/>
          </p:cNvSpPr>
          <p:nvPr/>
        </p:nvSpPr>
        <p:spPr>
          <a:xfrm>
            <a:off x="9672637" y="6519553"/>
            <a:ext cx="1795003" cy="338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Redwood Group 2019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CC9F806-D410-7C40-BD41-28B45907E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762" y="1623470"/>
            <a:ext cx="6434639" cy="45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7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34B0-B243-784D-AD98-FC5C69F7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Attrition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2709B-25EB-A045-B4D0-E66639C09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159" y="2052116"/>
            <a:ext cx="4399320" cy="39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62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C6DC-0E08-384A-9E0A-384948F3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Attrition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C82A6-4EFC-7549-96CD-650A4AB0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683" y="1775623"/>
            <a:ext cx="4839630" cy="452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8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A3CE-4E0E-1448-B782-FA745E71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Attrition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9067-CCB6-B446-A12D-62159372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3497A-55E0-114E-9B30-A4D77903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81" y="2052116"/>
            <a:ext cx="4330978" cy="41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4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000C-AA77-A740-862D-D57C8751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B575-2012-8B4E-8660-B706B5FCF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Analysis Contracted by  -  DDS Analytics</a:t>
            </a:r>
          </a:p>
          <a:p>
            <a:pPr marL="0" indent="0" algn="ctr">
              <a:buNone/>
            </a:pPr>
            <a:r>
              <a:rPr lang="en-US" dirty="0"/>
              <a:t>Analysis Contracted for - Money Corp </a:t>
            </a:r>
            <a:r>
              <a:rPr lang="en-US" sz="900" dirty="0"/>
              <a:t>(a fortune 1000 company)</a:t>
            </a:r>
          </a:p>
          <a:p>
            <a:pPr marL="0" indent="0" algn="ctr">
              <a:buNone/>
            </a:pPr>
            <a:r>
              <a:rPr lang="en-US" dirty="0"/>
              <a:t>Analysis Preformed by – Redwood Group</a:t>
            </a:r>
          </a:p>
        </p:txBody>
      </p:sp>
    </p:spTree>
    <p:extLst>
      <p:ext uri="{BB962C8B-B14F-4D97-AF65-F5344CB8AC3E}">
        <p14:creationId xmlns:p14="http://schemas.microsoft.com/office/powerpoint/2010/main" val="4106479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D3BD-A560-874F-A384-95BD1A94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39498-D059-A84B-81C4-09A23301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424" y="2055935"/>
            <a:ext cx="5810250" cy="399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59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3621-D430-3D4B-A0A2-ADD53779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8117-DCFA-924A-9B00-572E9563E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Linear model of the top three features </a:t>
            </a:r>
          </a:p>
          <a:p>
            <a:pPr marL="0" indent="0">
              <a:buNone/>
            </a:pPr>
            <a:r>
              <a:rPr lang="en-US" sz="1800" dirty="0"/>
              <a:t>	Over time </a:t>
            </a:r>
          </a:p>
          <a:p>
            <a:pPr marL="0" indent="0">
              <a:buNone/>
            </a:pPr>
            <a:r>
              <a:rPr lang="en-US" sz="1800" dirty="0"/>
              <a:t> 	 Years with current manager </a:t>
            </a:r>
          </a:p>
          <a:p>
            <a:pPr marL="0" indent="0">
              <a:buNone/>
            </a:pPr>
            <a:r>
              <a:rPr lang="en-US" sz="1800" dirty="0"/>
              <a:t>	 Monthly income</a:t>
            </a:r>
          </a:p>
          <a:p>
            <a:pPr marL="0" indent="0">
              <a:buNone/>
            </a:pPr>
            <a:r>
              <a:rPr lang="en-US" sz="1200" dirty="0"/>
              <a:t>Attrition = 1.139679 + 0.016614*log(OverTime) - 0.009771*log(Manager) - 0.095478*log(MonthlyIncome)</a:t>
            </a:r>
          </a:p>
          <a:p>
            <a:pPr marL="0" indent="0">
              <a:buNone/>
            </a:pPr>
            <a:r>
              <a:rPr lang="en-US" sz="1800" dirty="0"/>
              <a:t>All parameter estimates were significant </a:t>
            </a:r>
          </a:p>
          <a:p>
            <a:pPr marL="0" indent="0">
              <a:buNone/>
            </a:pPr>
            <a:r>
              <a:rPr lang="en-US" sz="1800" dirty="0"/>
              <a:t>Resulted in 87% correct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89504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A93E-44DC-6042-84C5-F96004A1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87E1-A8F8-4F46-8CBA-5AE1EA7C5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 Nearest Neighbors Model </a:t>
            </a:r>
          </a:p>
          <a:p>
            <a:pPr marL="0" indent="0">
              <a:buNone/>
            </a:pPr>
            <a:r>
              <a:rPr lang="en-US" dirty="0"/>
              <a:t>Predicting Attrition from</a:t>
            </a:r>
          </a:p>
          <a:p>
            <a:pPr marL="0" indent="0">
              <a:buNone/>
            </a:pPr>
            <a:r>
              <a:rPr lang="en-US" sz="1600" dirty="0"/>
              <a:t>			Age, JobSatisfaction, MonthlyIncome,  </a:t>
            </a:r>
          </a:p>
          <a:p>
            <a:pPr marL="0" indent="0">
              <a:buNone/>
            </a:pPr>
            <a:r>
              <a:rPr lang="en-US" sz="1600" dirty="0"/>
              <a:t>			 StockOptionLevel, DistanceFromHome,</a:t>
            </a:r>
          </a:p>
          <a:p>
            <a:pPr marL="0" indent="0">
              <a:buNone/>
            </a:pPr>
            <a:r>
              <a:rPr lang="en-US" sz="1600" dirty="0"/>
              <a:t>			 JobLevel, YearsAtCompany,</a:t>
            </a:r>
          </a:p>
          <a:p>
            <a:pPr marL="0" indent="0">
              <a:buNone/>
            </a:pPr>
            <a:r>
              <a:rPr lang="en-US" sz="1600" dirty="0"/>
              <a:t>			TotalWorkingYears, YearsWithCurrManager</a:t>
            </a:r>
          </a:p>
          <a:p>
            <a:pPr marL="0" indent="0">
              <a:buNone/>
            </a:pPr>
            <a:r>
              <a:rPr lang="en-US" dirty="0"/>
              <a:t>Resulted in 80% correct classification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10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F296-3878-BA40-AF7D-1D6DBFA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Analyses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F57951-3309-B641-A309-DF22959BC3A5}"/>
              </a:ext>
            </a:extLst>
          </p:cNvPr>
          <p:cNvSpPr txBox="1">
            <a:spLocks/>
          </p:cNvSpPr>
          <p:nvPr/>
        </p:nvSpPr>
        <p:spPr>
          <a:xfrm>
            <a:off x="6590973" y="2088292"/>
            <a:ext cx="4194053" cy="3961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/>
              <a:t>If Money Corp is interested in building an attrition prediction model categorial classification methods would be more suited to this data.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/>
              <a:t>Why?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/>
              <a:t>Both attrition and many other features in the data are categorical. This is not well suited to linear regression. 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2F0B71-91E3-4D48-A7DE-C86D31BFA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45" y="2293274"/>
            <a:ext cx="5144340" cy="34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96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371B-F533-E141-9D4C-2BC326B3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551" y="2890385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A4993F-3030-9F46-91D8-0FB3401A5A4F}"/>
              </a:ext>
            </a:extLst>
          </p:cNvPr>
          <p:cNvSpPr txBox="1">
            <a:spLocks/>
          </p:cNvSpPr>
          <p:nvPr/>
        </p:nvSpPr>
        <p:spPr>
          <a:xfrm>
            <a:off x="9672636" y="6519553"/>
            <a:ext cx="1795003" cy="338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Redwood Group 2019</a:t>
            </a:r>
          </a:p>
        </p:txBody>
      </p:sp>
    </p:spTree>
    <p:extLst>
      <p:ext uri="{BB962C8B-B14F-4D97-AF65-F5344CB8AC3E}">
        <p14:creationId xmlns:p14="http://schemas.microsoft.com/office/powerpoint/2010/main" val="96291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E0FA-4117-5C40-AF12-133CE552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Redwood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443F-7E93-A844-8276-F4079BE3B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Pankaj Kumar</a:t>
            </a:r>
          </a:p>
          <a:p>
            <a:pPr marL="0" indent="0" algn="ctr">
              <a:buNone/>
            </a:pPr>
            <a:r>
              <a:rPr lang="en-US" dirty="0"/>
              <a:t>Daniel Turner</a:t>
            </a:r>
          </a:p>
          <a:p>
            <a:pPr marL="0" indent="0" algn="ctr">
              <a:buNone/>
            </a:pPr>
            <a:r>
              <a:rPr lang="en-US" dirty="0"/>
              <a:t>Kay Ayala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D15F992-BF90-464F-9D1F-35D497F7791E}"/>
              </a:ext>
            </a:extLst>
          </p:cNvPr>
          <p:cNvSpPr txBox="1">
            <a:spLocks/>
          </p:cNvSpPr>
          <p:nvPr/>
        </p:nvSpPr>
        <p:spPr>
          <a:xfrm>
            <a:off x="9672637" y="6519553"/>
            <a:ext cx="1795003" cy="338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Redwood Group 2019</a:t>
            </a:r>
          </a:p>
        </p:txBody>
      </p:sp>
    </p:spTree>
    <p:extLst>
      <p:ext uri="{BB962C8B-B14F-4D97-AF65-F5344CB8AC3E}">
        <p14:creationId xmlns:p14="http://schemas.microsoft.com/office/powerpoint/2010/main" val="294648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DBE2-7118-BB4D-BDB8-1C9F91FC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39F3-52AE-FE44-ADDF-68501973B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052116"/>
            <a:ext cx="7796540" cy="3997828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dirty="0"/>
              <a:t>Business Objectives</a:t>
            </a:r>
          </a:p>
          <a:p>
            <a:pPr marL="457200" lvl="1" indent="0" algn="ctr">
              <a:buNone/>
            </a:pPr>
            <a:r>
              <a:rPr lang="en-US" dirty="0"/>
              <a:t>Data Sourced</a:t>
            </a:r>
          </a:p>
          <a:p>
            <a:pPr marL="457200" lvl="1" indent="0" algn="ctr">
              <a:buNone/>
            </a:pPr>
            <a:r>
              <a:rPr lang="en-US" dirty="0"/>
              <a:t>Methodology</a:t>
            </a:r>
          </a:p>
          <a:p>
            <a:pPr marL="457200" lvl="1" indent="0" algn="ctr">
              <a:buNone/>
            </a:pPr>
            <a:r>
              <a:rPr lang="en-US" dirty="0"/>
              <a:t>Evaluation/Results</a:t>
            </a:r>
          </a:p>
          <a:p>
            <a:pPr marL="457200" lvl="1" indent="0" algn="ctr">
              <a:buNone/>
            </a:pPr>
            <a:r>
              <a:rPr lang="en-US" dirty="0"/>
              <a:t>Summary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1AACF72-FCA6-BE4B-B24F-35A2D1861752}"/>
              </a:ext>
            </a:extLst>
          </p:cNvPr>
          <p:cNvSpPr txBox="1">
            <a:spLocks/>
          </p:cNvSpPr>
          <p:nvPr/>
        </p:nvSpPr>
        <p:spPr>
          <a:xfrm>
            <a:off x="9672637" y="6519553"/>
            <a:ext cx="1795003" cy="338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/>
              <a:t>Redwood Group 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761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0FFF-548B-624F-ACA2-19EDDFDF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5C3C-935D-2848-8B5F-90A0FA47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885285"/>
            <a:ext cx="7796540" cy="399782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factors contribute to employee retention?</a:t>
            </a:r>
          </a:p>
          <a:p>
            <a:pPr marL="0" indent="0" algn="ctr">
              <a:buNone/>
            </a:pPr>
            <a:r>
              <a:rPr lang="en-US" dirty="0"/>
              <a:t>What trends exist for different job roles?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6AC23DF-DF05-6849-8B90-6B61280305B9}"/>
              </a:ext>
            </a:extLst>
          </p:cNvPr>
          <p:cNvSpPr txBox="1">
            <a:spLocks/>
          </p:cNvSpPr>
          <p:nvPr/>
        </p:nvSpPr>
        <p:spPr>
          <a:xfrm>
            <a:off x="9672637" y="6519553"/>
            <a:ext cx="1795003" cy="338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/>
              <a:t>Redwood Group 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028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FD60-1B26-B341-A046-5B60E4B7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80B8-6EB2-CD43-9F8F-4D2EDCA2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Money Corp Employee History provided by DDSAnalytics</a:t>
            </a:r>
          </a:p>
          <a:p>
            <a:pPr marL="0" indent="0" algn="ctr">
              <a:buNone/>
            </a:pPr>
            <a:r>
              <a:rPr lang="en-US" sz="1800" dirty="0"/>
              <a:t>1471 Anonymized Employees</a:t>
            </a:r>
          </a:p>
          <a:p>
            <a:pPr marL="0" indent="0" algn="ctr">
              <a:buNone/>
            </a:pPr>
            <a:r>
              <a:rPr lang="en-US" sz="1800" dirty="0"/>
              <a:t>35 Metrics </a:t>
            </a:r>
          </a:p>
          <a:p>
            <a:pPr marL="0" indent="0" algn="ctr">
              <a:buNone/>
            </a:pPr>
            <a:r>
              <a:rPr lang="en-US" sz="1800" dirty="0"/>
              <a:t>Age  Gender   Role   Income   Education  etc.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AD0F2C-3985-D542-BCBB-2D76579EB2BB}"/>
              </a:ext>
            </a:extLst>
          </p:cNvPr>
          <p:cNvSpPr txBox="1">
            <a:spLocks/>
          </p:cNvSpPr>
          <p:nvPr/>
        </p:nvSpPr>
        <p:spPr>
          <a:xfrm>
            <a:off x="9672637" y="6519553"/>
            <a:ext cx="1795003" cy="338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/>
              <a:t>Redwood Group 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217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9F20-9B0E-F34D-8E62-374E371F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Statistics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EBC8-2203-B140-B33B-5D4FC1560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Historical rate of attrition 	 	16%</a:t>
            </a:r>
          </a:p>
          <a:p>
            <a:pPr marL="0" indent="0">
              <a:buNone/>
            </a:pPr>
            <a:r>
              <a:rPr lang="en-US" dirty="0"/>
              <a:t>           Total number of job roles  	9 </a:t>
            </a:r>
          </a:p>
          <a:p>
            <a:pPr marL="0" indent="0">
              <a:buNone/>
            </a:pPr>
            <a:r>
              <a:rPr lang="en-US" dirty="0"/>
              <a:t>            Median monthly income 		$4,919</a:t>
            </a:r>
          </a:p>
          <a:p>
            <a:pPr marL="0" indent="0">
              <a:buNone/>
            </a:pPr>
            <a:r>
              <a:rPr lang="en-US" dirty="0"/>
              <a:t>     Median distance from home		9 miles</a:t>
            </a:r>
          </a:p>
          <a:p>
            <a:pPr marL="0" indent="0">
              <a:buNone/>
            </a:pPr>
            <a:r>
              <a:rPr lang="en-US" dirty="0"/>
              <a:t>             Median job satisfaction 		high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BF7A11-CD78-C543-93DE-11AEF5DC8C5F}"/>
              </a:ext>
            </a:extLst>
          </p:cNvPr>
          <p:cNvSpPr txBox="1">
            <a:spLocks/>
          </p:cNvSpPr>
          <p:nvPr/>
        </p:nvSpPr>
        <p:spPr>
          <a:xfrm>
            <a:off x="9672637" y="6519553"/>
            <a:ext cx="1795003" cy="338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/>
              <a:t>Redwood Group 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78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C380-4D64-BF4A-8E10-D8D2E0DB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9261F-27C9-0A43-89AB-BE8852A2A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196" y="2052116"/>
            <a:ext cx="4299554" cy="399782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Steps &amp; Workflow</a:t>
            </a:r>
          </a:p>
          <a:p>
            <a:pPr marL="457200" lvl="1" indent="0">
              <a:buNone/>
            </a:pPr>
            <a:r>
              <a:rPr lang="en-US" dirty="0"/>
              <a:t>	Graphically Investigated Data</a:t>
            </a:r>
          </a:p>
          <a:p>
            <a:pPr marL="457200" lvl="1" indent="0">
              <a:buNone/>
            </a:pPr>
            <a:r>
              <a:rPr lang="en-US" dirty="0"/>
              <a:t>	Correlation Plots</a:t>
            </a:r>
          </a:p>
          <a:p>
            <a:pPr marL="457200" lvl="1" indent="0">
              <a:buNone/>
            </a:pPr>
            <a:r>
              <a:rPr lang="en-US" dirty="0"/>
              <a:t>	Modeling Data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502E612-2486-3843-B9AB-D55ADC3FED6F}"/>
              </a:ext>
            </a:extLst>
          </p:cNvPr>
          <p:cNvSpPr txBox="1">
            <a:spLocks/>
          </p:cNvSpPr>
          <p:nvPr/>
        </p:nvSpPr>
        <p:spPr>
          <a:xfrm>
            <a:off x="9672637" y="6519553"/>
            <a:ext cx="1795003" cy="338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/>
              <a:t>Redwood Group 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82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3E07-3D64-B047-ADD9-91A2F8F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&amp;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93643-E3E9-A848-9B81-F42C05675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Job Role Investigation</a:t>
            </a:r>
          </a:p>
          <a:p>
            <a:pPr marL="0" indent="0" algn="ctr">
              <a:buNone/>
            </a:pPr>
            <a:r>
              <a:rPr lang="en-US" dirty="0"/>
              <a:t>Other Trends in Overall Data</a:t>
            </a:r>
          </a:p>
          <a:p>
            <a:pPr marL="0" indent="0" algn="ctr">
              <a:buNone/>
            </a:pPr>
            <a:r>
              <a:rPr lang="en-US" dirty="0"/>
              <a:t>Attrition Investigation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99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3523</TotalTime>
  <Words>234</Words>
  <Application>Microsoft Macintosh PowerPoint</Application>
  <PresentationFormat>Widescreen</PresentationFormat>
  <Paragraphs>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</vt:lpstr>
      <vt:lpstr>MS Shell Dlg 2</vt:lpstr>
      <vt:lpstr>Wingdings</vt:lpstr>
      <vt:lpstr>Wingdings 3</vt:lpstr>
      <vt:lpstr>Madison</vt:lpstr>
      <vt:lpstr>Money Corp Employee Retention Analysis  </vt:lpstr>
      <vt:lpstr>Business Summary</vt:lpstr>
      <vt:lpstr>Redwood Group</vt:lpstr>
      <vt:lpstr>Over View</vt:lpstr>
      <vt:lpstr>Objectives</vt:lpstr>
      <vt:lpstr>Data</vt:lpstr>
      <vt:lpstr>Basic Statistics </vt:lpstr>
      <vt:lpstr>Methodology</vt:lpstr>
      <vt:lpstr>Evaluation &amp; Results </vt:lpstr>
      <vt:lpstr>Job Role</vt:lpstr>
      <vt:lpstr>Job Role</vt:lpstr>
      <vt:lpstr>Other Trends</vt:lpstr>
      <vt:lpstr>Other Factors</vt:lpstr>
      <vt:lpstr>Other Trends</vt:lpstr>
      <vt:lpstr>Other Trends</vt:lpstr>
      <vt:lpstr>Other Trends</vt:lpstr>
      <vt:lpstr>Top Attrition Factors</vt:lpstr>
      <vt:lpstr>Top Attrition Factors</vt:lpstr>
      <vt:lpstr>Top Attrition Factors</vt:lpstr>
      <vt:lpstr>Top Factors</vt:lpstr>
      <vt:lpstr>Top Factors</vt:lpstr>
      <vt:lpstr>Top Factors</vt:lpstr>
      <vt:lpstr>Future Analyses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Ayala, Kay</dc:creator>
  <cp:lastModifiedBy>Ayala, Kay</cp:lastModifiedBy>
  <cp:revision>30</cp:revision>
  <dcterms:created xsi:type="dcterms:W3CDTF">2019-02-21T18:20:11Z</dcterms:created>
  <dcterms:modified xsi:type="dcterms:W3CDTF">2019-02-26T01:17:00Z</dcterms:modified>
</cp:coreProperties>
</file>