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67" r:id="rId3"/>
    <p:sldId id="272" r:id="rId4"/>
    <p:sldId id="278" r:id="rId5"/>
    <p:sldId id="259" r:id="rId6"/>
    <p:sldId id="276" r:id="rId7"/>
    <p:sldId id="268" r:id="rId8"/>
    <p:sldId id="279" r:id="rId9"/>
    <p:sldId id="261" r:id="rId10"/>
    <p:sldId id="269" r:id="rId11"/>
    <p:sldId id="281" r:id="rId12"/>
    <p:sldId id="270" r:id="rId13"/>
    <p:sldId id="257" r:id="rId14"/>
    <p:sldId id="280" r:id="rId15"/>
    <p:sldId id="264" r:id="rId16"/>
    <p:sldId id="26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7B8-4B66-E743-BA04-86B4AACA7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94A50-20A7-AE41-964B-2AFB6AA68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109C-3194-D846-A4AC-7CD93391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38A4-ADB4-EC43-8222-B5954799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AC87-5291-3C4C-B651-72A16FDF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1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BDC6-2A1B-4943-B1D9-4EF19643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81D44-B242-F04B-9275-FF5C6FF09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1211-F6A9-9B42-AADC-61564DF7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868A-3498-F74C-866C-F0EFAFC0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115E-6EF4-8040-8525-F92A3714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0F2BB-8C58-A74E-B9ED-A09F3B4BB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D2262-3477-3044-83F4-FC12B08E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5C42-4F84-4E4E-BDA8-D75BF333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F69A-3027-5D41-BDB3-22947271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04B1-49E0-D443-85F8-78AC2878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A96C-5EC7-D245-95CF-2F068AFB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E1AF-BE03-0340-800E-56CAE85C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CFBC-57A9-904F-B931-04D6FF81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5C41-EBE6-6D43-8565-1B2151FC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A4D-AF6B-0543-84B1-88DE74A9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2544-8389-E441-B100-1526F1F4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6E8F-2EC9-A34B-B79F-7459C5EA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726B-676B-9E4A-9AF5-8143BB73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75F9-5E91-D34C-9F3F-583C740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4FC79-C7B8-3F47-8C0D-2CD168E2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4771-0E52-6F48-9E04-C7BF031D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EBA6-7C58-9B47-9537-67576F935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A15CB-1464-4242-AE91-A1F99FA3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A5AA-4A6E-5C4D-AB78-A5CD839D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4C0B-4B3C-3946-8AD4-1128FEAF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2EF7-53A3-1843-8B5A-A7C43A97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4E52-C077-9647-ACFF-570DD4E2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E3947-B95D-B645-ADD4-F2384AB3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A4933-D9B3-BA45-B947-DD7B54D73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8CF55-99B1-0941-9705-0E70DF1D7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AEA2-BCCB-E140-ACCA-8E0424AA6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8763D-1586-414D-A60E-41B6CF59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8E491-9432-2B43-876B-48E4058C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796BA-0A0D-3E4A-A550-1A023163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A3B8-2681-9B49-8990-3FF0C115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E300B-5C2C-4A48-AACC-08F8F55F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2B356-104E-8E40-898D-C49BEC5F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D837D-2345-B248-914C-B196B340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EA3DC-C37D-9B40-9409-4F67FC6D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937E2-130B-BA47-9F88-EA84C6ED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89E2B-2585-3342-A575-F78A6564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9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3AC5-1A3E-3440-A46F-AAE29496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FAB5-6137-2C4A-A594-55E3F653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C5818-1D50-CD42-A719-CFEAB59C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8AF1-B6EF-8A4A-8A46-FA4B33A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16CC3-9DD3-4149-ABD8-33507299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F8662-F783-994E-9AEF-3D616470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42F5-1B93-F949-AAD9-6DD5E4E5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789B5-2644-1644-ACA8-4863D3D03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4F6F-EC50-7D4E-A820-978829C4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F8DA0-B6CF-8140-9077-72493A5F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12F1-9224-1B40-99EB-F8596561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29B70-CD6F-294E-B515-8BE0F2F3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E021A-75BD-354E-B266-24FFDEA8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0547-03EC-E348-AC6E-1A3663A3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B537-EE0F-C747-ADAF-1B6F1F59B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8CBF-D64B-594A-90C1-F826E73A0BE9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0F83-BDE3-0742-B8B6-A30CBBDD4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E938-CE20-9146-950F-2820E65C6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rrymieny.deviantart.com/art/layered-database-source-documents-34879812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eople_Politician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49294&amp;picture=green-question-mark-2&amp;large=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iptbyte.d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ABE-1C5B-5744-B9D1-B1B2A16DC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Travellenzy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CE9B-969A-8842-87ED-5FAAB988C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Pankaj &amp;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6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3957-C20B-504A-A195-990A0E08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Storage: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111B-338E-5B4E-A4E7-D0314233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transformed data</a:t>
            </a:r>
          </a:p>
          <a:p>
            <a:pPr lvl="1"/>
            <a:r>
              <a:rPr lang="en-US" dirty="0"/>
              <a:t>Map to storage specific semantics. ORM for relational model, Json for Mongo </a:t>
            </a:r>
          </a:p>
          <a:p>
            <a:pPr lvl="1"/>
            <a:r>
              <a:rPr lang="en-US" dirty="0"/>
              <a:t>Tools: </a:t>
            </a:r>
            <a:r>
              <a:rPr lang="en-US" dirty="0" err="1"/>
              <a:t>sqlalchemy</a:t>
            </a:r>
            <a:r>
              <a:rPr lang="en-US" dirty="0"/>
              <a:t> , hibernate, object to json converter.</a:t>
            </a:r>
          </a:p>
          <a:p>
            <a:r>
              <a:rPr lang="en-US" dirty="0"/>
              <a:t>Storage solutions:</a:t>
            </a:r>
          </a:p>
          <a:p>
            <a:pPr lvl="1"/>
            <a:r>
              <a:rPr lang="en-US" dirty="0"/>
              <a:t>Databases:         </a:t>
            </a:r>
            <a:r>
              <a:rPr lang="en-US" dirty="0" err="1"/>
              <a:t>Veriety</a:t>
            </a:r>
            <a:r>
              <a:rPr lang="en-US" dirty="0"/>
              <a:t> of them based on specific needs. </a:t>
            </a:r>
          </a:p>
          <a:p>
            <a:pPr lvl="1"/>
            <a:r>
              <a:rPr lang="en-US" dirty="0"/>
              <a:t>Relational, key/</a:t>
            </a:r>
            <a:r>
              <a:rPr lang="en-US" dirty="0" err="1"/>
              <a:t>value,document</a:t>
            </a:r>
            <a:r>
              <a:rPr lang="en-US" dirty="0"/>
              <a:t>, </a:t>
            </a:r>
            <a:r>
              <a:rPr lang="en-US" dirty="0" err="1"/>
              <a:t>graph,column</a:t>
            </a:r>
            <a:r>
              <a:rPr lang="en-US" dirty="0"/>
              <a:t>, timeseries, test based etc.</a:t>
            </a:r>
          </a:p>
          <a:p>
            <a:pPr lvl="1"/>
            <a:r>
              <a:rPr lang="en-US" dirty="0"/>
              <a:t>Files: Based on data format. Hdf5, csv, json , </a:t>
            </a:r>
            <a:r>
              <a:rPr lang="en-US" dirty="0" err="1"/>
              <a:t>yaml</a:t>
            </a:r>
            <a:r>
              <a:rPr lang="en-US" dirty="0"/>
              <a:t> are some common formats.</a:t>
            </a:r>
          </a:p>
          <a:p>
            <a:r>
              <a:rPr lang="en-US" dirty="0"/>
              <a:t>Data Storage Interaction:</a:t>
            </a:r>
          </a:p>
          <a:p>
            <a:pPr lvl="1"/>
            <a:r>
              <a:rPr lang="en-US" dirty="0"/>
              <a:t>Define contract to get data from storage. It could be system supported like </a:t>
            </a:r>
            <a:r>
              <a:rPr lang="en-US" dirty="0" err="1"/>
              <a:t>sql</a:t>
            </a:r>
            <a:r>
              <a:rPr lang="en-US" dirty="0"/>
              <a:t> or </a:t>
            </a:r>
            <a:r>
              <a:rPr lang="en-US" dirty="0" err="1"/>
              <a:t>rdd</a:t>
            </a:r>
            <a:r>
              <a:rPr lang="en-US" dirty="0"/>
              <a:t>  or custom made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ayered Database Source Documents by barrymieny on DeviantArt">
            <a:extLst>
              <a:ext uri="{FF2B5EF4-FFF2-40B4-BE49-F238E27FC236}">
                <a16:creationId xmlns:a16="http://schemas.microsoft.com/office/drawing/2014/main" id="{49FA735E-56AC-D24C-AF71-4280D241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23616" y="3464846"/>
            <a:ext cx="536448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3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3B2-212B-1342-ABBF-69288B7C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: Systems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B2FA56-EC1A-884B-97C6-19CF401F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59" y="2670049"/>
            <a:ext cx="7958869" cy="30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4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9D9A-2A01-5C48-B669-3452A5E5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4E4F-C50D-864F-BFF0-2A506013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of collected is important. It can be either via storage specific tools or via custom tools.</a:t>
            </a:r>
          </a:p>
          <a:p>
            <a:r>
              <a:rPr lang="en-US" dirty="0"/>
              <a:t>System Supported graphing tools</a:t>
            </a:r>
          </a:p>
          <a:p>
            <a:pPr lvl="1"/>
            <a:r>
              <a:rPr lang="en-US" dirty="0"/>
              <a:t>Compass for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graphna</a:t>
            </a:r>
            <a:r>
              <a:rPr lang="en-US" dirty="0"/>
              <a:t> for some timeseries solutions, elastic search, </a:t>
            </a:r>
            <a:r>
              <a:rPr lang="en-US" dirty="0" err="1"/>
              <a:t>tableu</a:t>
            </a:r>
            <a:r>
              <a:rPr lang="en-US" dirty="0"/>
              <a:t>. </a:t>
            </a:r>
          </a:p>
          <a:p>
            <a:r>
              <a:rPr lang="en-US" dirty="0"/>
              <a:t>Custom tools:</a:t>
            </a:r>
          </a:p>
          <a:p>
            <a:pPr lvl="1"/>
            <a:r>
              <a:rPr lang="en-US" dirty="0"/>
              <a:t>Can be implemented using language </a:t>
            </a:r>
            <a:r>
              <a:rPr lang="en-US" dirty="0" err="1"/>
              <a:t>api’s</a:t>
            </a:r>
            <a:r>
              <a:rPr lang="en-US" dirty="0"/>
              <a:t> like </a:t>
            </a:r>
            <a:r>
              <a:rPr lang="en-US" dirty="0" err="1"/>
              <a:t>plotly</a:t>
            </a:r>
            <a:r>
              <a:rPr lang="en-US" dirty="0"/>
              <a:t> , </a:t>
            </a:r>
            <a:r>
              <a:rPr lang="en-US" dirty="0" err="1"/>
              <a:t>ggplot</a:t>
            </a:r>
            <a:r>
              <a:rPr lang="en-US" dirty="0"/>
              <a:t> , matplotlib.</a:t>
            </a:r>
          </a:p>
          <a:p>
            <a:r>
              <a:rPr lang="en-US" dirty="0"/>
              <a:t>Custom application.</a:t>
            </a:r>
          </a:p>
          <a:p>
            <a:r>
              <a:rPr lang="en-US" dirty="0"/>
              <a:t>Desktop Applications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5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C261-69C1-7A4A-870A-831C5230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User 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BD7C19-DC7B-9244-90C6-FC6883ED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650" y="4068827"/>
            <a:ext cx="1431165" cy="1232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MONGO       DB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E57B3-BFA7-E24D-9C02-02903BCF8928}"/>
              </a:ext>
            </a:extLst>
          </p:cNvPr>
          <p:cNvSpPr/>
          <p:nvPr/>
        </p:nvSpPr>
        <p:spPr>
          <a:xfrm>
            <a:off x="1592513" y="19632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B65AA043-AB92-3D4C-A35E-955872DCCCBB}"/>
              </a:ext>
            </a:extLst>
          </p:cNvPr>
          <p:cNvSpPr/>
          <p:nvPr/>
        </p:nvSpPr>
        <p:spPr>
          <a:xfrm>
            <a:off x="8869181" y="1638904"/>
            <a:ext cx="1431165" cy="1485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AB04CE-BA43-4A46-BF83-5E56AD9FB9CE}"/>
              </a:ext>
            </a:extLst>
          </p:cNvPr>
          <p:cNvSpPr/>
          <p:nvPr/>
        </p:nvSpPr>
        <p:spPr>
          <a:xfrm>
            <a:off x="5855006" y="2111448"/>
            <a:ext cx="132217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Interface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CC12BC8-FC56-5748-BAAA-38D1F191EAC6}"/>
              </a:ext>
            </a:extLst>
          </p:cNvPr>
          <p:cNvSpPr/>
          <p:nvPr/>
        </p:nvSpPr>
        <p:spPr>
          <a:xfrm>
            <a:off x="3908138" y="1613920"/>
            <a:ext cx="3784254" cy="4778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C3A1D7A-33D9-7940-A01E-1A07D4AA232B}"/>
              </a:ext>
            </a:extLst>
          </p:cNvPr>
          <p:cNvSpPr/>
          <p:nvPr/>
        </p:nvSpPr>
        <p:spPr>
          <a:xfrm>
            <a:off x="6065176" y="4265164"/>
            <a:ext cx="901831" cy="84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E5107-2C3D-B14B-B32C-EFAB0D0B8945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6967007" y="3124804"/>
            <a:ext cx="2617757" cy="156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41BC8-DA2D-AE48-9E81-8B241332F204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flipH="1" flipV="1">
            <a:off x="6967007" y="4685294"/>
            <a:ext cx="1965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22FBDB-A1EA-1C42-AFF3-4050B78ABD42}"/>
              </a:ext>
            </a:extLst>
          </p:cNvPr>
          <p:cNvSpPr/>
          <p:nvPr/>
        </p:nvSpPr>
        <p:spPr>
          <a:xfrm>
            <a:off x="4265103" y="1883649"/>
            <a:ext cx="1013255" cy="107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Interface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D49220-CDD9-0B4B-AFF8-437137CDFC2D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6516092" y="2797247"/>
            <a:ext cx="1" cy="146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44B679-BD86-5648-949F-759EFCC5D745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 flipV="1">
            <a:off x="5278358" y="2420497"/>
            <a:ext cx="576648" cy="3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7955EE-9BD3-0644-86E4-702A9382C08B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H="1" flipV="1">
            <a:off x="2506913" y="2420496"/>
            <a:ext cx="2771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EBD9F4B-8E70-264A-8A4C-663DF10D4FD4}"/>
              </a:ext>
            </a:extLst>
          </p:cNvPr>
          <p:cNvCxnSpPr>
            <a:cxnSpLocks/>
            <a:stCxn id="4" idx="2"/>
            <a:endCxn id="111" idx="0"/>
          </p:cNvCxnSpPr>
          <p:nvPr/>
        </p:nvCxnSpPr>
        <p:spPr>
          <a:xfrm flipH="1">
            <a:off x="2037490" y="2877696"/>
            <a:ext cx="12223" cy="119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File:People Politician.png - Wikimedia Commons">
            <a:extLst>
              <a:ext uri="{FF2B5EF4-FFF2-40B4-BE49-F238E27FC236}">
                <a16:creationId xmlns:a16="http://schemas.microsoft.com/office/drawing/2014/main" id="{E91B7B4E-6CE5-3546-9C92-B4AAE913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8309" y="4068827"/>
            <a:ext cx="718362" cy="10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BAB1-4940-1B4C-9F04-10E2CC33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and Usability Of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3B33-B9C1-B244-BAF1-3833E1FC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Access through Public API</a:t>
            </a:r>
          </a:p>
          <a:p>
            <a:pPr lvl="1"/>
            <a:r>
              <a:rPr lang="en-US"/>
              <a:t>To expose raw data in binary or json format</a:t>
            </a:r>
          </a:p>
          <a:p>
            <a:pPr lvl="1"/>
            <a:r>
              <a:rPr lang="en-US"/>
              <a:t> Target users:  Researchers and Application developers.</a:t>
            </a:r>
          </a:p>
          <a:p>
            <a:r>
              <a:rPr lang="en-US"/>
              <a:t>GUI Users. Standalone application.</a:t>
            </a:r>
          </a:p>
          <a:p>
            <a:pPr lvl="1"/>
            <a:r>
              <a:rPr lang="en-US"/>
              <a:t>System based on raw data collected in the system.</a:t>
            </a:r>
          </a:p>
          <a:p>
            <a:pPr lvl="1"/>
            <a:r>
              <a:rPr lang="en-US"/>
              <a:t>Target Users: Travel Agents, Government agencies Promoting Tourism</a:t>
            </a:r>
          </a:p>
          <a:p>
            <a:r>
              <a:rPr lang="en-US"/>
              <a:t>Web Application </a:t>
            </a:r>
          </a:p>
          <a:p>
            <a:pPr lvl="1"/>
            <a:r>
              <a:rPr lang="en-US"/>
              <a:t>Web application based on raw data of the system</a:t>
            </a:r>
          </a:p>
          <a:p>
            <a:pPr lvl="1"/>
            <a:r>
              <a:rPr lang="en-US"/>
              <a:t>Target users: Travelers interested in getting information from single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E2B-710E-6E48-93D3-DB7B86D1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8CE8-F6BE-8D4F-B026-A7782050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Support </a:t>
            </a:r>
          </a:p>
          <a:p>
            <a:r>
              <a:rPr lang="en-US" dirty="0"/>
              <a:t>Analytical Support</a:t>
            </a:r>
          </a:p>
          <a:p>
            <a:r>
              <a:rPr lang="en-US" dirty="0"/>
              <a:t>Integrate user feedback and do some analytics on that </a:t>
            </a:r>
          </a:p>
          <a:p>
            <a:r>
              <a:rPr lang="en-US" dirty="0"/>
              <a:t>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362304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117D-EDC6-E249-A102-430954D5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97DB-3D84-154D-8D04-555904B9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  <a:p>
            <a:pPr lvl="1"/>
            <a:r>
              <a:rPr lang="en-US" dirty="0">
                <a:hlinkClick r:id="rId2"/>
              </a:rPr>
              <a:t>http://127.0.0.1:8080/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4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7AD4-B327-214A-9B1D-13DA0132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Green Question Mark 2 Free Stock Photo - Public Domain ...">
            <a:extLst>
              <a:ext uri="{FF2B5EF4-FFF2-40B4-BE49-F238E27FC236}">
                <a16:creationId xmlns:a16="http://schemas.microsoft.com/office/drawing/2014/main" id="{33B6AB51-D139-334A-9838-4FC3BE94F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8128" y="1825625"/>
            <a:ext cx="3435743" cy="4351338"/>
          </a:xfrm>
        </p:spPr>
      </p:pic>
    </p:spTree>
    <p:extLst>
      <p:ext uri="{BB962C8B-B14F-4D97-AF65-F5344CB8AC3E}">
        <p14:creationId xmlns:p14="http://schemas.microsoft.com/office/powerpoint/2010/main" val="85450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D201-9ADF-C84D-929B-BF57A7D1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550C-0A09-6B4C-94AD-44BE31766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Objectives</a:t>
            </a:r>
          </a:p>
          <a:p>
            <a:r>
              <a:rPr lang="en-US" sz="2000">
                <a:solidFill>
                  <a:srgbClr val="000000"/>
                </a:solidFill>
              </a:rPr>
              <a:t>Motivation</a:t>
            </a:r>
          </a:p>
          <a:p>
            <a:r>
              <a:rPr lang="en-US" sz="2000">
                <a:solidFill>
                  <a:srgbClr val="000000"/>
                </a:solidFill>
              </a:rPr>
              <a:t>Challenges</a:t>
            </a:r>
          </a:p>
          <a:p>
            <a:r>
              <a:rPr lang="en-US" sz="2000">
                <a:solidFill>
                  <a:srgbClr val="000000"/>
                </a:solidFill>
              </a:rPr>
              <a:t>Implementation  </a:t>
            </a:r>
          </a:p>
          <a:p>
            <a:r>
              <a:rPr lang="en-US" sz="2000">
                <a:solidFill>
                  <a:srgbClr val="000000"/>
                </a:solidFill>
              </a:rPr>
              <a:t>Interaction &amp; Usability</a:t>
            </a:r>
          </a:p>
          <a:p>
            <a:r>
              <a:rPr lang="en-US" sz="2000">
                <a:solidFill>
                  <a:srgbClr val="000000"/>
                </a:solidFill>
              </a:rPr>
              <a:t>Enhancements </a:t>
            </a:r>
          </a:p>
          <a:p>
            <a:r>
              <a:rPr lang="en-US" sz="2000">
                <a:solidFill>
                  <a:srgbClr val="000000"/>
                </a:solidFill>
              </a:rPr>
              <a:t>Key Learnings </a:t>
            </a:r>
          </a:p>
          <a:p>
            <a:r>
              <a:rPr lang="en-US" sz="2000">
                <a:solidFill>
                  <a:srgbClr val="000000"/>
                </a:solidFill>
              </a:rPr>
              <a:t>Demo</a:t>
            </a:r>
          </a:p>
        </p:txBody>
      </p:sp>
      <p:pic>
        <p:nvPicPr>
          <p:cNvPr id="8" name="Picture 7" descr="AusbilderWissen">
            <a:extLst>
              <a:ext uri="{FF2B5EF4-FFF2-40B4-BE49-F238E27FC236}">
                <a16:creationId xmlns:a16="http://schemas.microsoft.com/office/drawing/2014/main" id="{B64A12C1-3B6C-1A40-B99F-CB82F358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349" y="2628919"/>
            <a:ext cx="3661831" cy="16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95E8-2A70-4D4A-A45B-B9016A07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3CC2-41A0-C641-9DD0-030C7EA0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Based Travel System</a:t>
            </a:r>
          </a:p>
          <a:p>
            <a:pPr lvl="1"/>
            <a:r>
              <a:rPr lang="en-US" dirty="0"/>
              <a:t>Utilization of Vast amount of Data Available on web and through public </a:t>
            </a:r>
            <a:r>
              <a:rPr lang="en-US" dirty="0" err="1"/>
              <a:t>api’s</a:t>
            </a:r>
            <a:endParaRPr lang="en-US" dirty="0"/>
          </a:p>
          <a:p>
            <a:pPr lvl="1"/>
            <a:r>
              <a:rPr lang="en-US" dirty="0"/>
              <a:t>To Integrate data and Information from different data source</a:t>
            </a:r>
          </a:p>
          <a:p>
            <a:pPr lvl="1"/>
            <a:r>
              <a:rPr lang="en-US" dirty="0"/>
              <a:t>Store Integrated data in common format</a:t>
            </a:r>
          </a:p>
          <a:p>
            <a:pPr lvl="1"/>
            <a:r>
              <a:rPr lang="en-US" dirty="0"/>
              <a:t>Make Information and Data available in easy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9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0946-85E2-5C40-8742-DD524AAF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1C8A-E623-A744-955F-32E79716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Vs Modern User Approach for Planning Travel </a:t>
            </a:r>
          </a:p>
          <a:p>
            <a:pPr lvl="1"/>
            <a:r>
              <a:rPr lang="en-US" dirty="0"/>
              <a:t>Traditional Approach: interacting travel agents ,  relying on word mouth, bucket list</a:t>
            </a:r>
          </a:p>
          <a:p>
            <a:pPr lvl="1"/>
            <a:r>
              <a:rPr lang="en-US" dirty="0"/>
              <a:t>Modern Approach:  Traditional Approach +  google search + social media</a:t>
            </a:r>
          </a:p>
          <a:p>
            <a:r>
              <a:rPr lang="en-US" dirty="0"/>
              <a:t>Smart Data collection</a:t>
            </a:r>
          </a:p>
          <a:p>
            <a:pPr lvl="1"/>
            <a:r>
              <a:rPr lang="en-US" dirty="0"/>
              <a:t>Instead of focusing on dedicated data collectors we focus on multiple ad </a:t>
            </a:r>
            <a:r>
              <a:rPr lang="en-US" dirty="0" err="1"/>
              <a:t>hocs</a:t>
            </a:r>
            <a:r>
              <a:rPr lang="en-US" dirty="0"/>
              <a:t> data providers like bloggers and social media users   </a:t>
            </a:r>
          </a:p>
          <a:p>
            <a:pPr lvl="1"/>
            <a:r>
              <a:rPr lang="en-US" dirty="0"/>
              <a:t>Such Information is available publicly and usually people collect them manually</a:t>
            </a:r>
          </a:p>
        </p:txBody>
      </p:sp>
    </p:spTree>
    <p:extLst>
      <p:ext uri="{BB962C8B-B14F-4D97-AF65-F5344CB8AC3E}">
        <p14:creationId xmlns:p14="http://schemas.microsoft.com/office/powerpoint/2010/main" val="33163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7E00-DF06-AC4B-A7DB-78DA0677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73DB-5680-0C41-8F36-E651F937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 Challenges of Collecting Semi-structured &amp; unstructured Data</a:t>
            </a:r>
          </a:p>
          <a:p>
            <a:pPr lvl="1"/>
            <a:r>
              <a:rPr lang="en-US" dirty="0"/>
              <a:t>Need advanced Techniques to Process the data. </a:t>
            </a:r>
          </a:p>
          <a:p>
            <a:pPr lvl="1"/>
            <a:r>
              <a:rPr lang="en-US" dirty="0"/>
              <a:t>Possible data loss or semantic change during processing of data.</a:t>
            </a:r>
          </a:p>
          <a:p>
            <a:r>
              <a:rPr lang="en-US" dirty="0"/>
              <a:t>Avoid garbage-in Garbage-Out.</a:t>
            </a:r>
          </a:p>
          <a:p>
            <a:pPr lvl="1"/>
            <a:r>
              <a:rPr lang="en-US" dirty="0"/>
              <a:t>Everything that is available on web or provided by ad hoc users is not reliable</a:t>
            </a:r>
          </a:p>
          <a:p>
            <a:pPr lvl="1"/>
            <a:r>
              <a:rPr lang="en-US" dirty="0"/>
              <a:t> Sensational content and Conformational Bias.</a:t>
            </a:r>
          </a:p>
          <a:p>
            <a:r>
              <a:rPr lang="en-US" dirty="0"/>
              <a:t>Effort Vs Outcome.</a:t>
            </a:r>
          </a:p>
          <a:p>
            <a:pPr lvl="1"/>
            <a:r>
              <a:rPr lang="en-US" dirty="0"/>
              <a:t>The tools and techniques are changing very fast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5D9-BD1F-B14E-9928-067DC41D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A4C3-8A05-2D40-821E-4CD1E69E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Sources: Public API’s , Data Provider Companies</a:t>
            </a:r>
          </a:p>
          <a:p>
            <a:pPr lvl="1"/>
            <a:r>
              <a:rPr lang="en-US" dirty="0"/>
              <a:t>Tools: Scrappers, Web Services</a:t>
            </a:r>
          </a:p>
          <a:p>
            <a:r>
              <a:rPr lang="en-US" dirty="0"/>
              <a:t>Data Processing.</a:t>
            </a:r>
          </a:p>
          <a:p>
            <a:pPr lvl="1"/>
            <a:r>
              <a:rPr lang="en-US" dirty="0"/>
              <a:t>Transformational tools, </a:t>
            </a:r>
            <a:r>
              <a:rPr lang="en-US" dirty="0" err="1"/>
              <a:t>BeautifulSoup</a:t>
            </a:r>
            <a:r>
              <a:rPr lang="en-US" dirty="0"/>
              <a:t> , pandas etc. </a:t>
            </a:r>
          </a:p>
          <a:p>
            <a:r>
              <a:rPr lang="en-US" dirty="0"/>
              <a:t>Data Storage</a:t>
            </a:r>
          </a:p>
          <a:p>
            <a:pPr lvl="1"/>
            <a:r>
              <a:rPr lang="en-US" dirty="0"/>
              <a:t>Databases  and files</a:t>
            </a:r>
          </a:p>
          <a:p>
            <a:r>
              <a:rPr lang="en-US" dirty="0"/>
              <a:t>Data Presentation</a:t>
            </a:r>
          </a:p>
          <a:p>
            <a:pPr lvl="1"/>
            <a:r>
              <a:rPr lang="en-US" dirty="0"/>
              <a:t>Visualization Tools, Web API, GUI, Web Pages, Publishing.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5BB0-B3D0-FF4F-9AA2-C5719B30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A650-36DE-5A4B-81E2-5D1D7EBD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Providers </a:t>
            </a:r>
          </a:p>
          <a:p>
            <a:pPr lvl="1"/>
            <a:r>
              <a:rPr lang="en-US" dirty="0"/>
              <a:t>Knowledge based sites like </a:t>
            </a:r>
            <a:r>
              <a:rPr lang="en-US" dirty="0" err="1"/>
              <a:t>wekipedia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Bloggers and free web sites like government department. </a:t>
            </a:r>
          </a:p>
          <a:p>
            <a:pPr lvl="1"/>
            <a:r>
              <a:rPr lang="en-US" dirty="0"/>
              <a:t>Manual entry, social media sites.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apis</a:t>
            </a:r>
            <a:r>
              <a:rPr lang="en-US" dirty="0"/>
              <a:t> like </a:t>
            </a:r>
            <a:r>
              <a:rPr lang="en-US" dirty="0" err="1"/>
              <a:t>govt.org</a:t>
            </a:r>
            <a:r>
              <a:rPr lang="en-US" dirty="0"/>
              <a:t> etc.</a:t>
            </a:r>
          </a:p>
          <a:p>
            <a:r>
              <a:rPr lang="en-US" dirty="0"/>
              <a:t>Scraping non copyright material.</a:t>
            </a:r>
          </a:p>
          <a:p>
            <a:pPr lvl="1"/>
            <a:r>
              <a:rPr lang="en-US" dirty="0" err="1"/>
              <a:t>Robots.txt</a:t>
            </a:r>
            <a:r>
              <a:rPr lang="en-US" dirty="0"/>
              <a:t> can be checked to ensure that allowed data is being scraped.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 err="1"/>
              <a:t>Scrapy</a:t>
            </a:r>
            <a:r>
              <a:rPr lang="en-US" dirty="0"/>
              <a:t>, web request tools, </a:t>
            </a:r>
            <a:r>
              <a:rPr lang="en-US" dirty="0" err="1"/>
              <a:t>Beutifulsoup</a:t>
            </a:r>
            <a:r>
              <a:rPr lang="en-US" dirty="0"/>
              <a:t>, json converter, </a:t>
            </a:r>
            <a:r>
              <a:rPr lang="en-US" dirty="0" err="1"/>
              <a:t>dataframes</a:t>
            </a:r>
            <a:r>
              <a:rPr lang="en-US" dirty="0"/>
              <a:t>. Data wrangling tools.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1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8483-B78C-5F4B-AEC7-28A7D91F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Framework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67BA4-8EA3-F545-8199-D4D1986B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99" y="3436799"/>
            <a:ext cx="1582616" cy="8868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Semi-structured Data</a:t>
            </a: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E7AB8D3E-EE19-2F4B-B4B6-2143B322667E}"/>
              </a:ext>
            </a:extLst>
          </p:cNvPr>
          <p:cNvSpPr/>
          <p:nvPr/>
        </p:nvSpPr>
        <p:spPr>
          <a:xfrm>
            <a:off x="365760" y="2220843"/>
            <a:ext cx="1797242" cy="68580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Unstructured  Data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1CEC8-8ABE-194A-8B29-AA73FC1A88FA}"/>
              </a:ext>
            </a:extLst>
          </p:cNvPr>
          <p:cNvSpPr/>
          <p:nvPr/>
        </p:nvSpPr>
        <p:spPr>
          <a:xfrm>
            <a:off x="3575785" y="2134136"/>
            <a:ext cx="1235523" cy="81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322E1F84-1936-CC42-A88E-65E5CC3350AF}"/>
              </a:ext>
            </a:extLst>
          </p:cNvPr>
          <p:cNvSpPr/>
          <p:nvPr/>
        </p:nvSpPr>
        <p:spPr>
          <a:xfrm>
            <a:off x="6809788" y="2224121"/>
            <a:ext cx="1204547" cy="8132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Storage1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B10A0-FA9A-444F-BEAF-5DA4DE10ECEE}"/>
              </a:ext>
            </a:extLst>
          </p:cNvPr>
          <p:cNvSpPr/>
          <p:nvPr/>
        </p:nvSpPr>
        <p:spPr>
          <a:xfrm>
            <a:off x="3583214" y="3695473"/>
            <a:ext cx="1235522" cy="886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32E3F-41C1-B549-801F-768F14658986}"/>
              </a:ext>
            </a:extLst>
          </p:cNvPr>
          <p:cNvSpPr/>
          <p:nvPr/>
        </p:nvSpPr>
        <p:spPr>
          <a:xfrm>
            <a:off x="3575785" y="5167266"/>
            <a:ext cx="1235522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Load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FD0DB5-47A5-BD40-B45E-590DBF34846B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2161504" y="2542979"/>
            <a:ext cx="1414281" cy="2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E0DEAA-51C8-2142-B460-D1D2ACC99AD3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 flipV="1">
            <a:off x="2084196" y="2542979"/>
            <a:ext cx="1491589" cy="133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C99B75-3C16-7447-ACDD-6311AE28DD6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193547" y="2951821"/>
            <a:ext cx="7428" cy="74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F2EF61-66E5-0C4C-990C-25DCC3EE39A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193546" y="4582276"/>
            <a:ext cx="7429" cy="58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9FFBBD-E1E0-7442-95D6-B9241951F0E8}"/>
              </a:ext>
            </a:extLst>
          </p:cNvPr>
          <p:cNvCxnSpPr>
            <a:stCxn id="9" idx="3"/>
            <a:endCxn id="7" idx="2"/>
          </p:cNvCxnSpPr>
          <p:nvPr/>
        </p:nvCxnSpPr>
        <p:spPr>
          <a:xfrm flipV="1">
            <a:off x="4811307" y="2630766"/>
            <a:ext cx="1998481" cy="292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65F5C55A-3066-5C4E-8DB3-013399890EAB}"/>
              </a:ext>
            </a:extLst>
          </p:cNvPr>
          <p:cNvSpPr/>
          <p:nvPr/>
        </p:nvSpPr>
        <p:spPr>
          <a:xfrm>
            <a:off x="6705482" y="4245054"/>
            <a:ext cx="1413161" cy="813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23B02B-CDEF-4342-A94F-D050514A3CE2}"/>
              </a:ext>
            </a:extLst>
          </p:cNvPr>
          <p:cNvCxnSpPr>
            <a:cxnSpLocks/>
            <a:stCxn id="9" idx="3"/>
            <a:endCxn id="29" idx="2"/>
          </p:cNvCxnSpPr>
          <p:nvPr/>
        </p:nvCxnSpPr>
        <p:spPr>
          <a:xfrm flipV="1">
            <a:off x="4811307" y="4651699"/>
            <a:ext cx="1894175" cy="9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E8DA070-E882-844F-8F10-45AA58752B76}"/>
              </a:ext>
            </a:extLst>
          </p:cNvPr>
          <p:cNvSpPr/>
          <p:nvPr/>
        </p:nvSpPr>
        <p:spPr>
          <a:xfrm>
            <a:off x="2780764" y="1690688"/>
            <a:ext cx="2925092" cy="473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D92AD-7C04-A04C-B1EA-2F68013C052C}"/>
              </a:ext>
            </a:extLst>
          </p:cNvPr>
          <p:cNvSpPr txBox="1"/>
          <p:nvPr/>
        </p:nvSpPr>
        <p:spPr>
          <a:xfrm>
            <a:off x="3126446" y="1781002"/>
            <a:ext cx="133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Classic ETL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7C8A4E-1AB3-6640-AEED-BC809AB27083}"/>
              </a:ext>
            </a:extLst>
          </p:cNvPr>
          <p:cNvSpPr/>
          <p:nvPr/>
        </p:nvSpPr>
        <p:spPr>
          <a:xfrm>
            <a:off x="9247970" y="1781002"/>
            <a:ext cx="1407838" cy="4380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User Interface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EB943D-D419-4A4C-8F12-8FF40C581FBE}"/>
              </a:ext>
            </a:extLst>
          </p:cNvPr>
          <p:cNvCxnSpPr>
            <a:cxnSpLocks/>
            <a:stCxn id="7" idx="4"/>
            <a:endCxn id="44" idx="1"/>
          </p:cNvCxnSpPr>
          <p:nvPr/>
        </p:nvCxnSpPr>
        <p:spPr>
          <a:xfrm>
            <a:off x="8014335" y="2630766"/>
            <a:ext cx="1233635" cy="134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361775-8C2C-3F4A-B23E-684E981B8C2C}"/>
              </a:ext>
            </a:extLst>
          </p:cNvPr>
          <p:cNvCxnSpPr>
            <a:cxnSpLocks/>
            <a:stCxn id="29" idx="4"/>
            <a:endCxn id="44" idx="1"/>
          </p:cNvCxnSpPr>
          <p:nvPr/>
        </p:nvCxnSpPr>
        <p:spPr>
          <a:xfrm flipV="1">
            <a:off x="8118643" y="3971466"/>
            <a:ext cx="1129327" cy="68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06844D6-38E7-F249-9574-E0E335B82FE2}"/>
              </a:ext>
            </a:extLst>
          </p:cNvPr>
          <p:cNvSpPr/>
          <p:nvPr/>
        </p:nvSpPr>
        <p:spPr>
          <a:xfrm>
            <a:off x="6230112" y="1572768"/>
            <a:ext cx="2560320" cy="4852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E7422B-BF1C-E241-BED3-9CD48A4CC66B}"/>
              </a:ext>
            </a:extLst>
          </p:cNvPr>
          <p:cNvSpPr txBox="1"/>
          <p:nvPr/>
        </p:nvSpPr>
        <p:spPr>
          <a:xfrm>
            <a:off x="6705482" y="1597574"/>
            <a:ext cx="1233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Storage </a:t>
            </a:r>
          </a:p>
        </p:txBody>
      </p:sp>
    </p:spTree>
    <p:extLst>
      <p:ext uri="{BB962C8B-B14F-4D97-AF65-F5344CB8AC3E}">
        <p14:creationId xmlns:p14="http://schemas.microsoft.com/office/powerpoint/2010/main" val="115738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365C-EED7-A943-A43A-A5644CD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5A53-07C8-5941-9922-B3AB42B0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24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Cleaning: </a:t>
            </a:r>
          </a:p>
          <a:p>
            <a:pPr lvl="1"/>
            <a:r>
              <a:rPr lang="en-US" dirty="0"/>
              <a:t>Data collected contains a lot of unnecessary information. For example scrapped  web data might contains tags which are not required for processing.</a:t>
            </a:r>
          </a:p>
          <a:p>
            <a:r>
              <a:rPr lang="en-US" dirty="0"/>
              <a:t>Transformation</a:t>
            </a:r>
          </a:p>
          <a:p>
            <a:pPr lvl="1"/>
            <a:r>
              <a:rPr lang="en-US" dirty="0"/>
              <a:t>Need. Data is not always in the form in which we want </a:t>
            </a:r>
            <a:r>
              <a:rPr lang="en-US" dirty="0" err="1"/>
              <a:t>it.It</a:t>
            </a:r>
            <a:r>
              <a:rPr lang="en-US" dirty="0"/>
              <a:t> is in the form in which it is collected and provided to us.</a:t>
            </a:r>
          </a:p>
          <a:p>
            <a:pPr lvl="1"/>
            <a:r>
              <a:rPr lang="en-US" dirty="0"/>
              <a:t>Languages provide different tools for transformation. </a:t>
            </a:r>
            <a:r>
              <a:rPr lang="en-US" dirty="0" err="1"/>
              <a:t>Dataframes</a:t>
            </a:r>
            <a:r>
              <a:rPr lang="en-US" dirty="0"/>
              <a:t>, regular </a:t>
            </a:r>
            <a:r>
              <a:rPr lang="en-US" dirty="0" err="1"/>
              <a:t>expressionsData</a:t>
            </a:r>
            <a:r>
              <a:rPr lang="en-US" dirty="0"/>
              <a:t> Cleaning</a:t>
            </a:r>
          </a:p>
          <a:p>
            <a:r>
              <a:rPr lang="en-US" dirty="0"/>
              <a:t>Tools And Techniques: </a:t>
            </a:r>
          </a:p>
          <a:p>
            <a:pPr lvl="1"/>
            <a:r>
              <a:rPr lang="en-US" dirty="0"/>
              <a:t>NLP , regular expressions and data frames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706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Travellenzy</vt:lpstr>
      <vt:lpstr>Agenda</vt:lpstr>
      <vt:lpstr>Objectives</vt:lpstr>
      <vt:lpstr>Motivation</vt:lpstr>
      <vt:lpstr>Challenges</vt:lpstr>
      <vt:lpstr>Implementation</vt:lpstr>
      <vt:lpstr>Data Collection</vt:lpstr>
      <vt:lpstr>Data Collection Framework</vt:lpstr>
      <vt:lpstr>Data Processing</vt:lpstr>
      <vt:lpstr>Data Storage: Approaches</vt:lpstr>
      <vt:lpstr>Data Storage : Systems</vt:lpstr>
      <vt:lpstr>Data Presentation Tools</vt:lpstr>
      <vt:lpstr>Data User  Interface</vt:lpstr>
      <vt:lpstr>Interaction and Usability Of system</vt:lpstr>
      <vt:lpstr>Future Enhancements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Travellenzy</dc:title>
  <dc:creator>pankaj kumar</dc:creator>
  <cp:lastModifiedBy>pankaj kumar</cp:lastModifiedBy>
  <cp:revision>9</cp:revision>
  <dcterms:created xsi:type="dcterms:W3CDTF">2019-08-09T15:26:28Z</dcterms:created>
  <dcterms:modified xsi:type="dcterms:W3CDTF">2019-08-09T15:48:23Z</dcterms:modified>
</cp:coreProperties>
</file>