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1"/>
  </p:notesMasterIdLst>
  <p:sldIdLst>
    <p:sldId id="278" r:id="rId2"/>
    <p:sldId id="279" r:id="rId3"/>
    <p:sldId id="280" r:id="rId4"/>
    <p:sldId id="281" r:id="rId5"/>
    <p:sldId id="294" r:id="rId6"/>
    <p:sldId id="295" r:id="rId7"/>
    <p:sldId id="296" r:id="rId8"/>
    <p:sldId id="297" r:id="rId9"/>
    <p:sldId id="298" r:id="rId10"/>
    <p:sldId id="299" r:id="rId11"/>
    <p:sldId id="300" r:id="rId12"/>
    <p:sldId id="283" r:id="rId13"/>
    <p:sldId id="301" r:id="rId14"/>
    <p:sldId id="302" r:id="rId15"/>
    <p:sldId id="303" r:id="rId16"/>
    <p:sldId id="304" r:id="rId17"/>
    <p:sldId id="290" r:id="rId18"/>
    <p:sldId id="292" r:id="rId19"/>
    <p:sldId id="293" r:id="rId2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4609" autoAdjust="0"/>
  </p:normalViewPr>
  <p:slideViewPr>
    <p:cSldViewPr snapToGrid="0" snapToObjects="1">
      <p:cViewPr varScale="1">
        <p:scale>
          <a:sx n="87" d="100"/>
          <a:sy n="87" d="100"/>
        </p:scale>
        <p:origin x="231" y="30"/>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Lending club case study</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Present by</a:t>
            </a:r>
          </a:p>
          <a:p>
            <a:r>
              <a:rPr lang="en-US" dirty="0"/>
              <a:t>RAJ KUMAR</a:t>
            </a:r>
          </a:p>
          <a:p>
            <a:r>
              <a:rPr lang="en-US" dirty="0"/>
              <a:t>PANKAJ YADAV</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CAEF5-3885-E252-9AE5-0DD7DF3AC004}"/>
              </a:ext>
            </a:extLst>
          </p:cNvPr>
          <p:cNvSpPr>
            <a:spLocks noGrp="1"/>
          </p:cNvSpPr>
          <p:nvPr>
            <p:ph type="title"/>
          </p:nvPr>
        </p:nvSpPr>
        <p:spPr>
          <a:xfrm>
            <a:off x="3986784" y="306625"/>
            <a:ext cx="8165592" cy="1002007"/>
          </a:xfrm>
        </p:spPr>
        <p:txBody>
          <a:bodyPr/>
          <a:lstStyle/>
          <a:p>
            <a:r>
              <a:rPr lang="en-US" dirty="0"/>
              <a:t>  Graph with variable</a:t>
            </a:r>
            <a:endParaRPr lang="en-IN" dirty="0"/>
          </a:p>
        </p:txBody>
      </p:sp>
      <p:sp>
        <p:nvSpPr>
          <p:cNvPr id="3" name="Text Placeholder 2">
            <a:extLst>
              <a:ext uri="{FF2B5EF4-FFF2-40B4-BE49-F238E27FC236}">
                <a16:creationId xmlns:a16="http://schemas.microsoft.com/office/drawing/2014/main" id="{6FA0336B-A131-4FD7-DC84-DC6CCD8B1BC5}"/>
              </a:ext>
            </a:extLst>
          </p:cNvPr>
          <p:cNvSpPr>
            <a:spLocks noGrp="1"/>
          </p:cNvSpPr>
          <p:nvPr>
            <p:ph type="body" idx="1"/>
          </p:nvPr>
        </p:nvSpPr>
        <p:spPr>
          <a:xfrm>
            <a:off x="4002552" y="2330704"/>
            <a:ext cx="3797279" cy="411480"/>
          </a:xfrm>
        </p:spPr>
        <p:txBody>
          <a:bodyPr/>
          <a:lstStyle/>
          <a:p>
            <a:r>
              <a:rPr lang="en-US" dirty="0"/>
              <a:t>            Home ownership</a:t>
            </a:r>
            <a:endParaRPr lang="en-IN" dirty="0"/>
          </a:p>
        </p:txBody>
      </p:sp>
      <p:pic>
        <p:nvPicPr>
          <p:cNvPr id="12" name="Content Placeholder 11">
            <a:extLst>
              <a:ext uri="{FF2B5EF4-FFF2-40B4-BE49-F238E27FC236}">
                <a16:creationId xmlns:a16="http://schemas.microsoft.com/office/drawing/2014/main" id="{CC20D5CC-5D38-2260-BAC3-96A466E21B84}"/>
              </a:ext>
            </a:extLst>
          </p:cNvPr>
          <p:cNvPicPr>
            <a:picLocks noGrp="1" noChangeAspect="1"/>
          </p:cNvPicPr>
          <p:nvPr>
            <p:ph sz="half" idx="2"/>
          </p:nvPr>
        </p:nvPicPr>
        <p:blipFill>
          <a:blip r:embed="rId2"/>
          <a:stretch>
            <a:fillRect/>
          </a:stretch>
        </p:blipFill>
        <p:spPr>
          <a:xfrm>
            <a:off x="3684588" y="3170285"/>
            <a:ext cx="3986516" cy="2847233"/>
          </a:xfrm>
        </p:spPr>
      </p:pic>
      <p:sp>
        <p:nvSpPr>
          <p:cNvPr id="5" name="Text Placeholder 4">
            <a:extLst>
              <a:ext uri="{FF2B5EF4-FFF2-40B4-BE49-F238E27FC236}">
                <a16:creationId xmlns:a16="http://schemas.microsoft.com/office/drawing/2014/main" id="{F5F48E5F-E1C0-39DD-8392-43C294A55988}"/>
              </a:ext>
            </a:extLst>
          </p:cNvPr>
          <p:cNvSpPr>
            <a:spLocks noGrp="1"/>
          </p:cNvSpPr>
          <p:nvPr>
            <p:ph type="body" sz="quarter" idx="3"/>
          </p:nvPr>
        </p:nvSpPr>
        <p:spPr/>
        <p:txBody>
          <a:bodyPr/>
          <a:lstStyle/>
          <a:p>
            <a:r>
              <a:rPr lang="en-US" dirty="0"/>
              <a:t>        </a:t>
            </a:r>
            <a:r>
              <a:rPr lang="en-US" dirty="0" err="1"/>
              <a:t>Empolyer</a:t>
            </a:r>
            <a:r>
              <a:rPr lang="en-US" dirty="0"/>
              <a:t> length</a:t>
            </a:r>
            <a:endParaRPr lang="en-IN" dirty="0"/>
          </a:p>
        </p:txBody>
      </p:sp>
      <p:pic>
        <p:nvPicPr>
          <p:cNvPr id="14" name="Content Placeholder 13">
            <a:extLst>
              <a:ext uri="{FF2B5EF4-FFF2-40B4-BE49-F238E27FC236}">
                <a16:creationId xmlns:a16="http://schemas.microsoft.com/office/drawing/2014/main" id="{00CAAB9D-ED50-F2AD-93FD-CE320F2A0660}"/>
              </a:ext>
            </a:extLst>
          </p:cNvPr>
          <p:cNvPicPr>
            <a:picLocks noGrp="1" noChangeAspect="1"/>
          </p:cNvPicPr>
          <p:nvPr>
            <p:ph sz="quarter" idx="4"/>
          </p:nvPr>
        </p:nvPicPr>
        <p:blipFill>
          <a:blip r:embed="rId3"/>
          <a:stretch>
            <a:fillRect/>
          </a:stretch>
        </p:blipFill>
        <p:spPr>
          <a:xfrm>
            <a:off x="7799832" y="3170285"/>
            <a:ext cx="4224254" cy="2812604"/>
          </a:xfrm>
        </p:spPr>
      </p:pic>
      <p:sp>
        <p:nvSpPr>
          <p:cNvPr id="7" name="Slide Number Placeholder 6">
            <a:extLst>
              <a:ext uri="{FF2B5EF4-FFF2-40B4-BE49-F238E27FC236}">
                <a16:creationId xmlns:a16="http://schemas.microsoft.com/office/drawing/2014/main" id="{6338B393-CEBB-048F-8189-721D7B7F5C31}"/>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1184006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3D40F-E45B-EFEC-6093-172EB62AA4F4}"/>
              </a:ext>
            </a:extLst>
          </p:cNvPr>
          <p:cNvSpPr>
            <a:spLocks noGrp="1"/>
          </p:cNvSpPr>
          <p:nvPr>
            <p:ph type="title"/>
          </p:nvPr>
        </p:nvSpPr>
        <p:spPr>
          <a:xfrm>
            <a:off x="3986784" y="169740"/>
            <a:ext cx="8165592" cy="892498"/>
          </a:xfrm>
        </p:spPr>
        <p:txBody>
          <a:bodyPr/>
          <a:lstStyle/>
          <a:p>
            <a:r>
              <a:rPr lang="en-US" dirty="0"/>
              <a:t>Graph analyze</a:t>
            </a:r>
            <a:endParaRPr lang="en-IN" dirty="0"/>
          </a:p>
        </p:txBody>
      </p:sp>
      <p:sp>
        <p:nvSpPr>
          <p:cNvPr id="3" name="Text Placeholder 2">
            <a:extLst>
              <a:ext uri="{FF2B5EF4-FFF2-40B4-BE49-F238E27FC236}">
                <a16:creationId xmlns:a16="http://schemas.microsoft.com/office/drawing/2014/main" id="{6DF934A3-75A5-3348-F4D8-2D0CF77EEB90}"/>
              </a:ext>
            </a:extLst>
          </p:cNvPr>
          <p:cNvSpPr>
            <a:spLocks noGrp="1"/>
          </p:cNvSpPr>
          <p:nvPr>
            <p:ph type="body" idx="1"/>
          </p:nvPr>
        </p:nvSpPr>
        <p:spPr/>
        <p:txBody>
          <a:bodyPr/>
          <a:lstStyle/>
          <a:p>
            <a:r>
              <a:rPr lang="en-US" dirty="0"/>
              <a:t>  verified or non verified</a:t>
            </a:r>
            <a:endParaRPr lang="en-IN" dirty="0"/>
          </a:p>
        </p:txBody>
      </p:sp>
      <p:pic>
        <p:nvPicPr>
          <p:cNvPr id="9" name="Content Placeholder 8">
            <a:extLst>
              <a:ext uri="{FF2B5EF4-FFF2-40B4-BE49-F238E27FC236}">
                <a16:creationId xmlns:a16="http://schemas.microsoft.com/office/drawing/2014/main" id="{46C7E49D-1336-0142-814D-A9A39BC9CFE3}"/>
              </a:ext>
            </a:extLst>
          </p:cNvPr>
          <p:cNvPicPr>
            <a:picLocks noGrp="1" noChangeAspect="1"/>
          </p:cNvPicPr>
          <p:nvPr>
            <p:ph sz="half" idx="2"/>
          </p:nvPr>
        </p:nvPicPr>
        <p:blipFill>
          <a:blip r:embed="rId2"/>
          <a:stretch>
            <a:fillRect/>
          </a:stretch>
        </p:blipFill>
        <p:spPr>
          <a:xfrm>
            <a:off x="3444057" y="3290746"/>
            <a:ext cx="4227047" cy="2390778"/>
          </a:xfrm>
        </p:spPr>
      </p:pic>
      <p:sp>
        <p:nvSpPr>
          <p:cNvPr id="5" name="Text Placeholder 4">
            <a:extLst>
              <a:ext uri="{FF2B5EF4-FFF2-40B4-BE49-F238E27FC236}">
                <a16:creationId xmlns:a16="http://schemas.microsoft.com/office/drawing/2014/main" id="{C1D6CB59-C291-22E3-7FC4-28B09A328032}"/>
              </a:ext>
            </a:extLst>
          </p:cNvPr>
          <p:cNvSpPr>
            <a:spLocks noGrp="1"/>
          </p:cNvSpPr>
          <p:nvPr>
            <p:ph type="body" sz="quarter" idx="3"/>
          </p:nvPr>
        </p:nvSpPr>
        <p:spPr/>
        <p:txBody>
          <a:bodyPr/>
          <a:lstStyle/>
          <a:p>
            <a:r>
              <a:rPr lang="en-US" dirty="0"/>
              <a:t>Interest rate group</a:t>
            </a:r>
            <a:endParaRPr lang="en-IN" dirty="0"/>
          </a:p>
        </p:txBody>
      </p:sp>
      <p:pic>
        <p:nvPicPr>
          <p:cNvPr id="11" name="Content Placeholder 10">
            <a:extLst>
              <a:ext uri="{FF2B5EF4-FFF2-40B4-BE49-F238E27FC236}">
                <a16:creationId xmlns:a16="http://schemas.microsoft.com/office/drawing/2014/main" id="{043968F2-87CF-AE57-28CA-E406EDD8DEA0}"/>
              </a:ext>
            </a:extLst>
          </p:cNvPr>
          <p:cNvPicPr>
            <a:picLocks noGrp="1" noChangeAspect="1"/>
          </p:cNvPicPr>
          <p:nvPr>
            <p:ph sz="quarter" idx="4"/>
          </p:nvPr>
        </p:nvPicPr>
        <p:blipFill>
          <a:blip r:embed="rId3"/>
          <a:stretch>
            <a:fillRect/>
          </a:stretch>
        </p:blipFill>
        <p:spPr>
          <a:xfrm>
            <a:off x="7753350" y="3472648"/>
            <a:ext cx="4314540" cy="2282049"/>
          </a:xfrm>
        </p:spPr>
      </p:pic>
      <p:sp>
        <p:nvSpPr>
          <p:cNvPr id="7" name="Slide Number Placeholder 6">
            <a:extLst>
              <a:ext uri="{FF2B5EF4-FFF2-40B4-BE49-F238E27FC236}">
                <a16:creationId xmlns:a16="http://schemas.microsoft.com/office/drawing/2014/main" id="{617751C2-415D-E89D-59AA-C4A901361143}"/>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3786116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4" name="Title 3">
            <a:extLst>
              <a:ext uri="{FF2B5EF4-FFF2-40B4-BE49-F238E27FC236}">
                <a16:creationId xmlns:a16="http://schemas.microsoft.com/office/drawing/2014/main" id="{EB22C036-249F-A7F0-91A4-9AFA00A87B8E}"/>
              </a:ext>
            </a:extLst>
          </p:cNvPr>
          <p:cNvSpPr>
            <a:spLocks noGrp="1"/>
          </p:cNvSpPr>
          <p:nvPr>
            <p:ph type="title"/>
          </p:nvPr>
        </p:nvSpPr>
        <p:spPr>
          <a:xfrm>
            <a:off x="758952" y="262822"/>
            <a:ext cx="10671048" cy="887022"/>
          </a:xfrm>
        </p:spPr>
        <p:txBody>
          <a:bodyPr/>
          <a:lstStyle/>
          <a:p>
            <a:r>
              <a:rPr lang="en-US" dirty="0"/>
              <a:t>Correlation </a:t>
            </a:r>
            <a:r>
              <a:rPr lang="en-US" dirty="0" err="1"/>
              <a:t>metrix</a:t>
            </a:r>
            <a:r>
              <a:rPr lang="en-US" dirty="0"/>
              <a:t>  </a:t>
            </a:r>
            <a:endParaRPr lang="en-IN" dirty="0"/>
          </a:p>
        </p:txBody>
      </p:sp>
      <p:pic>
        <p:nvPicPr>
          <p:cNvPr id="11" name="Content Placeholder 10">
            <a:extLst>
              <a:ext uri="{FF2B5EF4-FFF2-40B4-BE49-F238E27FC236}">
                <a16:creationId xmlns:a16="http://schemas.microsoft.com/office/drawing/2014/main" id="{7AB20AD5-E17F-9CEE-CC73-910DB4010CF6}"/>
              </a:ext>
            </a:extLst>
          </p:cNvPr>
          <p:cNvPicPr>
            <a:picLocks noGrp="1" noChangeAspect="1"/>
          </p:cNvPicPr>
          <p:nvPr>
            <p:ph sz="half" idx="1"/>
          </p:nvPr>
        </p:nvPicPr>
        <p:blipFill>
          <a:blip r:embed="rId2"/>
          <a:stretch>
            <a:fillRect/>
          </a:stretch>
        </p:blipFill>
        <p:spPr>
          <a:xfrm>
            <a:off x="758952" y="1341086"/>
            <a:ext cx="9644401" cy="5516914"/>
          </a:xfrm>
        </p:spPr>
      </p:pic>
    </p:spTree>
    <p:extLst>
      <p:ext uri="{BB962C8B-B14F-4D97-AF65-F5344CB8AC3E}">
        <p14:creationId xmlns:p14="http://schemas.microsoft.com/office/powerpoint/2010/main" val="2903841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50367-8164-C121-B016-E9EB440424DB}"/>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11054844-1F89-EC41-F35C-57D84BCDDAAD}"/>
              </a:ext>
            </a:extLst>
          </p:cNvPr>
          <p:cNvSpPr>
            <a:spLocks noGrp="1"/>
          </p:cNvSpPr>
          <p:nvPr>
            <p:ph type="body" idx="1"/>
          </p:nvPr>
        </p:nvSpPr>
        <p:spPr/>
        <p:txBody>
          <a:bodyPr/>
          <a:lstStyle/>
          <a:p>
            <a:endParaRPr lang="en-IN"/>
          </a:p>
        </p:txBody>
      </p:sp>
      <p:sp>
        <p:nvSpPr>
          <p:cNvPr id="4" name="Content Placeholder 3">
            <a:extLst>
              <a:ext uri="{FF2B5EF4-FFF2-40B4-BE49-F238E27FC236}">
                <a16:creationId xmlns:a16="http://schemas.microsoft.com/office/drawing/2014/main" id="{07CA2939-D788-3AA7-DFEE-B2E104537588}"/>
              </a:ext>
            </a:extLst>
          </p:cNvPr>
          <p:cNvSpPr>
            <a:spLocks noGrp="1"/>
          </p:cNvSpPr>
          <p:nvPr>
            <p:ph sz="half" idx="2"/>
          </p:nvPr>
        </p:nvSpPr>
        <p:spPr/>
        <p:txBody>
          <a:bodyPr/>
          <a:lstStyle/>
          <a:p>
            <a:endParaRPr lang="en-IN"/>
          </a:p>
        </p:txBody>
      </p:sp>
      <p:sp>
        <p:nvSpPr>
          <p:cNvPr id="5" name="Text Placeholder 4">
            <a:extLst>
              <a:ext uri="{FF2B5EF4-FFF2-40B4-BE49-F238E27FC236}">
                <a16:creationId xmlns:a16="http://schemas.microsoft.com/office/drawing/2014/main" id="{E0B0E859-EB18-BF0B-2393-454F884C0C4F}"/>
              </a:ext>
            </a:extLst>
          </p:cNvPr>
          <p:cNvSpPr>
            <a:spLocks noGrp="1"/>
          </p:cNvSpPr>
          <p:nvPr>
            <p:ph type="body" sz="quarter" idx="3"/>
          </p:nvPr>
        </p:nvSpPr>
        <p:spPr/>
        <p:txBody>
          <a:bodyPr/>
          <a:lstStyle/>
          <a:p>
            <a:endParaRPr lang="en-IN"/>
          </a:p>
        </p:txBody>
      </p:sp>
      <p:sp>
        <p:nvSpPr>
          <p:cNvPr id="6" name="Content Placeholder 5">
            <a:extLst>
              <a:ext uri="{FF2B5EF4-FFF2-40B4-BE49-F238E27FC236}">
                <a16:creationId xmlns:a16="http://schemas.microsoft.com/office/drawing/2014/main" id="{9DE56B0F-9C2C-6D44-C8EB-A6BADFFEC1FA}"/>
              </a:ext>
            </a:extLst>
          </p:cNvPr>
          <p:cNvSpPr>
            <a:spLocks noGrp="1"/>
          </p:cNvSpPr>
          <p:nvPr>
            <p:ph sz="quarter" idx="4"/>
          </p:nvPr>
        </p:nvSpPr>
        <p:spPr/>
        <p:txBody>
          <a:bodyPr/>
          <a:lstStyle/>
          <a:p>
            <a:endParaRPr lang="en-IN"/>
          </a:p>
        </p:txBody>
      </p:sp>
      <p:sp>
        <p:nvSpPr>
          <p:cNvPr id="7" name="Slide Number Placeholder 6">
            <a:extLst>
              <a:ext uri="{FF2B5EF4-FFF2-40B4-BE49-F238E27FC236}">
                <a16:creationId xmlns:a16="http://schemas.microsoft.com/office/drawing/2014/main" id="{5BCAE495-0C32-B8C1-813F-49CDD9D00B91}"/>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2511577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E4B39-D024-B20B-BF7F-F248B9FE03E9}"/>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9ED497C0-2702-385D-162B-0BA9680F0EEB}"/>
              </a:ext>
            </a:extLst>
          </p:cNvPr>
          <p:cNvSpPr>
            <a:spLocks noGrp="1"/>
          </p:cNvSpPr>
          <p:nvPr>
            <p:ph type="body" idx="1"/>
          </p:nvPr>
        </p:nvSpPr>
        <p:spPr/>
        <p:txBody>
          <a:bodyPr/>
          <a:lstStyle/>
          <a:p>
            <a:endParaRPr lang="en-IN"/>
          </a:p>
        </p:txBody>
      </p:sp>
      <p:sp>
        <p:nvSpPr>
          <p:cNvPr id="4" name="Content Placeholder 3">
            <a:extLst>
              <a:ext uri="{FF2B5EF4-FFF2-40B4-BE49-F238E27FC236}">
                <a16:creationId xmlns:a16="http://schemas.microsoft.com/office/drawing/2014/main" id="{F9AA90B3-D6D4-1609-396A-DBA6B86F9D42}"/>
              </a:ext>
            </a:extLst>
          </p:cNvPr>
          <p:cNvSpPr>
            <a:spLocks noGrp="1"/>
          </p:cNvSpPr>
          <p:nvPr>
            <p:ph sz="half" idx="2"/>
          </p:nvPr>
        </p:nvSpPr>
        <p:spPr/>
        <p:txBody>
          <a:bodyPr/>
          <a:lstStyle/>
          <a:p>
            <a:endParaRPr lang="en-IN"/>
          </a:p>
        </p:txBody>
      </p:sp>
      <p:sp>
        <p:nvSpPr>
          <p:cNvPr id="5" name="Text Placeholder 4">
            <a:extLst>
              <a:ext uri="{FF2B5EF4-FFF2-40B4-BE49-F238E27FC236}">
                <a16:creationId xmlns:a16="http://schemas.microsoft.com/office/drawing/2014/main" id="{D8492B33-D788-1E48-7810-BFBD771CBE2E}"/>
              </a:ext>
            </a:extLst>
          </p:cNvPr>
          <p:cNvSpPr>
            <a:spLocks noGrp="1"/>
          </p:cNvSpPr>
          <p:nvPr>
            <p:ph type="body" sz="quarter" idx="3"/>
          </p:nvPr>
        </p:nvSpPr>
        <p:spPr/>
        <p:txBody>
          <a:bodyPr/>
          <a:lstStyle/>
          <a:p>
            <a:endParaRPr lang="en-IN"/>
          </a:p>
        </p:txBody>
      </p:sp>
      <p:sp>
        <p:nvSpPr>
          <p:cNvPr id="6" name="Content Placeholder 5">
            <a:extLst>
              <a:ext uri="{FF2B5EF4-FFF2-40B4-BE49-F238E27FC236}">
                <a16:creationId xmlns:a16="http://schemas.microsoft.com/office/drawing/2014/main" id="{EE2BD30B-BBF7-9F7D-FCBB-E873D7DA3B4E}"/>
              </a:ext>
            </a:extLst>
          </p:cNvPr>
          <p:cNvSpPr>
            <a:spLocks noGrp="1"/>
          </p:cNvSpPr>
          <p:nvPr>
            <p:ph sz="quarter" idx="4"/>
          </p:nvPr>
        </p:nvSpPr>
        <p:spPr/>
        <p:txBody>
          <a:bodyPr/>
          <a:lstStyle/>
          <a:p>
            <a:endParaRPr lang="en-IN"/>
          </a:p>
        </p:txBody>
      </p:sp>
      <p:sp>
        <p:nvSpPr>
          <p:cNvPr id="7" name="Slide Number Placeholder 6">
            <a:extLst>
              <a:ext uri="{FF2B5EF4-FFF2-40B4-BE49-F238E27FC236}">
                <a16:creationId xmlns:a16="http://schemas.microsoft.com/office/drawing/2014/main" id="{3324EC6D-DEA3-B30E-0219-C7E6C95CBCBC}"/>
              </a:ext>
            </a:extLst>
          </p:cNvPr>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4373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1C299-0C6C-A4F8-967B-3697A921D102}"/>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EFAEF6CF-4283-CFD7-82C7-692E86954C70}"/>
              </a:ext>
            </a:extLst>
          </p:cNvPr>
          <p:cNvSpPr>
            <a:spLocks noGrp="1"/>
          </p:cNvSpPr>
          <p:nvPr>
            <p:ph type="body" idx="1"/>
          </p:nvPr>
        </p:nvSpPr>
        <p:spPr/>
        <p:txBody>
          <a:bodyPr/>
          <a:lstStyle/>
          <a:p>
            <a:endParaRPr lang="en-IN"/>
          </a:p>
        </p:txBody>
      </p:sp>
      <p:sp>
        <p:nvSpPr>
          <p:cNvPr id="4" name="Content Placeholder 3">
            <a:extLst>
              <a:ext uri="{FF2B5EF4-FFF2-40B4-BE49-F238E27FC236}">
                <a16:creationId xmlns:a16="http://schemas.microsoft.com/office/drawing/2014/main" id="{3AED7382-FFC7-DD26-001C-C9A0C16A9935}"/>
              </a:ext>
            </a:extLst>
          </p:cNvPr>
          <p:cNvSpPr>
            <a:spLocks noGrp="1"/>
          </p:cNvSpPr>
          <p:nvPr>
            <p:ph sz="half" idx="2"/>
          </p:nvPr>
        </p:nvSpPr>
        <p:spPr/>
        <p:txBody>
          <a:bodyPr/>
          <a:lstStyle/>
          <a:p>
            <a:endParaRPr lang="en-IN"/>
          </a:p>
        </p:txBody>
      </p:sp>
      <p:sp>
        <p:nvSpPr>
          <p:cNvPr id="5" name="Text Placeholder 4">
            <a:extLst>
              <a:ext uri="{FF2B5EF4-FFF2-40B4-BE49-F238E27FC236}">
                <a16:creationId xmlns:a16="http://schemas.microsoft.com/office/drawing/2014/main" id="{8E880F3C-1F13-30DD-EF71-926395BE15AC}"/>
              </a:ext>
            </a:extLst>
          </p:cNvPr>
          <p:cNvSpPr>
            <a:spLocks noGrp="1"/>
          </p:cNvSpPr>
          <p:nvPr>
            <p:ph type="body" sz="quarter" idx="3"/>
          </p:nvPr>
        </p:nvSpPr>
        <p:spPr/>
        <p:txBody>
          <a:bodyPr/>
          <a:lstStyle/>
          <a:p>
            <a:endParaRPr lang="en-IN"/>
          </a:p>
        </p:txBody>
      </p:sp>
      <p:sp>
        <p:nvSpPr>
          <p:cNvPr id="6" name="Content Placeholder 5">
            <a:extLst>
              <a:ext uri="{FF2B5EF4-FFF2-40B4-BE49-F238E27FC236}">
                <a16:creationId xmlns:a16="http://schemas.microsoft.com/office/drawing/2014/main" id="{CF0ABFEF-48AC-AA69-6C82-C9E078EEA9CE}"/>
              </a:ext>
            </a:extLst>
          </p:cNvPr>
          <p:cNvSpPr>
            <a:spLocks noGrp="1"/>
          </p:cNvSpPr>
          <p:nvPr>
            <p:ph sz="quarter" idx="4"/>
          </p:nvPr>
        </p:nvSpPr>
        <p:spPr/>
        <p:txBody>
          <a:bodyPr/>
          <a:lstStyle/>
          <a:p>
            <a:endParaRPr lang="en-IN"/>
          </a:p>
        </p:txBody>
      </p:sp>
      <p:sp>
        <p:nvSpPr>
          <p:cNvPr id="7" name="Slide Number Placeholder 6">
            <a:extLst>
              <a:ext uri="{FF2B5EF4-FFF2-40B4-BE49-F238E27FC236}">
                <a16:creationId xmlns:a16="http://schemas.microsoft.com/office/drawing/2014/main" id="{ED97883E-E2B8-4FFE-4F93-E1F2C96DC481}"/>
              </a:ext>
            </a:extLst>
          </p:cNvPr>
          <p:cNvSpPr>
            <a:spLocks noGrp="1"/>
          </p:cNvSpPr>
          <p:nvPr>
            <p:ph type="sldNum" sz="quarter" idx="12"/>
          </p:nvPr>
        </p:nvSpPr>
        <p:spPr/>
        <p:txBody>
          <a:bodyPr/>
          <a:lstStyle/>
          <a:p>
            <a:fld id="{48F63A3B-78C7-47BE-AE5E-E10140E04643}" type="slidenum">
              <a:rPr lang="en-US" smtClean="0"/>
              <a:t>15</a:t>
            </a:fld>
            <a:endParaRPr lang="en-US" dirty="0"/>
          </a:p>
        </p:txBody>
      </p:sp>
    </p:spTree>
    <p:extLst>
      <p:ext uri="{BB962C8B-B14F-4D97-AF65-F5344CB8AC3E}">
        <p14:creationId xmlns:p14="http://schemas.microsoft.com/office/powerpoint/2010/main" val="3075752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C8F4D-D614-487D-7D61-FFBC5334D60C}"/>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5F6CEBDB-E31F-7153-E48F-4106D771FDD9}"/>
              </a:ext>
            </a:extLst>
          </p:cNvPr>
          <p:cNvSpPr>
            <a:spLocks noGrp="1"/>
          </p:cNvSpPr>
          <p:nvPr>
            <p:ph type="body" idx="1"/>
          </p:nvPr>
        </p:nvSpPr>
        <p:spPr/>
        <p:txBody>
          <a:bodyPr/>
          <a:lstStyle/>
          <a:p>
            <a:endParaRPr lang="en-IN"/>
          </a:p>
        </p:txBody>
      </p:sp>
      <p:sp>
        <p:nvSpPr>
          <p:cNvPr id="4" name="Content Placeholder 3">
            <a:extLst>
              <a:ext uri="{FF2B5EF4-FFF2-40B4-BE49-F238E27FC236}">
                <a16:creationId xmlns:a16="http://schemas.microsoft.com/office/drawing/2014/main" id="{BF1BAAAE-E5A8-0E3D-7371-ECEB40E8BA8E}"/>
              </a:ext>
            </a:extLst>
          </p:cNvPr>
          <p:cNvSpPr>
            <a:spLocks noGrp="1"/>
          </p:cNvSpPr>
          <p:nvPr>
            <p:ph sz="half" idx="2"/>
          </p:nvPr>
        </p:nvSpPr>
        <p:spPr/>
        <p:txBody>
          <a:bodyPr/>
          <a:lstStyle/>
          <a:p>
            <a:endParaRPr lang="en-IN"/>
          </a:p>
        </p:txBody>
      </p:sp>
      <p:sp>
        <p:nvSpPr>
          <p:cNvPr id="5" name="Text Placeholder 4">
            <a:extLst>
              <a:ext uri="{FF2B5EF4-FFF2-40B4-BE49-F238E27FC236}">
                <a16:creationId xmlns:a16="http://schemas.microsoft.com/office/drawing/2014/main" id="{A5FB71B8-5576-5B89-7854-F12AF5FC8199}"/>
              </a:ext>
            </a:extLst>
          </p:cNvPr>
          <p:cNvSpPr>
            <a:spLocks noGrp="1"/>
          </p:cNvSpPr>
          <p:nvPr>
            <p:ph type="body" sz="quarter" idx="3"/>
          </p:nvPr>
        </p:nvSpPr>
        <p:spPr/>
        <p:txBody>
          <a:bodyPr/>
          <a:lstStyle/>
          <a:p>
            <a:endParaRPr lang="en-IN"/>
          </a:p>
        </p:txBody>
      </p:sp>
      <p:sp>
        <p:nvSpPr>
          <p:cNvPr id="6" name="Content Placeholder 5">
            <a:extLst>
              <a:ext uri="{FF2B5EF4-FFF2-40B4-BE49-F238E27FC236}">
                <a16:creationId xmlns:a16="http://schemas.microsoft.com/office/drawing/2014/main" id="{133C525F-36B1-8D94-BEC0-4C59719EB660}"/>
              </a:ext>
            </a:extLst>
          </p:cNvPr>
          <p:cNvSpPr>
            <a:spLocks noGrp="1"/>
          </p:cNvSpPr>
          <p:nvPr>
            <p:ph sz="quarter" idx="4"/>
          </p:nvPr>
        </p:nvSpPr>
        <p:spPr/>
        <p:txBody>
          <a:bodyPr/>
          <a:lstStyle/>
          <a:p>
            <a:endParaRPr lang="en-IN"/>
          </a:p>
        </p:txBody>
      </p:sp>
      <p:sp>
        <p:nvSpPr>
          <p:cNvPr id="7" name="Slide Number Placeholder 6">
            <a:extLst>
              <a:ext uri="{FF2B5EF4-FFF2-40B4-BE49-F238E27FC236}">
                <a16:creationId xmlns:a16="http://schemas.microsoft.com/office/drawing/2014/main" id="{BAC153D3-2AB7-CC4B-6687-572CDDCD6CEF}"/>
              </a:ext>
            </a:extLst>
          </p:cNvPr>
          <p:cNvSpPr>
            <a:spLocks noGrp="1"/>
          </p:cNvSpPr>
          <p:nvPr>
            <p:ph type="sldNum" sz="quarter" idx="12"/>
          </p:nvPr>
        </p:nvSpPr>
        <p:spPr/>
        <p:txBody>
          <a:bodyPr/>
          <a:lstStyle/>
          <a:p>
            <a:fld id="{48F63A3B-78C7-47BE-AE5E-E10140E04643}" type="slidenum">
              <a:rPr lang="en-US" smtClean="0"/>
              <a:t>16</a:t>
            </a:fld>
            <a:endParaRPr lang="en-US" dirty="0"/>
          </a:p>
        </p:txBody>
      </p:sp>
    </p:spTree>
    <p:extLst>
      <p:ext uri="{BB962C8B-B14F-4D97-AF65-F5344CB8AC3E}">
        <p14:creationId xmlns:p14="http://schemas.microsoft.com/office/powerpoint/2010/main" val="2845113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AREAS OF FOCUS</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17</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p:txBody>
          <a:bodyPr/>
          <a:lstStyle/>
          <a:p>
            <a:r>
              <a:rPr lang="en-US" dirty="0"/>
              <a:t>B2B MARKET SCENARIOS</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p:txBody>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a:p>
            <a:endParaRPr lang="en-US" dirty="0"/>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p:txBody>
          <a:bodyPr/>
          <a:lstStyle/>
          <a:p>
            <a:r>
              <a:rPr lang="en-US" dirty="0"/>
              <a:t>CLOUD-BASED</a:t>
            </a:r>
            <a:r>
              <a:rPr lang="zh-CN" altLang="en-US"/>
              <a:t> </a:t>
            </a:r>
            <a:r>
              <a:rPr lang="en-US" dirty="0"/>
              <a:t>OPPORTUNITIES</a:t>
            </a:r>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p:txBody>
          <a:bodyPr/>
          <a:lstStyle/>
          <a:p>
            <a:r>
              <a:rPr lang="en-US" dirty="0"/>
              <a:t>Iterative approaches to corporate strategy</a:t>
            </a:r>
          </a:p>
          <a:p>
            <a:r>
              <a:rPr lang="en-US" dirty="0"/>
              <a:t>Establish a management framework from the inside</a:t>
            </a:r>
          </a:p>
          <a:p>
            <a:endParaRPr lang="en-US" dirty="0"/>
          </a:p>
        </p:txBody>
      </p:sp>
    </p:spTree>
    <p:extLst>
      <p:ext uri="{BB962C8B-B14F-4D97-AF65-F5344CB8AC3E}">
        <p14:creationId xmlns:p14="http://schemas.microsoft.com/office/powerpoint/2010/main" val="3170280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18</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spTree>
    <p:extLst>
      <p:ext uri="{BB962C8B-B14F-4D97-AF65-F5344CB8AC3E}">
        <p14:creationId xmlns:p14="http://schemas.microsoft.com/office/powerpoint/2010/main" val="94818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Mirjam Nilsson​</a:t>
            </a:r>
          </a:p>
          <a:p>
            <a:r>
              <a:rPr lang="en-US" dirty="0"/>
              <a:t>mirjam@contoso.com</a:t>
            </a:r>
          </a:p>
          <a:p>
            <a:r>
              <a:rPr lang="en-US" dirty="0"/>
              <a:t>www.contoso.com</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87608"/>
            <a:ext cx="5693664" cy="695382"/>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782990"/>
            <a:ext cx="5693664" cy="5109810"/>
          </a:xfrm>
        </p:spPr>
        <p:txBody>
          <a:bodyPr/>
          <a:lstStyle/>
          <a:p>
            <a:r>
              <a:rPr lang="en-US" dirty="0"/>
              <a:t>objective</a:t>
            </a:r>
          </a:p>
          <a:p>
            <a:r>
              <a:rPr lang="en-US" dirty="0"/>
              <a:t>Table of content</a:t>
            </a:r>
          </a:p>
          <a:p>
            <a:r>
              <a:rPr lang="en-US" dirty="0"/>
              <a:t>​technology used</a:t>
            </a:r>
          </a:p>
          <a:p>
            <a:r>
              <a:rPr lang="en-US" dirty="0"/>
              <a:t>Graph presentation</a:t>
            </a:r>
          </a:p>
          <a:p>
            <a:r>
              <a:rPr lang="en-US" dirty="0"/>
              <a:t>- conclusion</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5732794" y="1073188"/>
            <a:ext cx="3761635" cy="689907"/>
          </a:xfrm>
        </p:spPr>
        <p:txBody>
          <a:bodyPr/>
          <a:lstStyle/>
          <a:p>
            <a:r>
              <a:rPr lang="en-US" dirty="0"/>
              <a:t>objective</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endParaRPr lang="en-US" dirty="0"/>
          </a:p>
          <a:p>
            <a:r>
              <a:rPr lang="en-US" sz="2400" b="0" dirty="0">
                <a:solidFill>
                  <a:srgbClr val="D4D4D4"/>
                </a:solidFill>
                <a:effectLst/>
                <a:latin typeface="Consolas" panose="020B0609020204030204" pitchFamily="49" charset="0"/>
              </a:rPr>
              <a:t>- </a:t>
            </a:r>
            <a:r>
              <a:rPr lang="en-US" sz="2000" dirty="0"/>
              <a:t>The main objective is to be able to identify these risky loan applicants, then such loans can be reduced thereby cutting down the amount of credit loss. Identification of such applicants using EDA is the aim of this case study.  </a:t>
            </a:r>
          </a:p>
          <a:p>
            <a:endParaRPr lang="en-US" sz="2000" b="1"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075195" y="1984959"/>
            <a:ext cx="7073368" cy="843219"/>
          </a:xfrm>
        </p:spPr>
        <p:txBody>
          <a:bodyPr/>
          <a:lstStyle/>
          <a:p>
            <a:r>
              <a:rPr lang="en-US" dirty="0">
                <a:latin typeface="Arial Black" panose="020B0604020202020204" pitchFamily="34" charset="0"/>
                <a:cs typeface="Arial Black" panose="020B0604020202020204" pitchFamily="34" charset="0"/>
              </a:rPr>
              <a:t>Table of content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895600" y="2765102"/>
            <a:ext cx="6400800" cy="2465266"/>
          </a:xfrm>
        </p:spPr>
        <p:txBody>
          <a:bodyPr/>
          <a:lstStyle/>
          <a:p>
            <a:pPr marL="457200" indent="-457200" algn="ctr">
              <a:buAutoNum type="arabicPeriod"/>
            </a:pPr>
            <a:r>
              <a:rPr lang="en-US" sz="2400" dirty="0">
                <a:solidFill>
                  <a:schemeClr val="accent6"/>
                </a:solidFill>
                <a:latin typeface="Sabon Next LT" panose="02000500000000000000" pitchFamily="2" charset="0"/>
                <a:cs typeface="Sabon Next LT" panose="02000500000000000000" pitchFamily="2" charset="0"/>
              </a:rPr>
              <a:t>GENERAL INFO</a:t>
            </a:r>
          </a:p>
          <a:p>
            <a:pPr marL="457200" indent="-457200" algn="ctr">
              <a:buAutoNum type="arabicPeriod"/>
            </a:pPr>
            <a:r>
              <a:rPr lang="en-US" dirty="0">
                <a:latin typeface="Sabon Next LT" panose="02000500000000000000" pitchFamily="2" charset="0"/>
                <a:cs typeface="Sabon Next LT" panose="02000500000000000000" pitchFamily="2" charset="0"/>
              </a:rPr>
              <a:t>STEPS TO BE USE</a:t>
            </a:r>
          </a:p>
          <a:p>
            <a:pPr marL="457200" indent="-457200" algn="ctr">
              <a:buAutoNum type="arabicPeriod"/>
            </a:pPr>
            <a:r>
              <a:rPr lang="en-US" dirty="0">
                <a:latin typeface="Sabon Next LT" panose="02000500000000000000" pitchFamily="2" charset="0"/>
                <a:cs typeface="Sabon Next LT" panose="02000500000000000000" pitchFamily="2" charset="0"/>
              </a:rPr>
              <a:t>GRAPH WORK</a:t>
            </a:r>
          </a:p>
          <a:p>
            <a:pPr marL="457200" indent="-457200" algn="ctr">
              <a:buAutoNum type="arabicPeriod"/>
            </a:pPr>
            <a:endParaRPr lang="en-US" dirty="0">
              <a:latin typeface="Sabon Next LT" panose="02000500000000000000" pitchFamily="2" charset="0"/>
              <a:cs typeface="Sabon Next LT" panose="02000500000000000000" pitchFamily="2" charset="0"/>
            </a:endParaRPr>
          </a:p>
          <a:p>
            <a:pPr algn="ct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8B43F-5C1D-649A-CF84-5660BD663D75}"/>
              </a:ext>
            </a:extLst>
          </p:cNvPr>
          <p:cNvSpPr>
            <a:spLocks noGrp="1"/>
          </p:cNvSpPr>
          <p:nvPr>
            <p:ph type="ctrTitle"/>
          </p:nvPr>
        </p:nvSpPr>
        <p:spPr/>
        <p:txBody>
          <a:bodyPr/>
          <a:lstStyle/>
          <a:p>
            <a:r>
              <a:rPr lang="en-US" sz="2800" dirty="0"/>
              <a:t>GENERAL INFO</a:t>
            </a:r>
            <a:endParaRPr lang="en-IN" sz="2800" dirty="0"/>
          </a:p>
        </p:txBody>
      </p:sp>
      <p:sp>
        <p:nvSpPr>
          <p:cNvPr id="3" name="Subtitle 2">
            <a:extLst>
              <a:ext uri="{FF2B5EF4-FFF2-40B4-BE49-F238E27FC236}">
                <a16:creationId xmlns:a16="http://schemas.microsoft.com/office/drawing/2014/main" id="{07521CE8-CFB1-A4C8-87C2-22DF54DB730B}"/>
              </a:ext>
            </a:extLst>
          </p:cNvPr>
          <p:cNvSpPr>
            <a:spLocks noGrp="1"/>
          </p:cNvSpPr>
          <p:nvPr>
            <p:ph type="subTitle" idx="1"/>
          </p:nvPr>
        </p:nvSpPr>
        <p:spPr>
          <a:xfrm>
            <a:off x="1545336" y="2846832"/>
            <a:ext cx="5873898" cy="1368553"/>
          </a:xfrm>
        </p:spPr>
        <p:txBody>
          <a:bodyPr/>
          <a:lstStyle/>
          <a:p>
            <a:r>
              <a:rPr lang="en-US" dirty="0"/>
              <a:t>Help to identify the defaulter so we can prevent them from loan request in future so bank face little loss on that time  </a:t>
            </a:r>
            <a:endParaRPr lang="en-IN" dirty="0"/>
          </a:p>
        </p:txBody>
      </p:sp>
    </p:spTree>
    <p:extLst>
      <p:ext uri="{BB962C8B-B14F-4D97-AF65-F5344CB8AC3E}">
        <p14:creationId xmlns:p14="http://schemas.microsoft.com/office/powerpoint/2010/main" val="2960965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76E9052-8EF6-0F9A-CC1D-5265B6923EEF}"/>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31695590-E78E-2D3E-3CA4-B3CABB1F6D28}"/>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Title 3">
            <a:extLst>
              <a:ext uri="{FF2B5EF4-FFF2-40B4-BE49-F238E27FC236}">
                <a16:creationId xmlns:a16="http://schemas.microsoft.com/office/drawing/2014/main" id="{354C4293-723E-2C56-55CB-14551B974523}"/>
              </a:ext>
            </a:extLst>
          </p:cNvPr>
          <p:cNvSpPr>
            <a:spLocks noGrp="1"/>
          </p:cNvSpPr>
          <p:nvPr>
            <p:ph type="title"/>
          </p:nvPr>
        </p:nvSpPr>
        <p:spPr>
          <a:xfrm>
            <a:off x="3986784" y="125936"/>
            <a:ext cx="8165592" cy="1357912"/>
          </a:xfrm>
        </p:spPr>
        <p:txBody>
          <a:bodyPr/>
          <a:lstStyle/>
          <a:p>
            <a:r>
              <a:rPr lang="en-US" dirty="0"/>
              <a:t>Lending club case study </a:t>
            </a:r>
            <a:endParaRPr lang="en-IN" dirty="0"/>
          </a:p>
        </p:txBody>
      </p:sp>
      <p:sp>
        <p:nvSpPr>
          <p:cNvPr id="5" name="Content Placeholder 4">
            <a:extLst>
              <a:ext uri="{FF2B5EF4-FFF2-40B4-BE49-F238E27FC236}">
                <a16:creationId xmlns:a16="http://schemas.microsoft.com/office/drawing/2014/main" id="{C086B831-6EB5-2250-DB36-1520ABF07DEF}"/>
              </a:ext>
            </a:extLst>
          </p:cNvPr>
          <p:cNvSpPr>
            <a:spLocks noGrp="1"/>
          </p:cNvSpPr>
          <p:nvPr>
            <p:ph sz="half" idx="2"/>
          </p:nvPr>
        </p:nvSpPr>
        <p:spPr/>
        <p:txBody>
          <a:bodyPr/>
          <a:lstStyle/>
          <a:p>
            <a:r>
              <a:rPr lang="en-US" dirty="0"/>
              <a:t>TECHNOLOGY USED</a:t>
            </a:r>
          </a:p>
          <a:p>
            <a:endParaRPr lang="en-US" dirty="0"/>
          </a:p>
          <a:p>
            <a:r>
              <a:rPr lang="en-US" dirty="0"/>
              <a:t>PANDAS </a:t>
            </a:r>
          </a:p>
          <a:p>
            <a:r>
              <a:rPr lang="en-US" dirty="0"/>
              <a:t>NUMPY</a:t>
            </a:r>
          </a:p>
          <a:p>
            <a:r>
              <a:rPr lang="en-US" dirty="0"/>
              <a:t>MATPLOTLIB</a:t>
            </a:r>
          </a:p>
          <a:p>
            <a:r>
              <a:rPr lang="en-US" dirty="0"/>
              <a:t>SEABORN</a:t>
            </a:r>
          </a:p>
          <a:p>
            <a:endParaRPr lang="en-US" dirty="0"/>
          </a:p>
          <a:p>
            <a:endParaRPr lang="en-IN" dirty="0"/>
          </a:p>
          <a:p>
            <a:endParaRPr lang="en-IN" dirty="0"/>
          </a:p>
        </p:txBody>
      </p:sp>
      <p:sp>
        <p:nvSpPr>
          <p:cNvPr id="6" name="Content Placeholder 5">
            <a:extLst>
              <a:ext uri="{FF2B5EF4-FFF2-40B4-BE49-F238E27FC236}">
                <a16:creationId xmlns:a16="http://schemas.microsoft.com/office/drawing/2014/main" id="{F1005027-6C53-6A37-608E-B9BB604DFF28}"/>
              </a:ext>
            </a:extLst>
          </p:cNvPr>
          <p:cNvSpPr>
            <a:spLocks noGrp="1"/>
          </p:cNvSpPr>
          <p:nvPr>
            <p:ph sz="quarter" idx="4"/>
          </p:nvPr>
        </p:nvSpPr>
        <p:spPr/>
        <p:txBody>
          <a:bodyPr/>
          <a:lstStyle/>
          <a:p>
            <a:r>
              <a:rPr lang="en-US" dirty="0"/>
              <a:t>STEPS</a:t>
            </a:r>
          </a:p>
          <a:p>
            <a:r>
              <a:rPr lang="en-US" dirty="0"/>
              <a:t>Step 1: Data Cleaning 1  </a:t>
            </a:r>
          </a:p>
          <a:p>
            <a:r>
              <a:rPr lang="en-US" dirty="0"/>
              <a:t>Step 2: Univariate Analysis</a:t>
            </a:r>
          </a:p>
          <a:p>
            <a:r>
              <a:rPr lang="en-US" dirty="0"/>
              <a:t>Step 3: </a:t>
            </a:r>
            <a:r>
              <a:rPr lang="en-US" dirty="0" err="1"/>
              <a:t>Segemented</a:t>
            </a:r>
            <a:r>
              <a:rPr lang="en-US" dirty="0"/>
              <a:t> Univariate Analysis</a:t>
            </a:r>
          </a:p>
          <a:p>
            <a:pPr marL="0" indent="0">
              <a:buNone/>
            </a:pPr>
            <a:r>
              <a:rPr lang="en-US" dirty="0"/>
              <a:t>.   Step 4:Bivaraiate/Multivariate Analysis</a:t>
            </a:r>
          </a:p>
          <a:p>
            <a:r>
              <a:rPr lang="en-US" dirty="0"/>
              <a:t> Step 5: Results        </a:t>
            </a:r>
          </a:p>
          <a:p>
            <a:pPr marL="0" indent="0">
              <a:buNone/>
            </a:pPr>
            <a:r>
              <a:rPr lang="en-IN" dirty="0"/>
              <a:t>.</a:t>
            </a:r>
          </a:p>
        </p:txBody>
      </p:sp>
    </p:spTree>
    <p:extLst>
      <p:ext uri="{BB962C8B-B14F-4D97-AF65-F5344CB8AC3E}">
        <p14:creationId xmlns:p14="http://schemas.microsoft.com/office/powerpoint/2010/main" val="3850763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CC141-79C7-33F7-7993-43E562E2DC3A}"/>
              </a:ext>
            </a:extLst>
          </p:cNvPr>
          <p:cNvSpPr>
            <a:spLocks noGrp="1"/>
          </p:cNvSpPr>
          <p:nvPr>
            <p:ph type="title"/>
          </p:nvPr>
        </p:nvSpPr>
        <p:spPr>
          <a:xfrm>
            <a:off x="1910931" y="109509"/>
            <a:ext cx="7572546" cy="695382"/>
          </a:xfrm>
        </p:spPr>
        <p:txBody>
          <a:bodyPr/>
          <a:lstStyle/>
          <a:p>
            <a:r>
              <a:rPr lang="en-US" dirty="0"/>
              <a:t>GRAPH </a:t>
            </a:r>
            <a:r>
              <a:rPr lang="en-US" dirty="0" err="1"/>
              <a:t>PRESENTATIOn</a:t>
            </a:r>
            <a:br>
              <a:rPr lang="en-US" dirty="0"/>
            </a:br>
            <a:r>
              <a:rPr lang="en-US" sz="2000" b="0" dirty="0"/>
              <a:t>                         </a:t>
            </a:r>
            <a:br>
              <a:rPr lang="en-US" sz="2000" b="0" dirty="0"/>
            </a:br>
            <a:r>
              <a:rPr lang="en-US" sz="2000" b="0" dirty="0"/>
              <a:t>                          boxplot presentation</a:t>
            </a:r>
            <a:br>
              <a:rPr lang="en-US" sz="2000" b="0" dirty="0"/>
            </a:br>
            <a:br>
              <a:rPr lang="en-US" sz="2000" b="0" dirty="0"/>
            </a:br>
            <a:br>
              <a:rPr lang="en-US" sz="2000" b="0" dirty="0"/>
            </a:br>
            <a:br>
              <a:rPr lang="en-US" sz="2000" b="0" dirty="0"/>
            </a:br>
            <a:r>
              <a:rPr lang="en-US" sz="2000" b="0" dirty="0"/>
              <a:t>                                                                        </a:t>
            </a:r>
            <a:r>
              <a:rPr lang="en-US" sz="2000" b="0" dirty="0">
                <a:latin typeface="Agency FB" panose="020B0503020202020204" pitchFamily="34" charset="0"/>
              </a:rPr>
              <a:t>funded amount</a:t>
            </a:r>
            <a:br>
              <a:rPr lang="en-US" sz="2000" b="0" dirty="0"/>
            </a:br>
            <a:r>
              <a:rPr lang="en-US" sz="2000" b="0" dirty="0"/>
              <a:t>                              </a:t>
            </a:r>
            <a:br>
              <a:rPr lang="en-US" sz="2000" b="0" dirty="0"/>
            </a:br>
            <a:br>
              <a:rPr lang="en-US" sz="2000" b="0" dirty="0"/>
            </a:br>
            <a:br>
              <a:rPr lang="en-US" sz="2000" b="0" dirty="0"/>
            </a:br>
            <a:br>
              <a:rPr lang="en-US" sz="2000" b="0" dirty="0"/>
            </a:br>
            <a:r>
              <a:rPr lang="en-US" sz="2000" b="0" dirty="0"/>
              <a:t>                                                                                  </a:t>
            </a:r>
            <a:br>
              <a:rPr lang="en-US" sz="2000" b="0" dirty="0"/>
            </a:br>
            <a:br>
              <a:rPr lang="en-US" sz="2000" b="0" dirty="0"/>
            </a:br>
            <a:r>
              <a:rPr lang="en-US" sz="2000" b="0" dirty="0"/>
              <a:t>                             </a:t>
            </a:r>
            <a:br>
              <a:rPr lang="en-US" sz="2000" b="0" dirty="0"/>
            </a:br>
            <a:br>
              <a:rPr lang="en-US" sz="2000" b="0" dirty="0"/>
            </a:br>
            <a:br>
              <a:rPr lang="en-US" sz="2000" b="0" dirty="0"/>
            </a:br>
            <a:r>
              <a:rPr lang="en-US" sz="2000" b="0" dirty="0"/>
              <a:t>                                       </a:t>
            </a:r>
            <a:br>
              <a:rPr lang="en-US" b="0" dirty="0"/>
            </a:br>
            <a:r>
              <a:rPr lang="en-US" b="0" dirty="0"/>
              <a:t>             </a:t>
            </a:r>
            <a:endParaRPr lang="en-IN" sz="2000" i="1" u="sng" dirty="0"/>
          </a:p>
        </p:txBody>
      </p:sp>
      <p:pic>
        <p:nvPicPr>
          <p:cNvPr id="7" name="Content Placeholder 6">
            <a:extLst>
              <a:ext uri="{FF2B5EF4-FFF2-40B4-BE49-F238E27FC236}">
                <a16:creationId xmlns:a16="http://schemas.microsoft.com/office/drawing/2014/main" id="{DE718D98-2F54-F6F2-CF5A-660B66223A7B}"/>
              </a:ext>
            </a:extLst>
          </p:cNvPr>
          <p:cNvPicPr>
            <a:picLocks noGrp="1" noChangeAspect="1"/>
          </p:cNvPicPr>
          <p:nvPr>
            <p:ph idx="1"/>
          </p:nvPr>
        </p:nvPicPr>
        <p:blipFill>
          <a:blip r:embed="rId2"/>
          <a:stretch>
            <a:fillRect/>
          </a:stretch>
        </p:blipFill>
        <p:spPr>
          <a:xfrm>
            <a:off x="0" y="3045588"/>
            <a:ext cx="3352800" cy="2505075"/>
          </a:xfrm>
        </p:spPr>
      </p:pic>
      <p:sp>
        <p:nvSpPr>
          <p:cNvPr id="4" name="Slide Number Placeholder 3">
            <a:extLst>
              <a:ext uri="{FF2B5EF4-FFF2-40B4-BE49-F238E27FC236}">
                <a16:creationId xmlns:a16="http://schemas.microsoft.com/office/drawing/2014/main" id="{C1061436-2F13-2F3B-24C8-1A5A0F14DF95}"/>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9" name="Picture 8">
            <a:extLst>
              <a:ext uri="{FF2B5EF4-FFF2-40B4-BE49-F238E27FC236}">
                <a16:creationId xmlns:a16="http://schemas.microsoft.com/office/drawing/2014/main" id="{DC691951-8CF8-7B08-EA45-3071D8EEDFE6}"/>
              </a:ext>
            </a:extLst>
          </p:cNvPr>
          <p:cNvPicPr>
            <a:picLocks noChangeAspect="1"/>
          </p:cNvPicPr>
          <p:nvPr/>
        </p:nvPicPr>
        <p:blipFill>
          <a:blip r:embed="rId3"/>
          <a:stretch>
            <a:fillRect/>
          </a:stretch>
        </p:blipFill>
        <p:spPr>
          <a:xfrm>
            <a:off x="3828965" y="3045587"/>
            <a:ext cx="3362325" cy="2505075"/>
          </a:xfrm>
          <a:prstGeom prst="rect">
            <a:avLst/>
          </a:prstGeom>
        </p:spPr>
      </p:pic>
      <p:pic>
        <p:nvPicPr>
          <p:cNvPr id="11" name="Picture 10">
            <a:extLst>
              <a:ext uri="{FF2B5EF4-FFF2-40B4-BE49-F238E27FC236}">
                <a16:creationId xmlns:a16="http://schemas.microsoft.com/office/drawing/2014/main" id="{F50C3202-C323-1138-5834-39CA706A82EF}"/>
              </a:ext>
            </a:extLst>
          </p:cNvPr>
          <p:cNvPicPr>
            <a:picLocks noChangeAspect="1"/>
          </p:cNvPicPr>
          <p:nvPr/>
        </p:nvPicPr>
        <p:blipFill>
          <a:blip r:embed="rId4"/>
          <a:stretch>
            <a:fillRect/>
          </a:stretch>
        </p:blipFill>
        <p:spPr>
          <a:xfrm>
            <a:off x="7667455" y="3045586"/>
            <a:ext cx="3362325" cy="2505075"/>
          </a:xfrm>
          <a:prstGeom prst="rect">
            <a:avLst/>
          </a:prstGeom>
        </p:spPr>
      </p:pic>
      <p:sp>
        <p:nvSpPr>
          <p:cNvPr id="13" name="TextBox 12">
            <a:extLst>
              <a:ext uri="{FF2B5EF4-FFF2-40B4-BE49-F238E27FC236}">
                <a16:creationId xmlns:a16="http://schemas.microsoft.com/office/drawing/2014/main" id="{115E1974-AC1E-ED91-986E-082B23FBAE7C}"/>
              </a:ext>
            </a:extLst>
          </p:cNvPr>
          <p:cNvSpPr txBox="1"/>
          <p:nvPr/>
        </p:nvSpPr>
        <p:spPr>
          <a:xfrm>
            <a:off x="836375" y="2418910"/>
            <a:ext cx="1819218" cy="369332"/>
          </a:xfrm>
          <a:prstGeom prst="rect">
            <a:avLst/>
          </a:prstGeom>
          <a:noFill/>
        </p:spPr>
        <p:txBody>
          <a:bodyPr wrap="square">
            <a:spAutoFit/>
          </a:bodyPr>
          <a:lstStyle/>
          <a:p>
            <a:r>
              <a:rPr lang="en-US" sz="1800" b="0" dirty="0"/>
              <a:t>annual income </a:t>
            </a:r>
            <a:endParaRPr lang="en-IN" dirty="0"/>
          </a:p>
        </p:txBody>
      </p:sp>
      <p:sp>
        <p:nvSpPr>
          <p:cNvPr id="15" name="TextBox 14">
            <a:extLst>
              <a:ext uri="{FF2B5EF4-FFF2-40B4-BE49-F238E27FC236}">
                <a16:creationId xmlns:a16="http://schemas.microsoft.com/office/drawing/2014/main" id="{74B72614-2811-58F5-D6E5-FFE0DF748294}"/>
              </a:ext>
            </a:extLst>
          </p:cNvPr>
          <p:cNvSpPr txBox="1"/>
          <p:nvPr/>
        </p:nvSpPr>
        <p:spPr>
          <a:xfrm>
            <a:off x="4981289" y="2418910"/>
            <a:ext cx="6107862" cy="369332"/>
          </a:xfrm>
          <a:prstGeom prst="rect">
            <a:avLst/>
          </a:prstGeom>
          <a:noFill/>
        </p:spPr>
        <p:txBody>
          <a:bodyPr wrap="square">
            <a:spAutoFit/>
          </a:bodyPr>
          <a:lstStyle/>
          <a:p>
            <a:r>
              <a:rPr lang="en-US" sz="1800" i="1" u="sng" dirty="0">
                <a:latin typeface="Agency FB" panose="020B0503020202020204" pitchFamily="34" charset="0"/>
              </a:rPr>
              <a:t>loan amount</a:t>
            </a:r>
            <a:endParaRPr lang="en-IN" dirty="0"/>
          </a:p>
        </p:txBody>
      </p:sp>
    </p:spTree>
    <p:extLst>
      <p:ext uri="{BB962C8B-B14F-4D97-AF65-F5344CB8AC3E}">
        <p14:creationId xmlns:p14="http://schemas.microsoft.com/office/powerpoint/2010/main" val="2875226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52A43-60EF-FB13-9459-D36901B47201}"/>
              </a:ext>
            </a:extLst>
          </p:cNvPr>
          <p:cNvSpPr>
            <a:spLocks noGrp="1"/>
          </p:cNvSpPr>
          <p:nvPr>
            <p:ph type="title"/>
          </p:nvPr>
        </p:nvSpPr>
        <p:spPr>
          <a:xfrm>
            <a:off x="758952" y="-1"/>
            <a:ext cx="10671048" cy="837745"/>
          </a:xfrm>
        </p:spPr>
        <p:txBody>
          <a:bodyPr/>
          <a:lstStyle/>
          <a:p>
            <a:r>
              <a:rPr lang="en-US" dirty="0"/>
              <a:t>Boxplot graph</a:t>
            </a:r>
            <a:endParaRPr lang="en-IN" dirty="0"/>
          </a:p>
        </p:txBody>
      </p:sp>
      <p:sp>
        <p:nvSpPr>
          <p:cNvPr id="4" name="Slide Number Placeholder 3">
            <a:extLst>
              <a:ext uri="{FF2B5EF4-FFF2-40B4-BE49-F238E27FC236}">
                <a16:creationId xmlns:a16="http://schemas.microsoft.com/office/drawing/2014/main" id="{9C8D899D-38D8-0CAD-21A3-68344ED5D4C0}"/>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5" name="Text Placeholder 4">
            <a:extLst>
              <a:ext uri="{FF2B5EF4-FFF2-40B4-BE49-F238E27FC236}">
                <a16:creationId xmlns:a16="http://schemas.microsoft.com/office/drawing/2014/main" id="{373408B6-7410-EB2F-4BA5-590084C52F58}"/>
              </a:ext>
            </a:extLst>
          </p:cNvPr>
          <p:cNvSpPr>
            <a:spLocks noGrp="1"/>
          </p:cNvSpPr>
          <p:nvPr>
            <p:ph type="body" idx="1"/>
          </p:nvPr>
        </p:nvSpPr>
        <p:spPr/>
        <p:txBody>
          <a:bodyPr/>
          <a:lstStyle/>
          <a:p>
            <a:r>
              <a:rPr lang="en-US" dirty="0"/>
              <a:t>Funded amount by</a:t>
            </a:r>
          </a:p>
          <a:p>
            <a:r>
              <a:rPr lang="en-US" dirty="0"/>
              <a:t>investor</a:t>
            </a:r>
            <a:endParaRPr lang="en-IN" dirty="0"/>
          </a:p>
        </p:txBody>
      </p:sp>
      <p:sp>
        <p:nvSpPr>
          <p:cNvPr id="6" name="Picture Placeholder 5">
            <a:extLst>
              <a:ext uri="{FF2B5EF4-FFF2-40B4-BE49-F238E27FC236}">
                <a16:creationId xmlns:a16="http://schemas.microsoft.com/office/drawing/2014/main" id="{8B92C570-91C1-EC6B-A06D-4B2C207D46F4}"/>
              </a:ext>
            </a:extLst>
          </p:cNvPr>
          <p:cNvSpPr>
            <a:spLocks noGrp="1"/>
          </p:cNvSpPr>
          <p:nvPr>
            <p:ph type="pic" sz="quarter" idx="23"/>
          </p:nvPr>
        </p:nvSpPr>
        <p:spPr/>
      </p:sp>
      <p:sp>
        <p:nvSpPr>
          <p:cNvPr id="7" name="Text Placeholder 6">
            <a:extLst>
              <a:ext uri="{FF2B5EF4-FFF2-40B4-BE49-F238E27FC236}">
                <a16:creationId xmlns:a16="http://schemas.microsoft.com/office/drawing/2014/main" id="{558B4B9D-DAAF-0A71-0C95-AF5F66E12AEF}"/>
              </a:ext>
            </a:extLst>
          </p:cNvPr>
          <p:cNvSpPr>
            <a:spLocks noGrp="1"/>
          </p:cNvSpPr>
          <p:nvPr>
            <p:ph type="body" sz="quarter" idx="18"/>
          </p:nvPr>
        </p:nvSpPr>
        <p:spPr/>
        <p:txBody>
          <a:bodyPr/>
          <a:lstStyle/>
          <a:p>
            <a:endParaRPr lang="en-IN" dirty="0"/>
          </a:p>
        </p:txBody>
      </p:sp>
      <p:sp>
        <p:nvSpPr>
          <p:cNvPr id="8" name="Text Placeholder 7">
            <a:extLst>
              <a:ext uri="{FF2B5EF4-FFF2-40B4-BE49-F238E27FC236}">
                <a16:creationId xmlns:a16="http://schemas.microsoft.com/office/drawing/2014/main" id="{88416F64-4F01-FA0F-76DD-8A99055341CE}"/>
              </a:ext>
            </a:extLst>
          </p:cNvPr>
          <p:cNvSpPr>
            <a:spLocks noGrp="1"/>
          </p:cNvSpPr>
          <p:nvPr>
            <p:ph type="body" sz="quarter" idx="15"/>
          </p:nvPr>
        </p:nvSpPr>
        <p:spPr/>
        <p:txBody>
          <a:bodyPr/>
          <a:lstStyle/>
          <a:p>
            <a:r>
              <a:rPr lang="en-US" dirty="0" err="1"/>
              <a:t>Installement</a:t>
            </a:r>
            <a:r>
              <a:rPr lang="en-US" dirty="0"/>
              <a:t> payment</a:t>
            </a:r>
            <a:endParaRPr lang="en-IN" dirty="0"/>
          </a:p>
        </p:txBody>
      </p:sp>
      <p:sp>
        <p:nvSpPr>
          <p:cNvPr id="9" name="Picture Placeholder 8">
            <a:extLst>
              <a:ext uri="{FF2B5EF4-FFF2-40B4-BE49-F238E27FC236}">
                <a16:creationId xmlns:a16="http://schemas.microsoft.com/office/drawing/2014/main" id="{246A1998-2C48-5102-A547-D4B6E3C42B83}"/>
              </a:ext>
            </a:extLst>
          </p:cNvPr>
          <p:cNvSpPr>
            <a:spLocks noGrp="1"/>
          </p:cNvSpPr>
          <p:nvPr>
            <p:ph type="pic" sz="quarter" idx="25"/>
          </p:nvPr>
        </p:nvSpPr>
        <p:spPr/>
      </p:sp>
      <p:sp>
        <p:nvSpPr>
          <p:cNvPr id="10" name="Text Placeholder 9">
            <a:extLst>
              <a:ext uri="{FF2B5EF4-FFF2-40B4-BE49-F238E27FC236}">
                <a16:creationId xmlns:a16="http://schemas.microsoft.com/office/drawing/2014/main" id="{5CC740F1-75EF-5D6E-51E5-47CE63ED4B3F}"/>
              </a:ext>
            </a:extLst>
          </p:cNvPr>
          <p:cNvSpPr>
            <a:spLocks noGrp="1"/>
          </p:cNvSpPr>
          <p:nvPr>
            <p:ph type="body" sz="quarter" idx="21"/>
          </p:nvPr>
        </p:nvSpPr>
        <p:spPr/>
        <p:txBody>
          <a:bodyPr/>
          <a:lstStyle/>
          <a:p>
            <a:endParaRPr lang="en-IN" dirty="0"/>
          </a:p>
        </p:txBody>
      </p:sp>
      <p:sp>
        <p:nvSpPr>
          <p:cNvPr id="11" name="Text Placeholder 10">
            <a:extLst>
              <a:ext uri="{FF2B5EF4-FFF2-40B4-BE49-F238E27FC236}">
                <a16:creationId xmlns:a16="http://schemas.microsoft.com/office/drawing/2014/main" id="{2E498EF5-83F6-7017-9171-3CB107ECD0BC}"/>
              </a:ext>
            </a:extLst>
          </p:cNvPr>
          <p:cNvSpPr>
            <a:spLocks noGrp="1"/>
          </p:cNvSpPr>
          <p:nvPr>
            <p:ph type="body" sz="quarter" idx="17"/>
          </p:nvPr>
        </p:nvSpPr>
        <p:spPr/>
        <p:txBody>
          <a:bodyPr/>
          <a:lstStyle/>
          <a:p>
            <a:r>
              <a:rPr lang="en-US" dirty="0"/>
              <a:t>Total monthly debt payment</a:t>
            </a:r>
            <a:endParaRPr lang="en-IN" dirty="0"/>
          </a:p>
        </p:txBody>
      </p:sp>
      <p:sp>
        <p:nvSpPr>
          <p:cNvPr id="12" name="Picture Placeholder 11">
            <a:extLst>
              <a:ext uri="{FF2B5EF4-FFF2-40B4-BE49-F238E27FC236}">
                <a16:creationId xmlns:a16="http://schemas.microsoft.com/office/drawing/2014/main" id="{490D8E5F-5D1B-671C-2015-DDADA1D74F03}"/>
              </a:ext>
            </a:extLst>
          </p:cNvPr>
          <p:cNvSpPr>
            <a:spLocks noGrp="1"/>
          </p:cNvSpPr>
          <p:nvPr>
            <p:ph type="pic" sz="quarter" idx="24"/>
          </p:nvPr>
        </p:nvSpPr>
        <p:spPr/>
      </p:sp>
      <p:sp>
        <p:nvSpPr>
          <p:cNvPr id="13" name="Text Placeholder 12">
            <a:extLst>
              <a:ext uri="{FF2B5EF4-FFF2-40B4-BE49-F238E27FC236}">
                <a16:creationId xmlns:a16="http://schemas.microsoft.com/office/drawing/2014/main" id="{21C7F290-FDD8-CF18-9B0F-878D8523F541}"/>
              </a:ext>
            </a:extLst>
          </p:cNvPr>
          <p:cNvSpPr>
            <a:spLocks noGrp="1"/>
          </p:cNvSpPr>
          <p:nvPr>
            <p:ph type="body" sz="quarter" idx="22"/>
          </p:nvPr>
        </p:nvSpPr>
        <p:spPr/>
        <p:txBody>
          <a:bodyPr/>
          <a:lstStyle/>
          <a:p>
            <a:endParaRPr lang="en-IN" dirty="0"/>
          </a:p>
        </p:txBody>
      </p:sp>
      <p:pic>
        <p:nvPicPr>
          <p:cNvPr id="17" name="Picture 16">
            <a:extLst>
              <a:ext uri="{FF2B5EF4-FFF2-40B4-BE49-F238E27FC236}">
                <a16:creationId xmlns:a16="http://schemas.microsoft.com/office/drawing/2014/main" id="{3064EB68-08F1-1FD9-F9B6-B5E487F21B03}"/>
              </a:ext>
            </a:extLst>
          </p:cNvPr>
          <p:cNvPicPr>
            <a:picLocks noChangeAspect="1"/>
          </p:cNvPicPr>
          <p:nvPr/>
        </p:nvPicPr>
        <p:blipFill>
          <a:blip r:embed="rId2"/>
          <a:stretch>
            <a:fillRect/>
          </a:stretch>
        </p:blipFill>
        <p:spPr>
          <a:xfrm>
            <a:off x="4460938" y="3959733"/>
            <a:ext cx="3352800" cy="2495550"/>
          </a:xfrm>
          <a:prstGeom prst="rect">
            <a:avLst/>
          </a:prstGeom>
        </p:spPr>
      </p:pic>
      <p:pic>
        <p:nvPicPr>
          <p:cNvPr id="19" name="Picture 18">
            <a:extLst>
              <a:ext uri="{FF2B5EF4-FFF2-40B4-BE49-F238E27FC236}">
                <a16:creationId xmlns:a16="http://schemas.microsoft.com/office/drawing/2014/main" id="{70BC72E4-3324-8C33-895C-AAD642ED39F4}"/>
              </a:ext>
            </a:extLst>
          </p:cNvPr>
          <p:cNvPicPr>
            <a:picLocks noChangeAspect="1"/>
          </p:cNvPicPr>
          <p:nvPr/>
        </p:nvPicPr>
        <p:blipFill>
          <a:blip r:embed="rId3"/>
          <a:stretch>
            <a:fillRect/>
          </a:stretch>
        </p:blipFill>
        <p:spPr>
          <a:xfrm>
            <a:off x="8077200" y="3959733"/>
            <a:ext cx="3352800" cy="2495550"/>
          </a:xfrm>
          <a:prstGeom prst="rect">
            <a:avLst/>
          </a:prstGeom>
        </p:spPr>
      </p:pic>
      <p:pic>
        <p:nvPicPr>
          <p:cNvPr id="21" name="Picture 20">
            <a:extLst>
              <a:ext uri="{FF2B5EF4-FFF2-40B4-BE49-F238E27FC236}">
                <a16:creationId xmlns:a16="http://schemas.microsoft.com/office/drawing/2014/main" id="{44BD277B-3A99-E65E-68B6-2B6DBDD011D8}"/>
              </a:ext>
            </a:extLst>
          </p:cNvPr>
          <p:cNvPicPr>
            <a:picLocks noChangeAspect="1"/>
          </p:cNvPicPr>
          <p:nvPr/>
        </p:nvPicPr>
        <p:blipFill>
          <a:blip r:embed="rId4"/>
          <a:stretch>
            <a:fillRect/>
          </a:stretch>
        </p:blipFill>
        <p:spPr>
          <a:xfrm>
            <a:off x="713512" y="3950208"/>
            <a:ext cx="3362325" cy="2505075"/>
          </a:xfrm>
          <a:prstGeom prst="rect">
            <a:avLst/>
          </a:prstGeom>
        </p:spPr>
      </p:pic>
    </p:spTree>
    <p:extLst>
      <p:ext uri="{BB962C8B-B14F-4D97-AF65-F5344CB8AC3E}">
        <p14:creationId xmlns:p14="http://schemas.microsoft.com/office/powerpoint/2010/main" val="3969060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13E12F-118E-EA00-C767-F990D13534EB}"/>
              </a:ext>
            </a:extLst>
          </p:cNvPr>
          <p:cNvSpPr>
            <a:spLocks noGrp="1"/>
          </p:cNvSpPr>
          <p:nvPr>
            <p:ph type="ftr" sz="quarter" idx="11"/>
          </p:nvPr>
        </p:nvSpPr>
        <p:spPr/>
        <p:txBody>
          <a:bodyPr/>
          <a:lstStyle/>
          <a:p>
            <a:r>
              <a:rPr lang="en-US"/>
              <a:t>Presentation title</a:t>
            </a:r>
            <a:endParaRPr lang="en-US" dirty="0"/>
          </a:p>
        </p:txBody>
      </p:sp>
      <p:sp>
        <p:nvSpPr>
          <p:cNvPr id="4" name="Title 3">
            <a:extLst>
              <a:ext uri="{FF2B5EF4-FFF2-40B4-BE49-F238E27FC236}">
                <a16:creationId xmlns:a16="http://schemas.microsoft.com/office/drawing/2014/main" id="{0B9C6C7F-E70D-EB8F-9713-748E23D348B9}"/>
              </a:ext>
            </a:extLst>
          </p:cNvPr>
          <p:cNvSpPr>
            <a:spLocks noGrp="1"/>
          </p:cNvSpPr>
          <p:nvPr>
            <p:ph type="title"/>
          </p:nvPr>
        </p:nvSpPr>
        <p:spPr>
          <a:xfrm>
            <a:off x="3986784" y="202592"/>
            <a:ext cx="8165592" cy="750136"/>
          </a:xfrm>
        </p:spPr>
        <p:txBody>
          <a:bodyPr/>
          <a:lstStyle/>
          <a:p>
            <a:r>
              <a:rPr lang="en-US" dirty="0"/>
              <a:t>Graph  presentation</a:t>
            </a:r>
            <a:br>
              <a:rPr lang="en-US" dirty="0"/>
            </a:br>
            <a:br>
              <a:rPr lang="en-US" dirty="0"/>
            </a:br>
            <a:br>
              <a:rPr lang="en-US" dirty="0"/>
            </a:br>
            <a:r>
              <a:rPr lang="en-US" dirty="0"/>
              <a:t>                            </a:t>
            </a:r>
            <a:r>
              <a:rPr lang="en-US" sz="4000" dirty="0">
                <a:latin typeface="Algerian" panose="04020705040A02060702" pitchFamily="82" charset="0"/>
                <a:cs typeface="Aldhabi" panose="01000000000000000000" pitchFamily="2" charset="-78"/>
              </a:rPr>
              <a:t>grade</a:t>
            </a:r>
            <a:br>
              <a:rPr lang="en-US" dirty="0"/>
            </a:br>
            <a:br>
              <a:rPr lang="en-US" dirty="0"/>
            </a:br>
            <a:endParaRPr lang="en-IN" sz="2400" dirty="0">
              <a:latin typeface="Arabic Typesetting" panose="03020402040406030203" pitchFamily="66" charset="-78"/>
              <a:cs typeface="Arabic Typesetting" panose="03020402040406030203" pitchFamily="66" charset="-78"/>
            </a:endParaRPr>
          </a:p>
        </p:txBody>
      </p:sp>
      <p:pic>
        <p:nvPicPr>
          <p:cNvPr id="8" name="Content Placeholder 7">
            <a:extLst>
              <a:ext uri="{FF2B5EF4-FFF2-40B4-BE49-F238E27FC236}">
                <a16:creationId xmlns:a16="http://schemas.microsoft.com/office/drawing/2014/main" id="{B84D7644-7074-5FA6-0833-4BD644784732}"/>
              </a:ext>
            </a:extLst>
          </p:cNvPr>
          <p:cNvPicPr>
            <a:picLocks noGrp="1" noChangeAspect="1"/>
          </p:cNvPicPr>
          <p:nvPr>
            <p:ph sz="half" idx="2"/>
          </p:nvPr>
        </p:nvPicPr>
        <p:blipFill>
          <a:blip r:embed="rId2"/>
          <a:stretch>
            <a:fillRect/>
          </a:stretch>
        </p:blipFill>
        <p:spPr>
          <a:xfrm>
            <a:off x="3684587" y="3510985"/>
            <a:ext cx="4212975" cy="2199908"/>
          </a:xfrm>
        </p:spPr>
      </p:pic>
      <p:pic>
        <p:nvPicPr>
          <p:cNvPr id="10" name="Content Placeholder 9">
            <a:extLst>
              <a:ext uri="{FF2B5EF4-FFF2-40B4-BE49-F238E27FC236}">
                <a16:creationId xmlns:a16="http://schemas.microsoft.com/office/drawing/2014/main" id="{A44C99A2-0816-C15E-28C5-C50666E2C318}"/>
              </a:ext>
            </a:extLst>
          </p:cNvPr>
          <p:cNvPicPr>
            <a:picLocks noGrp="1" noChangeAspect="1"/>
          </p:cNvPicPr>
          <p:nvPr>
            <p:ph sz="quarter" idx="4"/>
          </p:nvPr>
        </p:nvPicPr>
        <p:blipFill>
          <a:blip r:embed="rId3"/>
          <a:stretch>
            <a:fillRect/>
          </a:stretch>
        </p:blipFill>
        <p:spPr>
          <a:xfrm>
            <a:off x="7939400" y="3510985"/>
            <a:ext cx="4212975" cy="2199908"/>
          </a:xfrm>
        </p:spPr>
      </p:pic>
      <p:sp>
        <p:nvSpPr>
          <p:cNvPr id="12" name="TextBox 11">
            <a:extLst>
              <a:ext uri="{FF2B5EF4-FFF2-40B4-BE49-F238E27FC236}">
                <a16:creationId xmlns:a16="http://schemas.microsoft.com/office/drawing/2014/main" id="{CCAFD0B9-F712-B6CE-D1EA-A865FBC63C2A}"/>
              </a:ext>
            </a:extLst>
          </p:cNvPr>
          <p:cNvSpPr txBox="1"/>
          <p:nvPr/>
        </p:nvSpPr>
        <p:spPr>
          <a:xfrm>
            <a:off x="4643181" y="2306262"/>
            <a:ext cx="2020441" cy="584775"/>
          </a:xfrm>
          <a:prstGeom prst="rect">
            <a:avLst/>
          </a:prstGeom>
          <a:noFill/>
        </p:spPr>
        <p:txBody>
          <a:bodyPr wrap="square">
            <a:spAutoFit/>
          </a:bodyPr>
          <a:lstStyle/>
          <a:p>
            <a:r>
              <a:rPr lang="en-US" sz="3200" dirty="0">
                <a:latin typeface="Algerian" panose="04020705040A02060702" pitchFamily="82" charset="0"/>
                <a:cs typeface="Arabic Typesetting" panose="03020402040406030203" pitchFamily="66" charset="-78"/>
              </a:rPr>
              <a:t>purpose</a:t>
            </a:r>
            <a:endParaRPr lang="en-IN" sz="3200" dirty="0">
              <a:latin typeface="Algerian" panose="04020705040A02060702" pitchFamily="82" charset="0"/>
            </a:endParaRPr>
          </a:p>
        </p:txBody>
      </p:sp>
    </p:spTree>
    <p:extLst>
      <p:ext uri="{BB962C8B-B14F-4D97-AF65-F5344CB8AC3E}">
        <p14:creationId xmlns:p14="http://schemas.microsoft.com/office/powerpoint/2010/main" val="3075679320"/>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{F792E4A0-E236-4867-880E-EFA7889AD2BF}tf78438558_win32</Template>
  <TotalTime>92</TotalTime>
  <Words>358</Words>
  <Application>Microsoft Office PowerPoint</Application>
  <PresentationFormat>Widescreen</PresentationFormat>
  <Paragraphs>81</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Agency FB</vt:lpstr>
      <vt:lpstr>Algerian</vt:lpstr>
      <vt:lpstr>Arabic Typesetting</vt:lpstr>
      <vt:lpstr>Arial</vt:lpstr>
      <vt:lpstr>Arial Black</vt:lpstr>
      <vt:lpstr>Consolas</vt:lpstr>
      <vt:lpstr>Sabon Next LT</vt:lpstr>
      <vt:lpstr>Office Theme</vt:lpstr>
      <vt:lpstr>Lending club case study </vt:lpstr>
      <vt:lpstr>AGENDA</vt:lpstr>
      <vt:lpstr>objective</vt:lpstr>
      <vt:lpstr>Table of content</vt:lpstr>
      <vt:lpstr>GENERAL INFO</vt:lpstr>
      <vt:lpstr>Lending club case study </vt:lpstr>
      <vt:lpstr>GRAPH PRESENTATIOn                                                     boxplot presentation                                                                            funded amount                                                                                                                                                                                                            </vt:lpstr>
      <vt:lpstr>Boxplot graph</vt:lpstr>
      <vt:lpstr>Graph  presentation                               grade  </vt:lpstr>
      <vt:lpstr>  Graph with variable</vt:lpstr>
      <vt:lpstr>Graph analyze</vt:lpstr>
      <vt:lpstr>Correlation metrix  </vt:lpstr>
      <vt:lpstr>PowerPoint Presentation</vt:lpstr>
      <vt:lpstr>PowerPoint Presentation</vt:lpstr>
      <vt:lpstr>PowerPoint Presentation</vt:lpstr>
      <vt:lpstr>PowerPoint Presentation</vt:lpstr>
      <vt:lpstr>AREAS OF FOCUS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 </dc:title>
  <dc:subject/>
  <dc:creator>SANJEEV KUMAR</dc:creator>
  <cp:lastModifiedBy>SANJEEV KUMAR</cp:lastModifiedBy>
  <cp:revision>1</cp:revision>
  <dcterms:created xsi:type="dcterms:W3CDTF">2022-09-05T10:25:22Z</dcterms:created>
  <dcterms:modified xsi:type="dcterms:W3CDTF">2022-09-05T11:57:25Z</dcterms:modified>
</cp:coreProperties>
</file>