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97261cef7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97261cef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97261cef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97261cef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97261cef7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97261cef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97261cef7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97261cef7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97261cef7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97261cef7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97261cef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97261cef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97261cef7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397261cef7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a1bd4a07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3a1bd4a07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The ALS algorithm is a way to recommend things to people based on their past behavior. For example, it can be used to recommend movies to users based on their past movie ratings.</a:t>
            </a:r>
            <a:endParaRPr/>
          </a:p>
          <a:p>
            <a:pPr indent="0" lvl="0" marL="0" rtl="0" algn="l">
              <a:lnSpc>
                <a:spcPct val="115000"/>
              </a:lnSpc>
              <a:spcBef>
                <a:spcPts val="1200"/>
              </a:spcBef>
              <a:spcAft>
                <a:spcPts val="0"/>
              </a:spcAft>
              <a:buClr>
                <a:schemeClr val="dk1"/>
              </a:buClr>
              <a:buSzPts val="1100"/>
              <a:buFont typeface="Arial"/>
              <a:buNone/>
            </a:pPr>
            <a:r>
              <a:rPr lang="en"/>
              <a:t>To do this, ALS represents users and movies as vectors in a special "hidden space" that's not directly observable. These vectors are called "latent factors". The ALS algorithm learns what these latent factors should be by looking at the past ratings that users have given to movies.</a:t>
            </a:r>
            <a:endParaRPr/>
          </a:p>
          <a:p>
            <a:pPr indent="0" lvl="0" marL="0" rtl="0" algn="l">
              <a:lnSpc>
                <a:spcPct val="115000"/>
              </a:lnSpc>
              <a:spcBef>
                <a:spcPts val="1200"/>
              </a:spcBef>
              <a:spcAft>
                <a:spcPts val="0"/>
              </a:spcAft>
              <a:buClr>
                <a:schemeClr val="dk1"/>
              </a:buClr>
              <a:buSzPts val="1100"/>
              <a:buFont typeface="Arial"/>
              <a:buNone/>
            </a:pPr>
            <a:r>
              <a:rPr lang="en"/>
              <a:t>The key idea is that if two users have similar ratings for some movies, then their latent factor vectors in this hidden space should be similar as well. Similarly, if two movies have similar ratings from users, then their latent factor vectors should be similar too.</a:t>
            </a:r>
            <a:endParaRPr/>
          </a:p>
          <a:p>
            <a:pPr indent="0" lvl="0" marL="0" rtl="0" algn="l">
              <a:lnSpc>
                <a:spcPct val="115000"/>
              </a:lnSpc>
              <a:spcBef>
                <a:spcPts val="1200"/>
              </a:spcBef>
              <a:spcAft>
                <a:spcPts val="0"/>
              </a:spcAft>
              <a:buClr>
                <a:schemeClr val="dk1"/>
              </a:buClr>
              <a:buSzPts val="1100"/>
              <a:buFont typeface="Arial"/>
              <a:buNone/>
            </a:pPr>
            <a:r>
              <a:rPr lang="en"/>
              <a:t>Once the algorithm has learned these latent factor vectors, it can predict how a user would rate a movie they haven't seen yet by taking the dot product of the user's latent factor vector and the movie's latent factor vector. The predicted rating is then used to recommend movies to the user.</a:t>
            </a:r>
            <a:endParaRPr/>
          </a:p>
          <a:p>
            <a:pPr indent="0" lvl="0" marL="0" rtl="0" algn="l">
              <a:lnSpc>
                <a:spcPct val="115000"/>
              </a:lnSpc>
              <a:spcBef>
                <a:spcPts val="1200"/>
              </a:spcBef>
              <a:spcAft>
                <a:spcPts val="0"/>
              </a:spcAft>
              <a:buClr>
                <a:schemeClr val="dk1"/>
              </a:buClr>
              <a:buSzPts val="1100"/>
              <a:buFont typeface="Arial"/>
              <a:buNone/>
            </a:pPr>
            <a:r>
              <a:rPr lang="en"/>
              <a:t>To train the ALS algorithm, it tries to minimize the difference between the predicted ratings and the actual ratings in the training data. This is done by adjusting the latent factor vectors until the difference is as small as possible</a:t>
            </a:r>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3a1bd4a0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3a1bd4a0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97261cef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97261cef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97261cef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97261cef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97261f48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97261f48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97261f489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97261f489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97261f4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97261f4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97261f48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97261f48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97261f48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97261f48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97261cef7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97261cef7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Yelp Recommendation Engine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912"/>
              <a:t>IST718 Big Data Analytics</a:t>
            </a:r>
            <a:endParaRPr sz="912"/>
          </a:p>
          <a:p>
            <a:pPr indent="0" lvl="0" marL="0" rtl="0" algn="l">
              <a:spcBef>
                <a:spcPts val="0"/>
              </a:spcBef>
              <a:spcAft>
                <a:spcPts val="0"/>
              </a:spcAft>
              <a:buSzPts val="688"/>
              <a:buNone/>
            </a:pPr>
            <a:r>
              <a:rPr lang="en" sz="912"/>
              <a:t>Team Members: Kabir Thakur, Himanshu Mangal, Pankaj Yadav, Jenil Sheth</a:t>
            </a:r>
            <a:endParaRPr sz="912"/>
          </a:p>
        </p:txBody>
      </p:sp>
      <p:pic>
        <p:nvPicPr>
          <p:cNvPr id="136" name="Google Shape;136;p13"/>
          <p:cNvPicPr preferRelativeResize="0"/>
          <p:nvPr/>
        </p:nvPicPr>
        <p:blipFill>
          <a:blip r:embed="rId3">
            <a:alphaModFix/>
          </a:blip>
          <a:stretch>
            <a:fillRect/>
          </a:stretch>
        </p:blipFill>
        <p:spPr>
          <a:xfrm>
            <a:off x="6447675" y="587825"/>
            <a:ext cx="1396475" cy="139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96" name="Google Shape;196;p22"/>
          <p:cNvSpPr txBox="1"/>
          <p:nvPr>
            <p:ph idx="1" type="body"/>
          </p:nvPr>
        </p:nvSpPr>
        <p:spPr>
          <a:xfrm>
            <a:off x="1297500" y="1153000"/>
            <a:ext cx="4798500" cy="33258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lang="en" sz="1400"/>
              <a:t>Since we are dealing with a huge dataset, we have chosen to work with only the restaurants. </a:t>
            </a:r>
            <a:endParaRPr sz="1400"/>
          </a:p>
          <a:p>
            <a:pPr indent="0" lvl="0" marL="0" rtl="0" algn="l">
              <a:lnSpc>
                <a:spcPct val="150000"/>
              </a:lnSpc>
              <a:spcBef>
                <a:spcPts val="1200"/>
              </a:spcBef>
              <a:spcAft>
                <a:spcPts val="0"/>
              </a:spcAft>
              <a:buNone/>
            </a:pPr>
            <a:r>
              <a:rPr lang="en" sz="1400"/>
              <a:t>The dataset has restaurants which have been closed so we have filtered those out.</a:t>
            </a:r>
            <a:endParaRPr sz="1400"/>
          </a:p>
          <a:p>
            <a:pPr indent="0" lvl="0" marL="0" rtl="0" algn="l">
              <a:lnSpc>
                <a:spcPct val="150000"/>
              </a:lnSpc>
              <a:spcBef>
                <a:spcPts val="1200"/>
              </a:spcBef>
              <a:spcAft>
                <a:spcPts val="0"/>
              </a:spcAft>
              <a:buNone/>
            </a:pPr>
            <a:r>
              <a:rPr lang="en" sz="1400"/>
              <a:t>To further reduce the size of our dataset so that we can run models on google colab we have chosen to work with only the state Pennsylvania. The model however is generalised and can work with the entire dataset. There are about 8000 restaurants in </a:t>
            </a:r>
            <a:r>
              <a:rPr lang="en" sz="1400"/>
              <a:t>Pennsylvania which are currently open.</a:t>
            </a:r>
            <a:endParaRPr sz="1400"/>
          </a:p>
          <a:p>
            <a:pPr indent="0" lvl="0" marL="0" rtl="0" algn="l">
              <a:lnSpc>
                <a:spcPct val="150000"/>
              </a:lnSpc>
              <a:spcBef>
                <a:spcPts val="1200"/>
              </a:spcBef>
              <a:spcAft>
                <a:spcPts val="1200"/>
              </a:spcAft>
              <a:buNone/>
            </a:pPr>
            <a:r>
              <a:t/>
            </a:r>
            <a:endParaRPr sz="1400"/>
          </a:p>
        </p:txBody>
      </p:sp>
      <p:pic>
        <p:nvPicPr>
          <p:cNvPr id="197" name="Google Shape;197;p22"/>
          <p:cNvPicPr preferRelativeResize="0"/>
          <p:nvPr/>
        </p:nvPicPr>
        <p:blipFill>
          <a:blip r:embed="rId3">
            <a:alphaModFix/>
          </a:blip>
          <a:stretch>
            <a:fillRect/>
          </a:stretch>
        </p:blipFill>
        <p:spPr>
          <a:xfrm>
            <a:off x="6096000" y="1711350"/>
            <a:ext cx="2743200" cy="20128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 Engine</a:t>
            </a:r>
            <a:endParaRPr/>
          </a:p>
        </p:txBody>
      </p:sp>
      <p:sp>
        <p:nvSpPr>
          <p:cNvPr id="203" name="Google Shape;20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400"/>
              <a:t>We are using the k-means algorithm to cluster businesses together and then recommend users businesses based on the cluster they prefer.</a:t>
            </a:r>
            <a:endParaRPr sz="1400"/>
          </a:p>
          <a:p>
            <a:pPr indent="0" lvl="0" marL="0" rtl="0" algn="l">
              <a:lnSpc>
                <a:spcPct val="150000"/>
              </a:lnSpc>
              <a:spcBef>
                <a:spcPts val="1200"/>
              </a:spcBef>
              <a:spcAft>
                <a:spcPts val="0"/>
              </a:spcAft>
              <a:buNone/>
            </a:pPr>
            <a:r>
              <a:rPr lang="en" sz="1400"/>
              <a:t>We also clustered users based on the aggregate of categories of restaurants they have visited.</a:t>
            </a:r>
            <a:endParaRPr sz="1400"/>
          </a:p>
          <a:p>
            <a:pPr indent="0" lvl="0" marL="0" rtl="0" algn="l">
              <a:lnSpc>
                <a:spcPct val="150000"/>
              </a:lnSpc>
              <a:spcBef>
                <a:spcPts val="1200"/>
              </a:spcBef>
              <a:spcAft>
                <a:spcPts val="0"/>
              </a:spcAft>
              <a:buNone/>
            </a:pPr>
            <a:r>
              <a:rPr lang="en" sz="1400"/>
              <a:t>Within a cluster, the </a:t>
            </a:r>
            <a:r>
              <a:rPr lang="en" sz="1400"/>
              <a:t>recommendations</a:t>
            </a:r>
            <a:r>
              <a:rPr lang="en" sz="1400"/>
              <a:t> will be based on the location closest to each user. User location has been calculated based on mean of locations of the businesses visited by each user.</a:t>
            </a:r>
            <a:endParaRPr sz="1400"/>
          </a:p>
          <a:p>
            <a:pPr indent="0" lvl="0" marL="0" rtl="0" algn="l">
              <a:lnSpc>
                <a:spcPct val="150000"/>
              </a:lnSpc>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209" name="Google Shape;209;p24"/>
          <p:cNvSpPr txBox="1"/>
          <p:nvPr>
            <p:ph idx="1" type="body"/>
          </p:nvPr>
        </p:nvSpPr>
        <p:spPr>
          <a:xfrm>
            <a:off x="1234450" y="1116150"/>
            <a:ext cx="4923900" cy="36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Each business has multiple features. </a:t>
            </a:r>
            <a:endParaRPr sz="1400"/>
          </a:p>
          <a:p>
            <a:pPr indent="0" lvl="0" marL="0" rtl="0" algn="l">
              <a:spcBef>
                <a:spcPts val="1200"/>
              </a:spcBef>
              <a:spcAft>
                <a:spcPts val="0"/>
              </a:spcAft>
              <a:buNone/>
            </a:pPr>
            <a:r>
              <a:rPr lang="en" sz="1400"/>
              <a:t>For now we are clustering businesses based on categories. There are 447 distinct categories for restaurants in the dataset. Each business has multiple categories.</a:t>
            </a:r>
            <a:endParaRPr sz="1400"/>
          </a:p>
          <a:p>
            <a:pPr indent="0" lvl="0" marL="0" rtl="0" algn="l">
              <a:spcBef>
                <a:spcPts val="1200"/>
              </a:spcBef>
              <a:spcAft>
                <a:spcPts val="0"/>
              </a:spcAft>
              <a:buNone/>
            </a:pPr>
            <a:r>
              <a:rPr lang="en" sz="1400"/>
              <a:t>The categories are  'Bed &amp; Breakfast', 'Mexican', 'Ethiopian', 'Breweries', 'Waffles' etc</a:t>
            </a:r>
            <a:endParaRPr sz="1400"/>
          </a:p>
          <a:p>
            <a:pPr indent="0" lvl="0" marL="0" rtl="0" algn="l">
              <a:spcBef>
                <a:spcPts val="1200"/>
              </a:spcBef>
              <a:spcAft>
                <a:spcPts val="0"/>
              </a:spcAft>
              <a:buNone/>
            </a:pPr>
            <a:r>
              <a:rPr lang="en" sz="1400"/>
              <a:t>These categories have been one hot encoded and we created a list of businesses with these features. </a:t>
            </a:r>
            <a:endParaRPr sz="1400"/>
          </a:p>
          <a:p>
            <a:pPr indent="0" lvl="0" marL="0" rtl="0" algn="l">
              <a:spcBef>
                <a:spcPts val="1200"/>
              </a:spcBef>
              <a:spcAft>
                <a:spcPts val="1200"/>
              </a:spcAft>
              <a:buNone/>
            </a:pPr>
            <a:r>
              <a:rPr lang="en" sz="1400"/>
              <a:t>Out of 447 categories, there are many that appear only a few times. We have taken a cut off of at least 10 restaurants in each category. We are left with 156 features.</a:t>
            </a:r>
            <a:endParaRPr sz="1400"/>
          </a:p>
        </p:txBody>
      </p:sp>
      <p:pic>
        <p:nvPicPr>
          <p:cNvPr id="210" name="Google Shape;210;p24"/>
          <p:cNvPicPr preferRelativeResize="0"/>
          <p:nvPr/>
        </p:nvPicPr>
        <p:blipFill>
          <a:blip r:embed="rId3">
            <a:alphaModFix/>
          </a:blip>
          <a:stretch>
            <a:fillRect/>
          </a:stretch>
        </p:blipFill>
        <p:spPr>
          <a:xfrm>
            <a:off x="6653832" y="0"/>
            <a:ext cx="2380237"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Features</a:t>
            </a:r>
            <a:endParaRPr/>
          </a:p>
        </p:txBody>
      </p:sp>
      <p:sp>
        <p:nvSpPr>
          <p:cNvPr id="216" name="Google Shape;21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sz="1400"/>
              <a:t>As additional features of each business </a:t>
            </a:r>
            <a:endParaRPr sz="1400"/>
          </a:p>
          <a:p>
            <a:pPr indent="-317500" lvl="0" marL="457200" rtl="0" algn="l">
              <a:lnSpc>
                <a:spcPct val="150000"/>
              </a:lnSpc>
              <a:spcBef>
                <a:spcPts val="1200"/>
              </a:spcBef>
              <a:spcAft>
                <a:spcPts val="0"/>
              </a:spcAft>
              <a:buSzPts val="1400"/>
              <a:buAutoNum type="arabicPeriod"/>
            </a:pPr>
            <a:r>
              <a:rPr lang="en" sz="1400"/>
              <a:t>Star rating and review counts?</a:t>
            </a:r>
            <a:endParaRPr sz="1400"/>
          </a:p>
          <a:p>
            <a:pPr indent="-317500" lvl="0" marL="457200" rtl="0" algn="l">
              <a:lnSpc>
                <a:spcPct val="150000"/>
              </a:lnSpc>
              <a:spcBef>
                <a:spcPts val="0"/>
              </a:spcBef>
              <a:spcAft>
                <a:spcPts val="0"/>
              </a:spcAft>
              <a:buSzPts val="1400"/>
              <a:buAutoNum type="arabicPeriod"/>
            </a:pPr>
            <a:r>
              <a:rPr lang="en" sz="1400"/>
              <a:t>Attributes  </a:t>
            </a:r>
            <a:endParaRPr sz="1400"/>
          </a:p>
          <a:p>
            <a:pPr indent="-317500" lvl="0" marL="457200" rtl="0" algn="l">
              <a:lnSpc>
                <a:spcPct val="150000"/>
              </a:lnSpc>
              <a:spcBef>
                <a:spcPts val="0"/>
              </a:spcBef>
              <a:spcAft>
                <a:spcPts val="0"/>
              </a:spcAft>
              <a:buSzPts val="1400"/>
              <a:buAutoNum type="arabicPeriod"/>
            </a:pPr>
            <a:r>
              <a:rPr lang="en" sz="1400"/>
              <a:t>Working Hours</a:t>
            </a:r>
            <a:endParaRPr sz="1400"/>
          </a:p>
          <a:p>
            <a:pPr indent="0" lvl="0" marL="457200" rtl="0" algn="l">
              <a:lnSpc>
                <a:spcPct val="150000"/>
              </a:lnSpc>
              <a:spcBef>
                <a:spcPts val="1200"/>
              </a:spcBef>
              <a:spcAft>
                <a:spcPts val="0"/>
              </a:spcAft>
              <a:buNone/>
            </a:pPr>
            <a:r>
              <a:t/>
            </a:r>
            <a:endParaRPr sz="1400"/>
          </a:p>
          <a:p>
            <a:pPr indent="0" lvl="0" marL="457200" rtl="0" algn="l">
              <a:lnSpc>
                <a:spcPct val="150000"/>
              </a:lnSpc>
              <a:spcBef>
                <a:spcPts val="1200"/>
              </a:spcBef>
              <a:spcAft>
                <a:spcPts val="0"/>
              </a:spcAft>
              <a:buNone/>
            </a:pPr>
            <a:r>
              <a:t/>
            </a:r>
            <a:endParaRPr sz="1400"/>
          </a:p>
          <a:p>
            <a:pPr indent="0" lvl="0" marL="0" rtl="0" algn="l">
              <a:lnSpc>
                <a:spcPct val="150000"/>
              </a:lnSpc>
              <a:spcBef>
                <a:spcPts val="1200"/>
              </a:spcBef>
              <a:spcAft>
                <a:spcPts val="12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6"/>
          <p:cNvPicPr preferRelativeResize="0"/>
          <p:nvPr/>
        </p:nvPicPr>
        <p:blipFill>
          <a:blip r:embed="rId3">
            <a:alphaModFix/>
          </a:blip>
          <a:stretch>
            <a:fillRect/>
          </a:stretch>
        </p:blipFill>
        <p:spPr>
          <a:xfrm>
            <a:off x="211775" y="1152725"/>
            <a:ext cx="4360226" cy="3368250"/>
          </a:xfrm>
          <a:prstGeom prst="rect">
            <a:avLst/>
          </a:prstGeom>
          <a:noFill/>
          <a:ln>
            <a:noFill/>
          </a:ln>
        </p:spPr>
      </p:pic>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Clustering Businesses (8069, 156)</a:t>
            </a:r>
            <a:endParaRPr/>
          </a:p>
        </p:txBody>
      </p:sp>
      <p:pic>
        <p:nvPicPr>
          <p:cNvPr id="223" name="Google Shape;223;p26"/>
          <p:cNvPicPr preferRelativeResize="0"/>
          <p:nvPr/>
        </p:nvPicPr>
        <p:blipFill>
          <a:blip r:embed="rId4">
            <a:alphaModFix/>
          </a:blip>
          <a:stretch>
            <a:fillRect/>
          </a:stretch>
        </p:blipFill>
        <p:spPr>
          <a:xfrm>
            <a:off x="4656275" y="1152725"/>
            <a:ext cx="4360224" cy="3368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Clustering Users (269462, 156)</a:t>
            </a:r>
            <a:endParaRPr/>
          </a:p>
        </p:txBody>
      </p:sp>
      <p:pic>
        <p:nvPicPr>
          <p:cNvPr id="229" name="Google Shape;229;p27"/>
          <p:cNvPicPr preferRelativeResize="0"/>
          <p:nvPr/>
        </p:nvPicPr>
        <p:blipFill>
          <a:blip r:embed="rId3">
            <a:alphaModFix/>
          </a:blip>
          <a:stretch>
            <a:fillRect/>
          </a:stretch>
        </p:blipFill>
        <p:spPr>
          <a:xfrm>
            <a:off x="172025" y="1387975"/>
            <a:ext cx="4399982" cy="3530850"/>
          </a:xfrm>
          <a:prstGeom prst="rect">
            <a:avLst/>
          </a:prstGeom>
          <a:noFill/>
          <a:ln>
            <a:noFill/>
          </a:ln>
        </p:spPr>
      </p:pic>
      <p:pic>
        <p:nvPicPr>
          <p:cNvPr id="230" name="Google Shape;230;p27"/>
          <p:cNvPicPr preferRelativeResize="0"/>
          <p:nvPr/>
        </p:nvPicPr>
        <p:blipFill>
          <a:blip r:embed="rId4">
            <a:alphaModFix/>
          </a:blip>
          <a:stretch>
            <a:fillRect/>
          </a:stretch>
        </p:blipFill>
        <p:spPr>
          <a:xfrm>
            <a:off x="4711000" y="1387975"/>
            <a:ext cx="4286825" cy="3530850"/>
          </a:xfrm>
          <a:prstGeom prst="rect">
            <a:avLst/>
          </a:prstGeom>
          <a:noFill/>
          <a:ln>
            <a:noFill/>
          </a:ln>
        </p:spPr>
      </p:pic>
      <p:sp>
        <p:nvSpPr>
          <p:cNvPr id="231" name="Google Shape;231;p27"/>
          <p:cNvSpPr txBox="1"/>
          <p:nvPr/>
        </p:nvSpPr>
        <p:spPr>
          <a:xfrm>
            <a:off x="2463275" y="734000"/>
            <a:ext cx="35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p:nvPr/>
        </p:nvSpPr>
        <p:spPr>
          <a:xfrm>
            <a:off x="1110600" y="2424900"/>
            <a:ext cx="1710600" cy="77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1110600" y="1379950"/>
            <a:ext cx="1710600" cy="77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txBox="1"/>
          <p:nvPr/>
        </p:nvSpPr>
        <p:spPr>
          <a:xfrm>
            <a:off x="1179025" y="1467050"/>
            <a:ext cx="156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K-means on business</a:t>
            </a:r>
            <a:endParaRPr>
              <a:solidFill>
                <a:schemeClr val="lt1"/>
              </a:solidFill>
              <a:latin typeface="Lato"/>
              <a:ea typeface="Lato"/>
              <a:cs typeface="Lato"/>
              <a:sym typeface="Lato"/>
            </a:endParaRPr>
          </a:p>
        </p:txBody>
      </p:sp>
      <p:sp>
        <p:nvSpPr>
          <p:cNvPr id="239" name="Google Shape;239;p28"/>
          <p:cNvSpPr txBox="1"/>
          <p:nvPr/>
        </p:nvSpPr>
        <p:spPr>
          <a:xfrm>
            <a:off x="1182150" y="2502750"/>
            <a:ext cx="156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K-means on Users</a:t>
            </a:r>
            <a:endParaRPr>
              <a:solidFill>
                <a:schemeClr val="lt1"/>
              </a:solidFill>
              <a:latin typeface="Lato"/>
              <a:ea typeface="Lato"/>
              <a:cs typeface="Lato"/>
              <a:sym typeface="Lato"/>
            </a:endParaRPr>
          </a:p>
        </p:txBody>
      </p:sp>
      <p:sp>
        <p:nvSpPr>
          <p:cNvPr id="240" name="Google Shape;240;p28"/>
          <p:cNvSpPr/>
          <p:nvPr/>
        </p:nvSpPr>
        <p:spPr>
          <a:xfrm>
            <a:off x="2839850" y="1759400"/>
            <a:ext cx="2289000" cy="11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rot="-967757">
            <a:off x="2751509" y="2414505"/>
            <a:ext cx="2452434" cy="14830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5176225" y="1432850"/>
            <a:ext cx="1710600" cy="77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txBox="1"/>
          <p:nvPr/>
        </p:nvSpPr>
        <p:spPr>
          <a:xfrm>
            <a:off x="5247775" y="1510700"/>
            <a:ext cx="156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Sort by distance</a:t>
            </a:r>
            <a:endParaRPr>
              <a:solidFill>
                <a:schemeClr val="lt1"/>
              </a:solidFill>
              <a:latin typeface="Lato"/>
              <a:ea typeface="Lato"/>
              <a:cs typeface="Lato"/>
              <a:sym typeface="Lato"/>
            </a:endParaRPr>
          </a:p>
        </p:txBody>
      </p:sp>
      <p:sp>
        <p:nvSpPr>
          <p:cNvPr id="244" name="Google Shape;244;p28"/>
          <p:cNvSpPr txBox="1"/>
          <p:nvPr/>
        </p:nvSpPr>
        <p:spPr>
          <a:xfrm>
            <a:off x="3063913" y="1467050"/>
            <a:ext cx="18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Recommendations</a:t>
            </a:r>
            <a:endParaRPr>
              <a:solidFill>
                <a:schemeClr val="lt1"/>
              </a:solidFill>
              <a:latin typeface="Lato"/>
              <a:ea typeface="Lato"/>
              <a:cs typeface="Lato"/>
              <a:sym typeface="Lato"/>
            </a:endParaRPr>
          </a:p>
        </p:txBody>
      </p:sp>
      <p:sp>
        <p:nvSpPr>
          <p:cNvPr id="245" name="Google Shape;245;p28"/>
          <p:cNvSpPr txBox="1"/>
          <p:nvPr/>
        </p:nvSpPr>
        <p:spPr>
          <a:xfrm rot="-997411">
            <a:off x="2911437" y="2123079"/>
            <a:ext cx="1869746" cy="40007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Recommendations</a:t>
            </a:r>
            <a:endParaRPr>
              <a:solidFill>
                <a:schemeClr val="lt1"/>
              </a:solidFill>
              <a:latin typeface="Lato"/>
              <a:ea typeface="Lato"/>
              <a:cs typeface="Lato"/>
              <a:sym typeface="Lato"/>
            </a:endParaRPr>
          </a:p>
        </p:txBody>
      </p:sp>
      <p:sp>
        <p:nvSpPr>
          <p:cNvPr id="246" name="Google Shape;246;p28"/>
          <p:cNvSpPr/>
          <p:nvPr/>
        </p:nvSpPr>
        <p:spPr>
          <a:xfrm rot="5399171">
            <a:off x="5409487" y="2429399"/>
            <a:ext cx="1244100" cy="11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5176225" y="3118350"/>
            <a:ext cx="1710600" cy="77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txBox="1"/>
          <p:nvPr/>
        </p:nvSpPr>
        <p:spPr>
          <a:xfrm>
            <a:off x="5176225" y="3196200"/>
            <a:ext cx="1710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Recommendations to user</a:t>
            </a:r>
            <a:endParaRPr>
              <a:solidFill>
                <a:schemeClr val="lt1"/>
              </a:solidFill>
              <a:latin typeface="Lato"/>
              <a:ea typeface="Lato"/>
              <a:cs typeface="Lato"/>
              <a:sym typeface="Lato"/>
            </a:endParaRPr>
          </a:p>
        </p:txBody>
      </p:sp>
      <p:pic>
        <p:nvPicPr>
          <p:cNvPr id="249" name="Google Shape;249;p28"/>
          <p:cNvPicPr preferRelativeResize="0"/>
          <p:nvPr/>
        </p:nvPicPr>
        <p:blipFill>
          <a:blip r:embed="rId3">
            <a:alphaModFix/>
          </a:blip>
          <a:stretch>
            <a:fillRect/>
          </a:stretch>
        </p:blipFill>
        <p:spPr>
          <a:xfrm>
            <a:off x="6886814" y="3352036"/>
            <a:ext cx="2257174" cy="1791476"/>
          </a:xfrm>
          <a:prstGeom prst="rect">
            <a:avLst/>
          </a:prstGeom>
          <a:noFill/>
          <a:ln>
            <a:noFill/>
          </a:ln>
        </p:spPr>
      </p:pic>
      <p:sp>
        <p:nvSpPr>
          <p:cNvPr id="250" name="Google Shape;25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Next Steps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Alternating Least Squares (ALS)</a:t>
            </a:r>
            <a:endParaRPr/>
          </a:p>
        </p:txBody>
      </p:sp>
      <p:sp>
        <p:nvSpPr>
          <p:cNvPr id="256" name="Google Shape;256;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 Test Split: 70:30</a:t>
            </a:r>
            <a:endParaRPr/>
          </a:p>
          <a:p>
            <a:pPr indent="0" lvl="0" marL="0" rtl="0" algn="l">
              <a:spcBef>
                <a:spcPts val="1200"/>
              </a:spcBef>
              <a:spcAft>
                <a:spcPts val="0"/>
              </a:spcAft>
              <a:buNone/>
            </a:pPr>
            <a:r>
              <a:rPr lang="en"/>
              <a:t>Results:</a:t>
            </a:r>
            <a:endParaRPr/>
          </a:p>
          <a:p>
            <a:pPr indent="457200" lvl="0" marL="0" rtl="0" algn="l">
              <a:spcBef>
                <a:spcPts val="1200"/>
              </a:spcBef>
              <a:spcAft>
                <a:spcPts val="0"/>
              </a:spcAft>
              <a:buNone/>
            </a:pPr>
            <a:r>
              <a:rPr lang="en"/>
              <a:t>RMSE:  1.301653214038206</a:t>
            </a:r>
            <a:endParaRPr/>
          </a:p>
          <a:p>
            <a:pPr indent="0" lvl="0" marL="0" rtl="0" algn="l">
              <a:spcBef>
                <a:spcPts val="1200"/>
              </a:spcBef>
              <a:spcAft>
                <a:spcPts val="1200"/>
              </a:spcAft>
              <a:buNone/>
            </a:pPr>
            <a:r>
              <a:t/>
            </a:r>
            <a:endParaRPr/>
          </a:p>
        </p:txBody>
      </p:sp>
      <p:pic>
        <p:nvPicPr>
          <p:cNvPr id="257" name="Google Shape;257;p29"/>
          <p:cNvPicPr preferRelativeResize="0"/>
          <p:nvPr/>
        </p:nvPicPr>
        <p:blipFill>
          <a:blip r:embed="rId3">
            <a:alphaModFix/>
          </a:blip>
          <a:stretch>
            <a:fillRect/>
          </a:stretch>
        </p:blipFill>
        <p:spPr>
          <a:xfrm>
            <a:off x="5521800" y="1307838"/>
            <a:ext cx="2914650" cy="1647825"/>
          </a:xfrm>
          <a:prstGeom prst="rect">
            <a:avLst/>
          </a:prstGeom>
          <a:noFill/>
          <a:ln>
            <a:noFill/>
          </a:ln>
        </p:spPr>
      </p:pic>
      <p:pic>
        <p:nvPicPr>
          <p:cNvPr id="258" name="Google Shape;258;p29"/>
          <p:cNvPicPr preferRelativeResize="0"/>
          <p:nvPr/>
        </p:nvPicPr>
        <p:blipFill>
          <a:blip r:embed="rId4">
            <a:alphaModFix/>
          </a:blip>
          <a:stretch>
            <a:fillRect/>
          </a:stretch>
        </p:blipFill>
        <p:spPr>
          <a:xfrm>
            <a:off x="1197450" y="3161663"/>
            <a:ext cx="7239000" cy="1666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idx="1" type="body"/>
          </p:nvPr>
        </p:nvSpPr>
        <p:spPr>
          <a:xfrm>
            <a:off x="1052550" y="223230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Recommendation Engine</a:t>
            </a:r>
            <a:endParaRPr/>
          </a:p>
        </p:txBody>
      </p:sp>
      <p:sp>
        <p:nvSpPr>
          <p:cNvPr id="142" name="Google Shape;142;p14"/>
          <p:cNvSpPr txBox="1"/>
          <p:nvPr>
            <p:ph idx="1" type="body"/>
          </p:nvPr>
        </p:nvSpPr>
        <p:spPr>
          <a:xfrm>
            <a:off x="1052550" y="1477475"/>
            <a:ext cx="7038900" cy="29112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1500"/>
              </a:spcBef>
              <a:spcAft>
                <a:spcPts val="0"/>
              </a:spcAft>
              <a:buClr>
                <a:schemeClr val="lt1"/>
              </a:buClr>
              <a:buSzPts val="1400"/>
              <a:buFont typeface="Roboto"/>
              <a:buAutoNum type="arabicPeriod"/>
            </a:pPr>
            <a:r>
              <a:rPr lang="en" sz="1400">
                <a:latin typeface="Roboto"/>
                <a:ea typeface="Roboto"/>
                <a:cs typeface="Roboto"/>
                <a:sym typeface="Roboto"/>
              </a:rPr>
              <a:t>Increase user engagement: Encourage users to stay on the platform longer by providing personalized recommendations that match their interests.</a:t>
            </a:r>
            <a:endParaRPr sz="1400">
              <a:latin typeface="Roboto"/>
              <a:ea typeface="Roboto"/>
              <a:cs typeface="Roboto"/>
              <a:sym typeface="Roboto"/>
            </a:endParaRPr>
          </a:p>
          <a:p>
            <a:pPr indent="-317500" lvl="0" marL="457200" rtl="0" algn="l">
              <a:lnSpc>
                <a:spcPct val="140000"/>
              </a:lnSpc>
              <a:spcBef>
                <a:spcPts val="0"/>
              </a:spcBef>
              <a:spcAft>
                <a:spcPts val="0"/>
              </a:spcAft>
              <a:buClr>
                <a:schemeClr val="lt1"/>
              </a:buClr>
              <a:buSzPts val="1400"/>
              <a:buFont typeface="Roboto"/>
              <a:buAutoNum type="arabicPeriod"/>
            </a:pPr>
            <a:r>
              <a:rPr lang="en" sz="1400">
                <a:latin typeface="Roboto"/>
                <a:ea typeface="Roboto"/>
                <a:cs typeface="Roboto"/>
                <a:sym typeface="Roboto"/>
              </a:rPr>
              <a:t>Improve user experience: Provide a seamless experience for users, where they can easily find relevant content and products based on their preferences and behaviors.</a:t>
            </a:r>
            <a:endParaRPr sz="1400">
              <a:latin typeface="Roboto"/>
              <a:ea typeface="Roboto"/>
              <a:cs typeface="Roboto"/>
              <a:sym typeface="Roboto"/>
            </a:endParaRPr>
          </a:p>
          <a:p>
            <a:pPr indent="-317500" lvl="0" marL="457200" rtl="0" algn="l">
              <a:lnSpc>
                <a:spcPct val="140000"/>
              </a:lnSpc>
              <a:spcBef>
                <a:spcPts val="0"/>
              </a:spcBef>
              <a:spcAft>
                <a:spcPts val="0"/>
              </a:spcAft>
              <a:buClr>
                <a:schemeClr val="lt1"/>
              </a:buClr>
              <a:buSzPts val="1400"/>
              <a:buFont typeface="Roboto"/>
              <a:buAutoNum type="arabicPeriod"/>
            </a:pPr>
            <a:r>
              <a:rPr lang="en" sz="1400">
                <a:latin typeface="Roboto"/>
                <a:ea typeface="Roboto"/>
                <a:cs typeface="Roboto"/>
                <a:sym typeface="Roboto"/>
              </a:rPr>
              <a:t>Improve user retention: Encourage users to keep using the platform by providing recommendations that are accurate, useful, and personalized.</a:t>
            </a:r>
            <a:endParaRPr sz="1400">
              <a:latin typeface="Roboto"/>
              <a:ea typeface="Roboto"/>
              <a:cs typeface="Roboto"/>
              <a:sym typeface="Roboto"/>
            </a:endParaRPr>
          </a:p>
          <a:p>
            <a:pPr indent="-317500" lvl="0" marL="457200" rtl="0" algn="l">
              <a:lnSpc>
                <a:spcPct val="140000"/>
              </a:lnSpc>
              <a:spcBef>
                <a:spcPts val="0"/>
              </a:spcBef>
              <a:spcAft>
                <a:spcPts val="0"/>
              </a:spcAft>
              <a:buClr>
                <a:schemeClr val="lt1"/>
              </a:buClr>
              <a:buSzPts val="1400"/>
              <a:buFont typeface="Roboto"/>
              <a:buAutoNum type="arabicPeriod"/>
            </a:pPr>
            <a:r>
              <a:rPr lang="en" sz="1400">
                <a:latin typeface="Roboto"/>
                <a:ea typeface="Roboto"/>
                <a:cs typeface="Roboto"/>
                <a:sym typeface="Roboto"/>
              </a:rPr>
              <a:t>Improve product discovery: Help users discover products or services they may not have otherwise found by providing personalized recommendations based on their browsing and purchase history.</a:t>
            </a:r>
            <a:endParaRPr sz="1400">
              <a:latin typeface="Roboto"/>
              <a:ea typeface="Roboto"/>
              <a:cs typeface="Roboto"/>
              <a:sym typeface="Roboto"/>
            </a:endParaRPr>
          </a:p>
          <a:p>
            <a:pPr indent="0" lvl="0" marL="0" rtl="0" algn="l">
              <a:lnSpc>
                <a:spcPct val="140000"/>
              </a:lnSpc>
              <a:spcBef>
                <a:spcPts val="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Overview</a:t>
            </a:r>
            <a:endParaRPr/>
          </a:p>
        </p:txBody>
      </p:sp>
      <p:sp>
        <p:nvSpPr>
          <p:cNvPr id="148" name="Google Shape;148;p15"/>
          <p:cNvSpPr txBox="1"/>
          <p:nvPr/>
        </p:nvSpPr>
        <p:spPr>
          <a:xfrm>
            <a:off x="1107900" y="1573775"/>
            <a:ext cx="7368300" cy="32940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Yelp reviews dataset is a collection of user reviews of businesses in Yelp. </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dataset contains over 8 million reviews and is labeled with the corresponding rating (1-5 stars) given by the reviewer.</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 The dataset also includes other information such as the text of the review, the business category, and the geographical location of the business.</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are currently using 3 </a:t>
            </a:r>
            <a:r>
              <a:rPr lang="en">
                <a:solidFill>
                  <a:schemeClr val="lt1"/>
                </a:solidFill>
                <a:latin typeface="Lato"/>
                <a:ea typeface="Lato"/>
                <a:cs typeface="Lato"/>
                <a:sym typeface="Lato"/>
              </a:rPr>
              <a:t>different data</a:t>
            </a:r>
            <a:r>
              <a:rPr lang="en">
                <a:solidFill>
                  <a:schemeClr val="lt1"/>
                </a:solidFill>
                <a:latin typeface="Lato"/>
                <a:ea typeface="Lato"/>
                <a:cs typeface="Lato"/>
                <a:sym typeface="Lato"/>
              </a:rPr>
              <a:t> files to obtain this dataset.</a:t>
            </a:r>
            <a:endParaRPr>
              <a:solidFill>
                <a:schemeClr val="lt1"/>
              </a:solidFill>
              <a:latin typeface="Lato"/>
              <a:ea typeface="Lato"/>
              <a:cs typeface="Lato"/>
              <a:sym typeface="Lato"/>
            </a:endParaRPr>
          </a:p>
          <a:p>
            <a:pPr indent="-317500" lvl="1" marL="9144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Businesses: 150346 records</a:t>
            </a:r>
            <a:endParaRPr>
              <a:solidFill>
                <a:schemeClr val="lt1"/>
              </a:solidFill>
              <a:latin typeface="Lato"/>
              <a:ea typeface="Lato"/>
              <a:cs typeface="Lato"/>
              <a:sym typeface="Lato"/>
            </a:endParaRPr>
          </a:p>
          <a:p>
            <a:pPr indent="-317500" lvl="1" marL="9144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Users: 1987896 records</a:t>
            </a:r>
            <a:endParaRPr>
              <a:solidFill>
                <a:schemeClr val="lt1"/>
              </a:solidFill>
              <a:latin typeface="Lato"/>
              <a:ea typeface="Lato"/>
              <a:cs typeface="Lato"/>
              <a:sym typeface="Lato"/>
            </a:endParaRPr>
          </a:p>
          <a:p>
            <a:pPr indent="-317500" lvl="1" marL="9144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Reviews: 6990280 </a:t>
            </a:r>
            <a:r>
              <a:rPr lang="en">
                <a:solidFill>
                  <a:schemeClr val="lt1"/>
                </a:solidFill>
                <a:latin typeface="Lato"/>
                <a:ea typeface="Lato"/>
                <a:cs typeface="Lato"/>
                <a:sym typeface="Lato"/>
              </a:rPr>
              <a:t>records</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Restaurants Distribution</a:t>
            </a:r>
            <a:endParaRPr/>
          </a:p>
        </p:txBody>
      </p:sp>
      <p:sp>
        <p:nvSpPr>
          <p:cNvPr id="154" name="Google Shape;154;p16"/>
          <p:cNvSpPr txBox="1"/>
          <p:nvPr>
            <p:ph idx="1" type="body"/>
          </p:nvPr>
        </p:nvSpPr>
        <p:spPr>
          <a:xfrm>
            <a:off x="1052550" y="3999500"/>
            <a:ext cx="7038900" cy="103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the analysis, Pennsylvania state has the highest count of restaurants, and among the top 10 cities in the USA with the most restaurants, Philadelphia stands out significantly.</a:t>
            </a:r>
            <a:endParaRPr/>
          </a:p>
        </p:txBody>
      </p:sp>
      <p:pic>
        <p:nvPicPr>
          <p:cNvPr id="155" name="Google Shape;155;p16"/>
          <p:cNvPicPr preferRelativeResize="0"/>
          <p:nvPr/>
        </p:nvPicPr>
        <p:blipFill>
          <a:blip r:embed="rId3">
            <a:alphaModFix/>
          </a:blip>
          <a:stretch>
            <a:fillRect/>
          </a:stretch>
        </p:blipFill>
        <p:spPr>
          <a:xfrm>
            <a:off x="271650" y="1424950"/>
            <a:ext cx="4178100" cy="2457451"/>
          </a:xfrm>
          <a:prstGeom prst="rect">
            <a:avLst/>
          </a:prstGeom>
          <a:noFill/>
          <a:ln>
            <a:noFill/>
          </a:ln>
        </p:spPr>
      </p:pic>
      <p:pic>
        <p:nvPicPr>
          <p:cNvPr id="156" name="Google Shape;156;p16"/>
          <p:cNvPicPr preferRelativeResize="0"/>
          <p:nvPr/>
        </p:nvPicPr>
        <p:blipFill>
          <a:blip r:embed="rId4">
            <a:alphaModFix/>
          </a:blip>
          <a:stretch>
            <a:fillRect/>
          </a:stretch>
        </p:blipFill>
        <p:spPr>
          <a:xfrm>
            <a:off x="4638175" y="1424950"/>
            <a:ext cx="4178100" cy="24574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7"/>
          <p:cNvPicPr preferRelativeResize="0"/>
          <p:nvPr/>
        </p:nvPicPr>
        <p:blipFill>
          <a:blip r:embed="rId3">
            <a:alphaModFix/>
          </a:blip>
          <a:stretch>
            <a:fillRect/>
          </a:stretch>
        </p:blipFill>
        <p:spPr>
          <a:xfrm>
            <a:off x="2028925" y="1435175"/>
            <a:ext cx="5086150" cy="3175950"/>
          </a:xfrm>
          <a:prstGeom prst="rect">
            <a:avLst/>
          </a:prstGeom>
          <a:noFill/>
          <a:ln>
            <a:noFill/>
          </a:ln>
        </p:spPr>
      </p:pic>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Unique Users in Each State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Restaurants Stars Distribution per State</a:t>
            </a:r>
            <a:endParaRPr/>
          </a:p>
        </p:txBody>
      </p:sp>
      <p:sp>
        <p:nvSpPr>
          <p:cNvPr id="168" name="Google Shape;168;p18"/>
          <p:cNvSpPr txBox="1"/>
          <p:nvPr>
            <p:ph idx="1" type="body"/>
          </p:nvPr>
        </p:nvSpPr>
        <p:spPr>
          <a:xfrm>
            <a:off x="1344600" y="4229400"/>
            <a:ext cx="69447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According to the data, </a:t>
            </a:r>
            <a:r>
              <a:rPr lang="en"/>
              <a:t>Pennsylvania </a:t>
            </a:r>
            <a:r>
              <a:rPr lang="en"/>
              <a:t>(PA) received the largest number of 5-star ratings, with Florida (FL) coming in second place. These results are consistent with the proportion of restaurants per state that we observed earlier.</a:t>
            </a:r>
            <a:endParaRPr/>
          </a:p>
        </p:txBody>
      </p:sp>
      <p:pic>
        <p:nvPicPr>
          <p:cNvPr id="169" name="Google Shape;169;p18"/>
          <p:cNvPicPr preferRelativeResize="0"/>
          <p:nvPr/>
        </p:nvPicPr>
        <p:blipFill>
          <a:blip r:embed="rId3">
            <a:alphaModFix/>
          </a:blip>
          <a:stretch>
            <a:fillRect/>
          </a:stretch>
        </p:blipFill>
        <p:spPr>
          <a:xfrm>
            <a:off x="1520050" y="1196899"/>
            <a:ext cx="6593775" cy="303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Reviews Trend</a:t>
            </a:r>
            <a:endParaRPr/>
          </a:p>
        </p:txBody>
      </p:sp>
      <p:sp>
        <p:nvSpPr>
          <p:cNvPr id="175" name="Google Shape;175;p19"/>
          <p:cNvSpPr txBox="1"/>
          <p:nvPr>
            <p:ph idx="1" type="body"/>
          </p:nvPr>
        </p:nvSpPr>
        <p:spPr>
          <a:xfrm>
            <a:off x="333300" y="1523975"/>
            <a:ext cx="4125600" cy="324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a:t>
            </a:r>
            <a:r>
              <a:rPr lang="en"/>
              <a:t>t appears that 2017 had the highest number of received reviews. Additionally, there was exponential growth in the number of reviews from 2010 to 2016. One possibility is that there was an increase in the use of online review platforms, which may have made it easier for people to leave reviews. This could have resulted in a higher volume of reviews overall, and particularly in 2017 when the platform may have reached peak popularity.</a:t>
            </a:r>
            <a:endParaRPr/>
          </a:p>
          <a:p>
            <a:pPr indent="0" lvl="0" marL="0" rtl="0" algn="l">
              <a:spcBef>
                <a:spcPts val="1200"/>
              </a:spcBef>
              <a:spcAft>
                <a:spcPts val="1200"/>
              </a:spcAft>
              <a:buNone/>
            </a:pPr>
            <a:r>
              <a:rPr lang="en"/>
              <a:t>However, we can observe a steep decrease in the reviews as of 2019, this could be because of COVID-19 when people stater of avoid going out and started to social distance.</a:t>
            </a:r>
            <a:endParaRPr/>
          </a:p>
        </p:txBody>
      </p:sp>
      <p:pic>
        <p:nvPicPr>
          <p:cNvPr id="176" name="Google Shape;176;p19"/>
          <p:cNvPicPr preferRelativeResize="0"/>
          <p:nvPr/>
        </p:nvPicPr>
        <p:blipFill>
          <a:blip r:embed="rId3">
            <a:alphaModFix/>
          </a:blip>
          <a:stretch>
            <a:fillRect/>
          </a:stretch>
        </p:blipFill>
        <p:spPr>
          <a:xfrm>
            <a:off x="4572009" y="1523975"/>
            <a:ext cx="4314226" cy="319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Restaurants in Pennsylvania</a:t>
            </a:r>
            <a:endParaRPr/>
          </a:p>
        </p:txBody>
      </p:sp>
      <p:pic>
        <p:nvPicPr>
          <p:cNvPr id="182" name="Google Shape;182;p20"/>
          <p:cNvPicPr preferRelativeResize="0"/>
          <p:nvPr/>
        </p:nvPicPr>
        <p:blipFill>
          <a:blip r:embed="rId3">
            <a:alphaModFix/>
          </a:blip>
          <a:stretch>
            <a:fillRect/>
          </a:stretch>
        </p:blipFill>
        <p:spPr>
          <a:xfrm>
            <a:off x="2530950" y="1342195"/>
            <a:ext cx="4571999" cy="1765525"/>
          </a:xfrm>
          <a:prstGeom prst="rect">
            <a:avLst/>
          </a:prstGeom>
          <a:noFill/>
          <a:ln>
            <a:noFill/>
          </a:ln>
        </p:spPr>
      </p:pic>
      <p:pic>
        <p:nvPicPr>
          <p:cNvPr id="183" name="Google Shape;183;p20"/>
          <p:cNvPicPr preferRelativeResize="0"/>
          <p:nvPr/>
        </p:nvPicPr>
        <p:blipFill>
          <a:blip r:embed="rId4">
            <a:alphaModFix/>
          </a:blip>
          <a:stretch>
            <a:fillRect/>
          </a:stretch>
        </p:blipFill>
        <p:spPr>
          <a:xfrm>
            <a:off x="2530950" y="3215825"/>
            <a:ext cx="4572001" cy="17783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endParaRPr/>
          </a:p>
        </p:txBody>
      </p:sp>
      <p:sp>
        <p:nvSpPr>
          <p:cNvPr id="189" name="Google Shape;189;p21"/>
          <p:cNvSpPr txBox="1"/>
          <p:nvPr>
            <p:ph idx="1" type="body"/>
          </p:nvPr>
        </p:nvSpPr>
        <p:spPr>
          <a:xfrm>
            <a:off x="1297500" y="1567550"/>
            <a:ext cx="3318000" cy="3296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 |-- address: string (nullable = true)</a:t>
            </a:r>
            <a:endParaRPr/>
          </a:p>
          <a:p>
            <a:pPr indent="0" lvl="0" marL="0" rtl="0" algn="l">
              <a:spcBef>
                <a:spcPts val="1200"/>
              </a:spcBef>
              <a:spcAft>
                <a:spcPts val="0"/>
              </a:spcAft>
              <a:buNone/>
            </a:pPr>
            <a:r>
              <a:rPr lang="en"/>
              <a:t> |-- attributes: struct (nullable = true)</a:t>
            </a:r>
            <a:endParaRPr/>
          </a:p>
          <a:p>
            <a:pPr indent="0" lvl="0" marL="0" rtl="0" algn="l">
              <a:spcBef>
                <a:spcPts val="1200"/>
              </a:spcBef>
              <a:spcAft>
                <a:spcPts val="0"/>
              </a:spcAft>
              <a:buNone/>
            </a:pPr>
            <a:r>
              <a:rPr lang="en"/>
              <a:t> |    |-- RestaurantsTakeOut: string (nullable = true)</a:t>
            </a:r>
            <a:endParaRPr/>
          </a:p>
          <a:p>
            <a:pPr indent="0" lvl="0" marL="0" rtl="0" algn="l">
              <a:spcBef>
                <a:spcPts val="1200"/>
              </a:spcBef>
              <a:spcAft>
                <a:spcPts val="0"/>
              </a:spcAft>
              <a:buNone/>
            </a:pPr>
            <a:r>
              <a:rPr lang="en"/>
              <a:t> |    |-- Smoking: string (nullable = true)</a:t>
            </a:r>
            <a:endParaRPr/>
          </a:p>
          <a:p>
            <a:pPr indent="0" lvl="0" marL="0" rtl="0" algn="l">
              <a:spcBef>
                <a:spcPts val="1200"/>
              </a:spcBef>
              <a:spcAft>
                <a:spcPts val="0"/>
              </a:spcAft>
              <a:buNone/>
            </a:pPr>
            <a:r>
              <a:rPr lang="en"/>
              <a:t> |    |-- WheelchairAccessible: string (nullable = true)</a:t>
            </a:r>
            <a:endParaRPr/>
          </a:p>
          <a:p>
            <a:pPr indent="0" lvl="0" marL="0" rtl="0" algn="l">
              <a:spcBef>
                <a:spcPts val="1200"/>
              </a:spcBef>
              <a:spcAft>
                <a:spcPts val="0"/>
              </a:spcAft>
              <a:buNone/>
            </a:pPr>
            <a:r>
              <a:rPr lang="en"/>
              <a:t> |    |-- WiFi: string (nullable = true)</a:t>
            </a:r>
            <a:endParaRPr/>
          </a:p>
          <a:p>
            <a:pPr indent="0" lvl="0" marL="0" rtl="0" algn="l">
              <a:spcBef>
                <a:spcPts val="1200"/>
              </a:spcBef>
              <a:spcAft>
                <a:spcPts val="0"/>
              </a:spcAft>
              <a:buNone/>
            </a:pPr>
            <a:r>
              <a:rPr lang="en"/>
              <a:t> |-- business_id: string (nullable = true)</a:t>
            </a:r>
            <a:endParaRPr/>
          </a:p>
          <a:p>
            <a:pPr indent="0" lvl="0" marL="0" rtl="0" algn="l">
              <a:spcBef>
                <a:spcPts val="1200"/>
              </a:spcBef>
              <a:spcAft>
                <a:spcPts val="0"/>
              </a:spcAft>
              <a:buNone/>
            </a:pPr>
            <a:r>
              <a:rPr lang="en"/>
              <a:t> |-- categories: string (nullable = true)</a:t>
            </a:r>
            <a:endParaRPr/>
          </a:p>
          <a:p>
            <a:pPr indent="0" lvl="0" marL="0" rtl="0" algn="l">
              <a:spcBef>
                <a:spcPts val="1200"/>
              </a:spcBef>
              <a:spcAft>
                <a:spcPts val="0"/>
              </a:spcAft>
              <a:buNone/>
            </a:pPr>
            <a:r>
              <a:rPr lang="en"/>
              <a:t> |-- city: string (nullable = true)</a:t>
            </a:r>
            <a:endParaRPr/>
          </a:p>
          <a:p>
            <a:pPr indent="0" lvl="0" marL="0" rtl="0" algn="l">
              <a:spcBef>
                <a:spcPts val="1200"/>
              </a:spcBef>
              <a:spcAft>
                <a:spcPts val="1200"/>
              </a:spcAft>
              <a:buNone/>
            </a:pPr>
            <a:r>
              <a:rPr lang="en"/>
              <a:t> |-- hours: struct (nullable = true)</a:t>
            </a:r>
            <a:endParaRPr/>
          </a:p>
        </p:txBody>
      </p:sp>
      <p:sp>
        <p:nvSpPr>
          <p:cNvPr id="190" name="Google Shape;190;p21"/>
          <p:cNvSpPr txBox="1"/>
          <p:nvPr>
            <p:ph idx="1" type="body"/>
          </p:nvPr>
        </p:nvSpPr>
        <p:spPr>
          <a:xfrm>
            <a:off x="4933325" y="1682625"/>
            <a:ext cx="27021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 |-- latitude: double (nullable = true)</a:t>
            </a:r>
            <a:endParaRPr/>
          </a:p>
          <a:p>
            <a:pPr indent="0" lvl="0" marL="0" rtl="0" algn="l">
              <a:spcBef>
                <a:spcPts val="1200"/>
              </a:spcBef>
              <a:spcAft>
                <a:spcPts val="0"/>
              </a:spcAft>
              <a:buNone/>
            </a:pPr>
            <a:r>
              <a:rPr lang="en"/>
              <a:t> |-- longitude: double (nullable = true)</a:t>
            </a:r>
            <a:endParaRPr/>
          </a:p>
          <a:p>
            <a:pPr indent="0" lvl="0" marL="0" rtl="0" algn="l">
              <a:spcBef>
                <a:spcPts val="1200"/>
              </a:spcBef>
              <a:spcAft>
                <a:spcPts val="0"/>
              </a:spcAft>
              <a:buNone/>
            </a:pPr>
            <a:r>
              <a:rPr lang="en"/>
              <a:t> |-- name: string (nullable = true)</a:t>
            </a:r>
            <a:endParaRPr/>
          </a:p>
          <a:p>
            <a:pPr indent="0" lvl="0" marL="0" rtl="0" algn="l">
              <a:spcBef>
                <a:spcPts val="1200"/>
              </a:spcBef>
              <a:spcAft>
                <a:spcPts val="0"/>
              </a:spcAft>
              <a:buNone/>
            </a:pPr>
            <a:r>
              <a:rPr lang="en"/>
              <a:t> |-- postal_code: string (nullable = true)</a:t>
            </a:r>
            <a:endParaRPr/>
          </a:p>
          <a:p>
            <a:pPr indent="0" lvl="0" marL="0" rtl="0" algn="l">
              <a:spcBef>
                <a:spcPts val="1200"/>
              </a:spcBef>
              <a:spcAft>
                <a:spcPts val="0"/>
              </a:spcAft>
              <a:buNone/>
            </a:pPr>
            <a:r>
              <a:rPr lang="en"/>
              <a:t> |-- review_count: long (nullable = true)</a:t>
            </a:r>
            <a:endParaRPr/>
          </a:p>
          <a:p>
            <a:pPr indent="0" lvl="0" marL="0" rtl="0" algn="l">
              <a:spcBef>
                <a:spcPts val="1200"/>
              </a:spcBef>
              <a:spcAft>
                <a:spcPts val="0"/>
              </a:spcAft>
              <a:buNone/>
            </a:pPr>
            <a:r>
              <a:rPr lang="en"/>
              <a:t> |-- stars: double (nullable = true)</a:t>
            </a:r>
            <a:endParaRPr/>
          </a:p>
          <a:p>
            <a:pPr indent="0" lvl="0" marL="0" rtl="0" algn="l">
              <a:spcBef>
                <a:spcPts val="1200"/>
              </a:spcBef>
              <a:spcAft>
                <a:spcPts val="0"/>
              </a:spcAft>
              <a:buNone/>
            </a:pPr>
            <a:r>
              <a:rPr lang="en"/>
              <a:t> |-- state: string (nullable = true)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