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56" r:id="rId5"/>
    <p:sldId id="314" r:id="rId6"/>
    <p:sldId id="319" r:id="rId7"/>
    <p:sldId id="257" r:id="rId8"/>
    <p:sldId id="324" r:id="rId9"/>
    <p:sldId id="258" r:id="rId1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012E"/>
    <a:srgbClr val="830028"/>
    <a:srgbClr val="863A51"/>
    <a:srgbClr val="0000FF"/>
    <a:srgbClr val="FF5353"/>
    <a:srgbClr val="ED7D31"/>
    <a:srgbClr val="F8CBAD"/>
    <a:srgbClr val="203864"/>
    <a:srgbClr val="421E5B"/>
    <a:srgbClr val="804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 snapToGrid="0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9FB21CF-47E1-4D96-AA0C-F9CFEB1AC572}" type="datetimeFigureOut">
              <a:rPr lang="en-US" smtClean="0"/>
              <a:t>8/27/21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9B31CD8-D2EC-475A-B555-49BF466EF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79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97d07287f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e97d07287f_0_128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ge97d07287f_0_12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97d07287f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e97d07287f_0_40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ge97d07287f_0_40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3679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97d07287f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e97d07287f_0_40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ge97d07287f_0_40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3791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ac274db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ac274dbdf_0_0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eac274dbdf_0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ac274dbd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ac274dbdf_0_60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eac274dbdf_0_6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258-4FA7-46B5-8ACD-FFAD825C3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F56BB-61EC-4379-A795-5E887B8FB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D9568-A55B-436A-B782-CB144E30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7B5-F4C2-4F99-90C4-45BE665133A9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B9B-D48C-43B2-8E90-3E75C563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CPM@USC Confidential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506F8-EE6E-43BA-93BC-F5DBC790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8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AB47-C1C0-42F0-87B7-DEF507A5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0C8B0-5885-4414-AC67-F53BCE4F2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59DA6-EA6A-4A65-9DA1-B65BAAFC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7B5-F4C2-4F99-90C4-45BE665133A9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36ED4-9250-44E3-B1E7-6ACA02E8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748F6-CB45-4E25-8666-938208B1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9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0A5224-C846-431F-A5B8-92E43BD5C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02D10-F8A8-4F9A-A96B-1DD1FAD15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676FB-C296-4E7B-AD38-70CD23FE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7B5-F4C2-4F99-90C4-45BE665133A9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05C5A-2EB7-4C8F-B576-FFE4BEAA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E6B7C-55EF-4669-AA9D-95C4838E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2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345C-4CEA-49A4-BB65-EB4F134A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05" y="136525"/>
            <a:ext cx="11369842" cy="8500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549D1-E1A3-4283-98CE-0BD2D8F31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05" y="1275347"/>
            <a:ext cx="11369842" cy="48655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6B60C-85BB-4A3C-BDC6-2242946B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7B5-F4C2-4F99-90C4-45BE665133A9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2931E-21F0-45BB-B721-241A0A2B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CPM@USC Confidential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B2AC7-9C4B-4BC4-A9CF-ECCBEF73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3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96E6-B4BD-4D30-B042-EE459D20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79184-7262-41F1-B366-B06F03DEA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1DF9E-D9E6-4F8C-87F7-9838D7A0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7B5-F4C2-4F99-90C4-45BE665133A9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B2938-D6BD-4515-B494-B4BAFF60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F1007-6B73-4D7D-8D9A-B436ECFE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2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9DCFA-5CEE-4095-A7AC-FE485B1C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B131B-6EE4-4992-A4E0-362FFE6C0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8434C-CBD3-421F-ADC6-E6EE60D3B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88A30-A016-43C2-B47D-54B3E3EE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7B5-F4C2-4F99-90C4-45BE665133A9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0F9BB-15AE-48F5-AEAC-3230D656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ED56E-2C65-4477-BCB2-DFF36B2E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5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C4FB-5F23-4336-BDF6-695DA7AF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B1083-8CD9-42EF-905B-F702D2FBD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BDF8C-3DC0-4401-B79F-F97191914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88204-6BF0-43E8-A911-057B7D72C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B82DA-A812-4AE2-88A8-4432FE702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B673D4-194A-4C94-9408-C78E7693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7B5-F4C2-4F99-90C4-45BE665133A9}" type="datetimeFigureOut">
              <a:rPr lang="en-US" smtClean="0"/>
              <a:t>8/27/21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D58B55-AF6B-4B13-9FA0-E5220449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09AA8-B218-4C5F-9420-77BDBB36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4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4C30-C987-4918-AFF4-3DF2EE8DD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97A91-D069-494E-847C-183F4D4D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7B5-F4C2-4F99-90C4-45BE665133A9}" type="datetimeFigureOut">
              <a:rPr lang="en-US" smtClean="0"/>
              <a:t>8/27/21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DE376-560D-4217-B407-A638760B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0ABA1-51A8-4302-B10F-B155CF33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1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31AF62-E576-40F1-B638-22B8ACCB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7B5-F4C2-4F99-90C4-45BE665133A9}" type="datetimeFigureOut">
              <a:rPr lang="en-US" smtClean="0"/>
              <a:t>8/27/21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826D7-8F24-4E00-BCDC-388F7053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1314A-1C26-41CB-A74A-7F353EBE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9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79F5-E057-4660-9F1D-FEA9D304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E00FF-28D7-46C3-8169-578543C7C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B4B2D-C117-4145-9501-5A290E975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9AEBD-F392-4CD2-8963-F490F1F4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7B5-F4C2-4F99-90C4-45BE665133A9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FEC1-319C-4BF1-AE36-E37773E9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6BB41-4B7A-4367-9D8F-61A6A57E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0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09B5-57CA-4D63-9EB4-3E479E206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1A0B-9797-4C5B-AD32-9CCC12074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A7688-FE99-4609-BBD4-305A4BC26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D1397-B3C7-4806-92B6-60B0B80ED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7B5-F4C2-4F99-90C4-45BE665133A9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55D9B-BD84-43E7-8CB7-976EF5DE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2C3AB-4284-41F3-B474-1428A412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5C16D6-A375-4800-A97F-D9375CD64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136525"/>
            <a:ext cx="11938836" cy="850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F377E-4002-4FD3-BC94-EC08E9BDE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1A17D-3664-4EDC-AA9A-A493C022A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267B5-F4C2-4F99-90C4-45BE665133A9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E7A4C-46E0-4D5F-ABDA-51D3CE6F5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CPM@USC Confidential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5300B-C6EC-4F3B-95C5-6770A3DF1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33066F-B163-4960-B3F4-AFA0B762CA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83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File:BMW logo (gray).svg - Wikimedia Commons">
            <a:extLst>
              <a:ext uri="{FF2B5EF4-FFF2-40B4-BE49-F238E27FC236}">
                <a16:creationId xmlns:a16="http://schemas.microsoft.com/office/drawing/2014/main" id="{996E8572-46E9-42D3-A1F4-31F554606F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6411" y="630974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5DF5DD-B328-44FE-B3C1-1B66B5BE2B0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260154" y="6309746"/>
            <a:ext cx="1671692" cy="457200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A537ED8D-763C-46F7-B25E-165880C2765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6335485"/>
            <a:ext cx="2743200" cy="40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8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u="sng" kern="1200">
          <a:solidFill>
            <a:srgbClr val="83002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97d07287f_0_128"/>
          <p:cNvSpPr txBox="1">
            <a:spLocks noGrp="1"/>
          </p:cNvSpPr>
          <p:nvPr>
            <p:ph type="title"/>
          </p:nvPr>
        </p:nvSpPr>
        <p:spPr>
          <a:xfrm>
            <a:off x="104775" y="136525"/>
            <a:ext cx="119388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none" dirty="0"/>
              <a:t>Weekly updates - 08/30/2021 - AI Institute</a:t>
            </a:r>
            <a:endParaRPr u="none" dirty="0"/>
          </a:p>
        </p:txBody>
      </p:sp>
      <p:sp>
        <p:nvSpPr>
          <p:cNvPr id="94" name="Google Shape;94;ge97d07287f_0_128"/>
          <p:cNvSpPr txBox="1">
            <a:spLocks noGrp="1"/>
          </p:cNvSpPr>
          <p:nvPr>
            <p:ph type="body" idx="2"/>
          </p:nvPr>
        </p:nvSpPr>
        <p:spPr>
          <a:xfrm>
            <a:off x="6172200" y="1682750"/>
            <a:ext cx="5181600" cy="40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6759"/>
              <a:buNone/>
            </a:pPr>
            <a:r>
              <a:rPr lang="en-US" sz="3350" b="1" dirty="0">
                <a:solidFill>
                  <a:srgbClr val="830028"/>
                </a:solidFill>
              </a:rPr>
              <a:t>Plan for this week</a:t>
            </a:r>
            <a:endParaRPr sz="335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6759"/>
              <a:buNone/>
            </a:pPr>
            <a:endParaRPr sz="335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9120"/>
              <a:buNone/>
            </a:pPr>
            <a:r>
              <a:rPr lang="en-US" sz="3250" dirty="0"/>
              <a:t>- Continue to review the </a:t>
            </a:r>
            <a:r>
              <a:rPr lang="en-US" sz="3250" dirty="0" err="1"/>
              <a:t>Zgrve</a:t>
            </a:r>
            <a:r>
              <a:rPr lang="en-US" sz="3250" dirty="0"/>
              <a:t> and 130 reports and working to understand the header definitions </a:t>
            </a:r>
            <a:endParaRPr sz="325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9120"/>
              <a:buNone/>
            </a:pPr>
            <a:r>
              <a:rPr lang="en-US" sz="3250" dirty="0"/>
              <a:t>- Continue Identify important fields for Material Planning </a:t>
            </a:r>
            <a:endParaRPr sz="325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9120"/>
              <a:buNone/>
            </a:pPr>
            <a:r>
              <a:rPr lang="en-US" sz="3250" dirty="0"/>
              <a:t>- Continue revising ER diagram </a:t>
            </a:r>
            <a:endParaRPr sz="325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9120"/>
              <a:buNone/>
            </a:pPr>
            <a:r>
              <a:rPr lang="en-US" sz="3250" dirty="0"/>
              <a:t>- Prepare data dictionary to create database </a:t>
            </a:r>
            <a:endParaRPr sz="325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9120"/>
              <a:buNone/>
            </a:pPr>
            <a:r>
              <a:rPr lang="en-US" sz="3250" dirty="0"/>
              <a:t>- Continue to improve conceptual design</a:t>
            </a:r>
            <a:endParaRPr sz="325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58440"/>
              <a:buNone/>
            </a:pPr>
            <a:endParaRPr sz="44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58440"/>
              <a:buNone/>
            </a:pPr>
            <a:endParaRPr sz="4400" dirty="0"/>
          </a:p>
        </p:txBody>
      </p:sp>
      <p:sp>
        <p:nvSpPr>
          <p:cNvPr id="95" name="Google Shape;95;ge97d07287f_0_1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89"/>
              <a:buNone/>
            </a:pPr>
            <a:r>
              <a:rPr lang="en-US" sz="2000" b="1" dirty="0">
                <a:solidFill>
                  <a:srgbClr val="830028"/>
                </a:solidFill>
              </a:rPr>
              <a:t>Progress made last week</a:t>
            </a:r>
            <a:endParaRPr sz="2000" b="1" dirty="0">
              <a:solidFill>
                <a:srgbClr val="830028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89"/>
              <a:buNone/>
            </a:pPr>
            <a:endParaRPr sz="2000" b="1" dirty="0">
              <a:solidFill>
                <a:srgbClr val="830028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71"/>
              <a:buFont typeface="Arial"/>
              <a:buNone/>
            </a:pPr>
            <a:r>
              <a:rPr lang="en-US" sz="2091" dirty="0"/>
              <a:t>- Reviewed 130 reports file, </a:t>
            </a:r>
            <a:endParaRPr sz="2091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71"/>
              <a:buFont typeface="Arial"/>
              <a:buNone/>
            </a:pPr>
            <a:r>
              <a:rPr lang="en-US" sz="2091" dirty="0"/>
              <a:t>- Reviewed Material Master User manual documentation</a:t>
            </a:r>
            <a:endParaRPr sz="2091" dirty="0"/>
          </a:p>
          <a:p>
            <a: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71"/>
              <a:buFontTx/>
              <a:buChar char="-"/>
            </a:pPr>
            <a:r>
              <a:rPr lang="en-US" sz="2091" dirty="0"/>
              <a:t>Revised an initial conceptual design for feedback</a:t>
            </a:r>
          </a:p>
          <a:p>
            <a: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71"/>
              <a:buFontTx/>
              <a:buChar char="-"/>
            </a:pPr>
            <a:r>
              <a:rPr lang="en-US" sz="2091" dirty="0"/>
              <a:t>Prepared schema of Data dictionary </a:t>
            </a:r>
          </a:p>
          <a:p>
            <a: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71"/>
              <a:buFontTx/>
              <a:buChar char="-"/>
            </a:pPr>
            <a:r>
              <a:rPr lang="en-US" sz="2091" dirty="0"/>
              <a:t>Revised conceptual design</a:t>
            </a:r>
            <a:endParaRPr sz="399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789"/>
              <a:buNone/>
            </a:pP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789"/>
              <a:buNone/>
            </a:pP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789"/>
              <a:buNone/>
            </a:pP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789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97d07287f_0_404"/>
          <p:cNvSpPr/>
          <p:nvPr/>
        </p:nvSpPr>
        <p:spPr>
          <a:xfrm>
            <a:off x="3612049" y="1378278"/>
            <a:ext cx="1452000" cy="557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Planner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e97d07287f_0_404"/>
          <p:cNvSpPr/>
          <p:nvPr/>
        </p:nvSpPr>
        <p:spPr>
          <a:xfrm>
            <a:off x="5805370" y="1324500"/>
            <a:ext cx="1319875" cy="700050"/>
          </a:xfrm>
          <a:prstGeom prst="flowChartDecision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ge97d07287f_0_404"/>
          <p:cNvCxnSpPr>
            <a:stCxn id="222" idx="3"/>
            <a:endCxn id="225" idx="1"/>
          </p:cNvCxnSpPr>
          <p:nvPr/>
        </p:nvCxnSpPr>
        <p:spPr>
          <a:xfrm>
            <a:off x="5064049" y="1656978"/>
            <a:ext cx="741321" cy="1754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7" name="Google Shape;227;ge97d07287f_0_404"/>
          <p:cNvSpPr/>
          <p:nvPr/>
        </p:nvSpPr>
        <p:spPr>
          <a:xfrm>
            <a:off x="8329399" y="1371950"/>
            <a:ext cx="1452000" cy="557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Supplier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(Vendor)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ge97d07287f_0_404"/>
          <p:cNvCxnSpPr>
            <a:cxnSpLocks/>
            <a:stCxn id="225" idx="3"/>
          </p:cNvCxnSpPr>
          <p:nvPr/>
        </p:nvCxnSpPr>
        <p:spPr>
          <a:xfrm flipV="1">
            <a:off x="7125245" y="1643151"/>
            <a:ext cx="1225617" cy="3137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3" name="Google Shape;233;ge97d07287f_0_404"/>
          <p:cNvSpPr txBox="1"/>
          <p:nvPr/>
        </p:nvSpPr>
        <p:spPr>
          <a:xfrm>
            <a:off x="7791825" y="1262225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1..*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e97d07287f_0_404"/>
          <p:cNvSpPr/>
          <p:nvPr/>
        </p:nvSpPr>
        <p:spPr>
          <a:xfrm>
            <a:off x="8404287" y="2263575"/>
            <a:ext cx="1319875" cy="700050"/>
          </a:xfrm>
          <a:prstGeom prst="flowChartDecision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supply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e97d07287f_0_404"/>
          <p:cNvSpPr/>
          <p:nvPr/>
        </p:nvSpPr>
        <p:spPr>
          <a:xfrm>
            <a:off x="8338212" y="3437700"/>
            <a:ext cx="1452000" cy="557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(Part)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ge97d07287f_0_404"/>
          <p:cNvCxnSpPr>
            <a:stCxn id="234" idx="0"/>
            <a:endCxn id="227" idx="2"/>
          </p:cNvCxnSpPr>
          <p:nvPr/>
        </p:nvCxnSpPr>
        <p:spPr>
          <a:xfrm rot="10800000">
            <a:off x="9055525" y="1929375"/>
            <a:ext cx="8700" cy="334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7" name="Google Shape;237;ge97d07287f_0_404"/>
          <p:cNvCxnSpPr>
            <a:stCxn id="235" idx="0"/>
            <a:endCxn id="234" idx="2"/>
          </p:cNvCxnSpPr>
          <p:nvPr/>
        </p:nvCxnSpPr>
        <p:spPr>
          <a:xfrm rot="10800000">
            <a:off x="9064212" y="2963700"/>
            <a:ext cx="0" cy="474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8" name="Google Shape;238;ge97d07287f_0_404"/>
          <p:cNvSpPr txBox="1"/>
          <p:nvPr/>
        </p:nvSpPr>
        <p:spPr>
          <a:xfrm>
            <a:off x="9138325" y="3083325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1..*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e97d07287f_0_404"/>
          <p:cNvSpPr/>
          <p:nvPr/>
        </p:nvSpPr>
        <p:spPr>
          <a:xfrm>
            <a:off x="6224987" y="3344425"/>
            <a:ext cx="1319875" cy="700050"/>
          </a:xfrm>
          <a:prstGeom prst="flowChartDecision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e97d07287f_0_404"/>
          <p:cNvSpPr/>
          <p:nvPr/>
        </p:nvSpPr>
        <p:spPr>
          <a:xfrm>
            <a:off x="3612062" y="3415738"/>
            <a:ext cx="1452000" cy="557400"/>
          </a:xfrm>
          <a:prstGeom prst="rect">
            <a:avLst/>
          </a:prstGeom>
          <a:solidFill>
            <a:srgbClr val="FFD9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 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Planning 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e97d07287f_0_404"/>
          <p:cNvSpPr/>
          <p:nvPr/>
        </p:nvSpPr>
        <p:spPr>
          <a:xfrm>
            <a:off x="3678112" y="2325788"/>
            <a:ext cx="1319875" cy="700050"/>
          </a:xfrm>
          <a:prstGeom prst="flowChartDecision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Responsible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ge97d07287f_0_404"/>
          <p:cNvCxnSpPr>
            <a:stCxn id="241" idx="0"/>
            <a:endCxn id="222" idx="2"/>
          </p:cNvCxnSpPr>
          <p:nvPr/>
        </p:nvCxnSpPr>
        <p:spPr>
          <a:xfrm rot="10800000">
            <a:off x="4338050" y="1935788"/>
            <a:ext cx="0" cy="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3" name="Google Shape;243;ge97d07287f_0_404"/>
          <p:cNvCxnSpPr>
            <a:stCxn id="240" idx="0"/>
          </p:cNvCxnSpPr>
          <p:nvPr/>
        </p:nvCxnSpPr>
        <p:spPr>
          <a:xfrm rot="10800000">
            <a:off x="4334762" y="3025738"/>
            <a:ext cx="3300" cy="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4" name="Google Shape;244;ge97d07287f_0_404"/>
          <p:cNvCxnSpPr>
            <a:stCxn id="235" idx="1"/>
            <a:endCxn id="239" idx="3"/>
          </p:cNvCxnSpPr>
          <p:nvPr/>
        </p:nvCxnSpPr>
        <p:spPr>
          <a:xfrm rot="10800000">
            <a:off x="7544712" y="3694500"/>
            <a:ext cx="793500" cy="21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5" name="Google Shape;245;ge97d07287f_0_404"/>
          <p:cNvCxnSpPr>
            <a:stCxn id="239" idx="1"/>
            <a:endCxn id="240" idx="3"/>
          </p:cNvCxnSpPr>
          <p:nvPr/>
        </p:nvCxnSpPr>
        <p:spPr>
          <a:xfrm rot="10800000">
            <a:off x="5063987" y="3694450"/>
            <a:ext cx="1161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6" name="Google Shape;246;ge97d07287f_0_404"/>
          <p:cNvSpPr/>
          <p:nvPr/>
        </p:nvSpPr>
        <p:spPr>
          <a:xfrm>
            <a:off x="902124" y="3001825"/>
            <a:ext cx="1319875" cy="700050"/>
          </a:xfrm>
          <a:prstGeom prst="flowChartDecision">
            <a:avLst/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ge97d07287f_0_404"/>
          <p:cNvCxnSpPr>
            <a:stCxn id="240" idx="1"/>
            <a:endCxn id="246" idx="3"/>
          </p:cNvCxnSpPr>
          <p:nvPr/>
        </p:nvCxnSpPr>
        <p:spPr>
          <a:xfrm rot="10800000">
            <a:off x="2221862" y="3351838"/>
            <a:ext cx="1390200" cy="342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8" name="Google Shape;248;ge97d07287f_0_404"/>
          <p:cNvSpPr/>
          <p:nvPr/>
        </p:nvSpPr>
        <p:spPr>
          <a:xfrm>
            <a:off x="836087" y="4107000"/>
            <a:ext cx="1452000" cy="557400"/>
          </a:xfrm>
          <a:prstGeom prst="rect">
            <a:avLst/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 Inventory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ge97d07287f_0_404"/>
          <p:cNvCxnSpPr>
            <a:stCxn id="246" idx="2"/>
            <a:endCxn id="248" idx="0"/>
          </p:cNvCxnSpPr>
          <p:nvPr/>
        </p:nvCxnSpPr>
        <p:spPr>
          <a:xfrm>
            <a:off x="1562062" y="3701875"/>
            <a:ext cx="0" cy="405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0" name="Google Shape;250;ge97d07287f_0_404"/>
          <p:cNvSpPr/>
          <p:nvPr/>
        </p:nvSpPr>
        <p:spPr>
          <a:xfrm>
            <a:off x="3678124" y="4223713"/>
            <a:ext cx="1319875" cy="700050"/>
          </a:xfrm>
          <a:prstGeom prst="flowChartDecision">
            <a:avLst/>
          </a:prstGeom>
          <a:solidFill>
            <a:schemeClr val="accen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ge97d07287f_0_404"/>
          <p:cNvCxnSpPr>
            <a:stCxn id="250" idx="2"/>
            <a:endCxn id="252" idx="0"/>
          </p:cNvCxnSpPr>
          <p:nvPr/>
        </p:nvCxnSpPr>
        <p:spPr>
          <a:xfrm flipH="1">
            <a:off x="4336562" y="4923763"/>
            <a:ext cx="1500" cy="224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2" name="Google Shape;252;ge97d07287f_0_404"/>
          <p:cNvSpPr/>
          <p:nvPr/>
        </p:nvSpPr>
        <p:spPr>
          <a:xfrm>
            <a:off x="3610424" y="5148313"/>
            <a:ext cx="1452000" cy="557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Exception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e97d07287f_0_404"/>
          <p:cNvSpPr/>
          <p:nvPr/>
        </p:nvSpPr>
        <p:spPr>
          <a:xfrm>
            <a:off x="902149" y="5076988"/>
            <a:ext cx="1319875" cy="700050"/>
          </a:xfrm>
          <a:prstGeom prst="flowChartDecision">
            <a:avLst/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" name="Google Shape;257;ge97d07287f_0_404"/>
          <p:cNvCxnSpPr>
            <a:stCxn id="240" idx="2"/>
            <a:endCxn id="250" idx="0"/>
          </p:cNvCxnSpPr>
          <p:nvPr/>
        </p:nvCxnSpPr>
        <p:spPr>
          <a:xfrm>
            <a:off x="4338062" y="3973138"/>
            <a:ext cx="0" cy="25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8" name="Google Shape;258;ge97d07287f_0_404"/>
          <p:cNvSpPr/>
          <p:nvPr/>
        </p:nvSpPr>
        <p:spPr>
          <a:xfrm>
            <a:off x="1444587" y="1783250"/>
            <a:ext cx="1319875" cy="700050"/>
          </a:xfrm>
          <a:prstGeom prst="flowChartDecision">
            <a:avLst/>
          </a:prstGeom>
          <a:solidFill>
            <a:srgbClr val="B6D7A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ge97d07287f_0_404"/>
          <p:cNvCxnSpPr>
            <a:stCxn id="258" idx="2"/>
            <a:endCxn id="240" idx="1"/>
          </p:cNvCxnSpPr>
          <p:nvPr/>
        </p:nvCxnSpPr>
        <p:spPr>
          <a:xfrm>
            <a:off x="2104524" y="2483300"/>
            <a:ext cx="1507500" cy="121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0" name="Google Shape;260;ge97d07287f_0_404"/>
          <p:cNvSpPr/>
          <p:nvPr/>
        </p:nvSpPr>
        <p:spPr>
          <a:xfrm>
            <a:off x="1378524" y="767100"/>
            <a:ext cx="1452000" cy="5574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Status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" name="Google Shape;261;ge97d07287f_0_404"/>
          <p:cNvCxnSpPr>
            <a:stCxn id="260" idx="2"/>
            <a:endCxn id="258" idx="0"/>
          </p:cNvCxnSpPr>
          <p:nvPr/>
        </p:nvCxnSpPr>
        <p:spPr>
          <a:xfrm>
            <a:off x="2104524" y="1324500"/>
            <a:ext cx="0" cy="458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2" name="Google Shape;262;ge97d07287f_0_4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8174" y="99446"/>
            <a:ext cx="692700" cy="59115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e97d07287f_0_404"/>
          <p:cNvSpPr txBox="1"/>
          <p:nvPr/>
        </p:nvSpPr>
        <p:spPr>
          <a:xfrm>
            <a:off x="3144574" y="2947875"/>
            <a:ext cx="83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e97d07287f_0_404"/>
          <p:cNvSpPr txBox="1"/>
          <p:nvPr/>
        </p:nvSpPr>
        <p:spPr>
          <a:xfrm>
            <a:off x="4412174" y="3983800"/>
            <a:ext cx="65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e97d07287f_0_404"/>
          <p:cNvSpPr txBox="1"/>
          <p:nvPr/>
        </p:nvSpPr>
        <p:spPr>
          <a:xfrm>
            <a:off x="2960237" y="3766050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sz="1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ge97d07287f_0_404"/>
          <p:cNvCxnSpPr>
            <a:stCxn id="248" idx="2"/>
            <a:endCxn id="256" idx="0"/>
          </p:cNvCxnSpPr>
          <p:nvPr/>
        </p:nvCxnSpPr>
        <p:spPr>
          <a:xfrm>
            <a:off x="1562087" y="4664400"/>
            <a:ext cx="0" cy="41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70" name="Google Shape;270;ge97d07287f_0_404"/>
          <p:cNvCxnSpPr>
            <a:stCxn id="256" idx="3"/>
            <a:endCxn id="252" idx="1"/>
          </p:cNvCxnSpPr>
          <p:nvPr/>
        </p:nvCxnSpPr>
        <p:spPr>
          <a:xfrm>
            <a:off x="2222024" y="5427013"/>
            <a:ext cx="1388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271" name="Google Shape;271;ge97d07287f_0_4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8174" y="99446"/>
            <a:ext cx="692700" cy="59115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e97d07287f_0_404"/>
          <p:cNvSpPr txBox="1"/>
          <p:nvPr/>
        </p:nvSpPr>
        <p:spPr>
          <a:xfrm>
            <a:off x="1377099" y="433650"/>
            <a:ext cx="687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0 %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e97d07287f_0_404"/>
          <p:cNvSpPr txBox="1"/>
          <p:nvPr/>
        </p:nvSpPr>
        <p:spPr>
          <a:xfrm>
            <a:off x="2305274" y="442725"/>
            <a:ext cx="687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100 %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276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97d07287f_0_404"/>
          <p:cNvSpPr/>
          <p:nvPr/>
        </p:nvSpPr>
        <p:spPr>
          <a:xfrm>
            <a:off x="3612049" y="1378278"/>
            <a:ext cx="1452000" cy="557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Planner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e97d07287f_0_404"/>
          <p:cNvSpPr/>
          <p:nvPr/>
        </p:nvSpPr>
        <p:spPr>
          <a:xfrm>
            <a:off x="5805370" y="1324500"/>
            <a:ext cx="1319875" cy="700050"/>
          </a:xfrm>
          <a:prstGeom prst="flowChartDecision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ge97d07287f_0_404"/>
          <p:cNvCxnSpPr>
            <a:stCxn id="222" idx="3"/>
            <a:endCxn id="225" idx="1"/>
          </p:cNvCxnSpPr>
          <p:nvPr/>
        </p:nvCxnSpPr>
        <p:spPr>
          <a:xfrm>
            <a:off x="5064049" y="1656978"/>
            <a:ext cx="741321" cy="1754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7" name="Google Shape;227;ge97d07287f_0_404"/>
          <p:cNvSpPr/>
          <p:nvPr/>
        </p:nvSpPr>
        <p:spPr>
          <a:xfrm>
            <a:off x="8329399" y="1371950"/>
            <a:ext cx="1452000" cy="557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Supplier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(Vendor)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ge97d07287f_0_404"/>
          <p:cNvCxnSpPr>
            <a:cxnSpLocks/>
            <a:stCxn id="225" idx="3"/>
          </p:cNvCxnSpPr>
          <p:nvPr/>
        </p:nvCxnSpPr>
        <p:spPr>
          <a:xfrm flipV="1">
            <a:off x="7125245" y="1643151"/>
            <a:ext cx="1225617" cy="3137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3" name="Google Shape;233;ge97d07287f_0_404"/>
          <p:cNvSpPr txBox="1"/>
          <p:nvPr/>
        </p:nvSpPr>
        <p:spPr>
          <a:xfrm>
            <a:off x="7791825" y="1262225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1..*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e97d07287f_0_404"/>
          <p:cNvSpPr/>
          <p:nvPr/>
        </p:nvSpPr>
        <p:spPr>
          <a:xfrm>
            <a:off x="8404287" y="2263575"/>
            <a:ext cx="1319875" cy="700050"/>
          </a:xfrm>
          <a:prstGeom prst="flowChartDecision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supply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e97d07287f_0_404"/>
          <p:cNvSpPr/>
          <p:nvPr/>
        </p:nvSpPr>
        <p:spPr>
          <a:xfrm>
            <a:off x="8338212" y="3437700"/>
            <a:ext cx="1452000" cy="557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(Part)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ge97d07287f_0_404"/>
          <p:cNvCxnSpPr>
            <a:stCxn id="234" idx="0"/>
            <a:endCxn id="227" idx="2"/>
          </p:cNvCxnSpPr>
          <p:nvPr/>
        </p:nvCxnSpPr>
        <p:spPr>
          <a:xfrm rot="10800000">
            <a:off x="9055525" y="1929375"/>
            <a:ext cx="8700" cy="334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7" name="Google Shape;237;ge97d07287f_0_404"/>
          <p:cNvCxnSpPr>
            <a:stCxn id="235" idx="0"/>
            <a:endCxn id="234" idx="2"/>
          </p:cNvCxnSpPr>
          <p:nvPr/>
        </p:nvCxnSpPr>
        <p:spPr>
          <a:xfrm rot="10800000">
            <a:off x="9064212" y="2963700"/>
            <a:ext cx="0" cy="474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8" name="Google Shape;238;ge97d07287f_0_404"/>
          <p:cNvSpPr txBox="1"/>
          <p:nvPr/>
        </p:nvSpPr>
        <p:spPr>
          <a:xfrm>
            <a:off x="9138325" y="3083325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1..*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e97d07287f_0_404"/>
          <p:cNvSpPr/>
          <p:nvPr/>
        </p:nvSpPr>
        <p:spPr>
          <a:xfrm>
            <a:off x="6224987" y="3344425"/>
            <a:ext cx="1319875" cy="700050"/>
          </a:xfrm>
          <a:prstGeom prst="flowChartDecision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e97d07287f_0_404"/>
          <p:cNvSpPr/>
          <p:nvPr/>
        </p:nvSpPr>
        <p:spPr>
          <a:xfrm>
            <a:off x="3612062" y="3415738"/>
            <a:ext cx="1452000" cy="557400"/>
          </a:xfrm>
          <a:prstGeom prst="rect">
            <a:avLst/>
          </a:prstGeom>
          <a:solidFill>
            <a:srgbClr val="FFD9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 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Planning 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e97d07287f_0_404"/>
          <p:cNvSpPr/>
          <p:nvPr/>
        </p:nvSpPr>
        <p:spPr>
          <a:xfrm>
            <a:off x="3678112" y="2325788"/>
            <a:ext cx="1319875" cy="700050"/>
          </a:xfrm>
          <a:prstGeom prst="flowChartDecision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Responsible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ge97d07287f_0_404"/>
          <p:cNvCxnSpPr>
            <a:stCxn id="241" idx="0"/>
            <a:endCxn id="222" idx="2"/>
          </p:cNvCxnSpPr>
          <p:nvPr/>
        </p:nvCxnSpPr>
        <p:spPr>
          <a:xfrm rot="10800000">
            <a:off x="4338050" y="1935788"/>
            <a:ext cx="0" cy="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3" name="Google Shape;243;ge97d07287f_0_404"/>
          <p:cNvCxnSpPr>
            <a:stCxn id="240" idx="0"/>
          </p:cNvCxnSpPr>
          <p:nvPr/>
        </p:nvCxnSpPr>
        <p:spPr>
          <a:xfrm rot="10800000">
            <a:off x="4334762" y="3025738"/>
            <a:ext cx="3300" cy="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4" name="Google Shape;244;ge97d07287f_0_404"/>
          <p:cNvCxnSpPr>
            <a:stCxn id="235" idx="1"/>
            <a:endCxn id="239" idx="3"/>
          </p:cNvCxnSpPr>
          <p:nvPr/>
        </p:nvCxnSpPr>
        <p:spPr>
          <a:xfrm rot="10800000">
            <a:off x="7544712" y="3694500"/>
            <a:ext cx="793500" cy="21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5" name="Google Shape;245;ge97d07287f_0_404"/>
          <p:cNvCxnSpPr>
            <a:stCxn id="239" idx="1"/>
            <a:endCxn id="240" idx="3"/>
          </p:cNvCxnSpPr>
          <p:nvPr/>
        </p:nvCxnSpPr>
        <p:spPr>
          <a:xfrm rot="10800000">
            <a:off x="5063987" y="3694450"/>
            <a:ext cx="1161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6" name="Google Shape;246;ge97d07287f_0_404"/>
          <p:cNvSpPr/>
          <p:nvPr/>
        </p:nvSpPr>
        <p:spPr>
          <a:xfrm>
            <a:off x="902124" y="3001825"/>
            <a:ext cx="1319875" cy="700050"/>
          </a:xfrm>
          <a:prstGeom prst="flowChartDecision">
            <a:avLst/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ge97d07287f_0_404"/>
          <p:cNvCxnSpPr>
            <a:stCxn id="240" idx="1"/>
            <a:endCxn id="246" idx="3"/>
          </p:cNvCxnSpPr>
          <p:nvPr/>
        </p:nvCxnSpPr>
        <p:spPr>
          <a:xfrm rot="10800000">
            <a:off x="2221862" y="3351838"/>
            <a:ext cx="1390200" cy="342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8" name="Google Shape;248;ge97d07287f_0_404"/>
          <p:cNvSpPr/>
          <p:nvPr/>
        </p:nvSpPr>
        <p:spPr>
          <a:xfrm>
            <a:off x="836087" y="4107000"/>
            <a:ext cx="1452000" cy="557400"/>
          </a:xfrm>
          <a:prstGeom prst="rect">
            <a:avLst/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 Inventory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ge97d07287f_0_404"/>
          <p:cNvCxnSpPr>
            <a:stCxn id="246" idx="2"/>
            <a:endCxn id="248" idx="0"/>
          </p:cNvCxnSpPr>
          <p:nvPr/>
        </p:nvCxnSpPr>
        <p:spPr>
          <a:xfrm>
            <a:off x="1562062" y="3701875"/>
            <a:ext cx="0" cy="405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0" name="Google Shape;250;ge97d07287f_0_404"/>
          <p:cNvSpPr/>
          <p:nvPr/>
        </p:nvSpPr>
        <p:spPr>
          <a:xfrm>
            <a:off x="3678124" y="4223713"/>
            <a:ext cx="1319875" cy="700050"/>
          </a:xfrm>
          <a:prstGeom prst="flowChartDecision">
            <a:avLst/>
          </a:prstGeom>
          <a:solidFill>
            <a:schemeClr val="accen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ge97d07287f_0_404"/>
          <p:cNvCxnSpPr>
            <a:stCxn id="250" idx="2"/>
            <a:endCxn id="252" idx="0"/>
          </p:cNvCxnSpPr>
          <p:nvPr/>
        </p:nvCxnSpPr>
        <p:spPr>
          <a:xfrm flipH="1">
            <a:off x="4336562" y="4923763"/>
            <a:ext cx="1500" cy="224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2" name="Google Shape;252;ge97d07287f_0_404"/>
          <p:cNvSpPr/>
          <p:nvPr/>
        </p:nvSpPr>
        <p:spPr>
          <a:xfrm>
            <a:off x="3610424" y="5148313"/>
            <a:ext cx="1452000" cy="557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Exception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e97d07287f_0_404"/>
          <p:cNvSpPr/>
          <p:nvPr/>
        </p:nvSpPr>
        <p:spPr>
          <a:xfrm>
            <a:off x="902149" y="5076988"/>
            <a:ext cx="1319875" cy="700050"/>
          </a:xfrm>
          <a:prstGeom prst="flowChartDecision">
            <a:avLst/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" name="Google Shape;257;ge97d07287f_0_404"/>
          <p:cNvCxnSpPr>
            <a:stCxn id="240" idx="2"/>
            <a:endCxn id="250" idx="0"/>
          </p:cNvCxnSpPr>
          <p:nvPr/>
        </p:nvCxnSpPr>
        <p:spPr>
          <a:xfrm>
            <a:off x="4338062" y="3973138"/>
            <a:ext cx="0" cy="25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8" name="Google Shape;258;ge97d07287f_0_404"/>
          <p:cNvSpPr/>
          <p:nvPr/>
        </p:nvSpPr>
        <p:spPr>
          <a:xfrm>
            <a:off x="1444587" y="1783250"/>
            <a:ext cx="1319875" cy="700050"/>
          </a:xfrm>
          <a:prstGeom prst="flowChartDecision">
            <a:avLst/>
          </a:prstGeom>
          <a:solidFill>
            <a:srgbClr val="B6D7A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ge97d07287f_0_404"/>
          <p:cNvCxnSpPr>
            <a:stCxn id="258" idx="2"/>
            <a:endCxn id="240" idx="1"/>
          </p:cNvCxnSpPr>
          <p:nvPr/>
        </p:nvCxnSpPr>
        <p:spPr>
          <a:xfrm>
            <a:off x="2104524" y="2483300"/>
            <a:ext cx="1507500" cy="121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0" name="Google Shape;260;ge97d07287f_0_404"/>
          <p:cNvSpPr/>
          <p:nvPr/>
        </p:nvSpPr>
        <p:spPr>
          <a:xfrm>
            <a:off x="1378524" y="767100"/>
            <a:ext cx="1452000" cy="5574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Status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" name="Google Shape;261;ge97d07287f_0_404"/>
          <p:cNvCxnSpPr>
            <a:stCxn id="260" idx="2"/>
            <a:endCxn id="258" idx="0"/>
          </p:cNvCxnSpPr>
          <p:nvPr/>
        </p:nvCxnSpPr>
        <p:spPr>
          <a:xfrm>
            <a:off x="2104524" y="1324500"/>
            <a:ext cx="0" cy="458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2" name="Google Shape;262;ge97d07287f_0_4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8174" y="99446"/>
            <a:ext cx="692700" cy="59115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e97d07287f_0_404"/>
          <p:cNvSpPr txBox="1"/>
          <p:nvPr/>
        </p:nvSpPr>
        <p:spPr>
          <a:xfrm>
            <a:off x="3144574" y="2947875"/>
            <a:ext cx="83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e97d07287f_0_404"/>
          <p:cNvSpPr txBox="1"/>
          <p:nvPr/>
        </p:nvSpPr>
        <p:spPr>
          <a:xfrm>
            <a:off x="4412174" y="3983800"/>
            <a:ext cx="65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e97d07287f_0_404"/>
          <p:cNvSpPr txBox="1"/>
          <p:nvPr/>
        </p:nvSpPr>
        <p:spPr>
          <a:xfrm>
            <a:off x="2960237" y="3766050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sz="1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ge97d07287f_0_404"/>
          <p:cNvCxnSpPr>
            <a:stCxn id="248" idx="2"/>
            <a:endCxn id="256" idx="0"/>
          </p:cNvCxnSpPr>
          <p:nvPr/>
        </p:nvCxnSpPr>
        <p:spPr>
          <a:xfrm>
            <a:off x="1562087" y="4664400"/>
            <a:ext cx="0" cy="41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70" name="Google Shape;270;ge97d07287f_0_404"/>
          <p:cNvCxnSpPr>
            <a:stCxn id="256" idx="3"/>
            <a:endCxn id="252" idx="1"/>
          </p:cNvCxnSpPr>
          <p:nvPr/>
        </p:nvCxnSpPr>
        <p:spPr>
          <a:xfrm>
            <a:off x="2222024" y="5427013"/>
            <a:ext cx="1388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271" name="Google Shape;271;ge97d07287f_0_4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8174" y="99446"/>
            <a:ext cx="692700" cy="59115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e97d07287f_0_404"/>
          <p:cNvSpPr txBox="1"/>
          <p:nvPr/>
        </p:nvSpPr>
        <p:spPr>
          <a:xfrm>
            <a:off x="1377099" y="433650"/>
            <a:ext cx="687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0 %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e97d07287f_0_404"/>
          <p:cNvSpPr txBox="1"/>
          <p:nvPr/>
        </p:nvSpPr>
        <p:spPr>
          <a:xfrm>
            <a:off x="2305274" y="442725"/>
            <a:ext cx="687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100 %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1CFEF4-1DEA-6044-BBBF-82672496C0C6}"/>
              </a:ext>
            </a:extLst>
          </p:cNvPr>
          <p:cNvGraphicFramePr>
            <a:graphicFrameLocks noGrp="1"/>
          </p:cNvGraphicFramePr>
          <p:nvPr/>
        </p:nvGraphicFramePr>
        <p:xfrm>
          <a:off x="3617891" y="366081"/>
          <a:ext cx="1452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Material Planner</a:t>
                      </a:r>
                    </a:p>
                    <a:p>
                      <a:pPr algn="ctr"/>
                      <a:r>
                        <a:rPr lang="en-US" sz="1400" dirty="0"/>
                        <a:t>(Table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396324"/>
                  </a:ext>
                </a:extLst>
              </a:tr>
            </a:tbl>
          </a:graphicData>
        </a:graphic>
      </p:graphicFrame>
      <p:graphicFrame>
        <p:nvGraphicFramePr>
          <p:cNvPr id="44" name="Table 2">
            <a:extLst>
              <a:ext uri="{FF2B5EF4-FFF2-40B4-BE49-F238E27FC236}">
                <a16:creationId xmlns:a16="http://schemas.microsoft.com/office/drawing/2014/main" id="{E4198987-F7F2-FA47-8FB7-0C66DC5A52D0}"/>
              </a:ext>
            </a:extLst>
          </p:cNvPr>
          <p:cNvGraphicFramePr>
            <a:graphicFrameLocks noGrp="1"/>
          </p:cNvGraphicFramePr>
          <p:nvPr/>
        </p:nvGraphicFramePr>
        <p:xfrm>
          <a:off x="8329399" y="421620"/>
          <a:ext cx="1452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Supplier</a:t>
                      </a:r>
                    </a:p>
                    <a:p>
                      <a:pPr algn="ctr"/>
                      <a:r>
                        <a:rPr lang="en-US" sz="1400" dirty="0"/>
                        <a:t>(Table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396324"/>
                  </a:ext>
                </a:extLst>
              </a:tr>
            </a:tbl>
          </a:graphicData>
        </a:graphic>
      </p:graphicFrame>
      <p:graphicFrame>
        <p:nvGraphicFramePr>
          <p:cNvPr id="45" name="Table 2">
            <a:extLst>
              <a:ext uri="{FF2B5EF4-FFF2-40B4-BE49-F238E27FC236}">
                <a16:creationId xmlns:a16="http://schemas.microsoft.com/office/drawing/2014/main" id="{682A3D29-D8C4-494B-8A27-0CFDCEBC01C9}"/>
              </a:ext>
            </a:extLst>
          </p:cNvPr>
          <p:cNvGraphicFramePr>
            <a:graphicFrameLocks noGrp="1"/>
          </p:cNvGraphicFramePr>
          <p:nvPr/>
        </p:nvGraphicFramePr>
        <p:xfrm>
          <a:off x="8443725" y="4335220"/>
          <a:ext cx="1452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Material Config.</a:t>
                      </a:r>
                    </a:p>
                    <a:p>
                      <a:pPr algn="ctr"/>
                      <a:r>
                        <a:rPr lang="en-US" sz="1400" dirty="0"/>
                        <a:t>(Table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396324"/>
                  </a:ext>
                </a:extLst>
              </a:tr>
            </a:tbl>
          </a:graphicData>
        </a:graphic>
      </p:graphicFrame>
      <p:graphicFrame>
        <p:nvGraphicFramePr>
          <p:cNvPr id="46" name="Table 2">
            <a:extLst>
              <a:ext uri="{FF2B5EF4-FFF2-40B4-BE49-F238E27FC236}">
                <a16:creationId xmlns:a16="http://schemas.microsoft.com/office/drawing/2014/main" id="{34088D09-7CAC-A544-8858-C65ADC8BF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184392"/>
              </p:ext>
            </p:extLst>
          </p:nvPr>
        </p:nvGraphicFramePr>
        <p:xfrm>
          <a:off x="2154462" y="4263394"/>
          <a:ext cx="1452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Material Trans.</a:t>
                      </a:r>
                    </a:p>
                    <a:p>
                      <a:pPr algn="ctr"/>
                      <a:r>
                        <a:rPr lang="en-US" sz="1400" dirty="0"/>
                        <a:t>(Table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396324"/>
                  </a:ext>
                </a:extLst>
              </a:tr>
            </a:tbl>
          </a:graphicData>
        </a:graphic>
      </p:graphicFrame>
      <p:graphicFrame>
        <p:nvGraphicFramePr>
          <p:cNvPr id="47" name="Table 2">
            <a:extLst>
              <a:ext uri="{FF2B5EF4-FFF2-40B4-BE49-F238E27FC236}">
                <a16:creationId xmlns:a16="http://schemas.microsoft.com/office/drawing/2014/main" id="{D6501D2A-69EE-7C4B-A4D2-3BAC61CDC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838057"/>
              </p:ext>
            </p:extLst>
          </p:nvPr>
        </p:nvGraphicFramePr>
        <p:xfrm>
          <a:off x="28712" y="1389108"/>
          <a:ext cx="14520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Recommendations</a:t>
                      </a:r>
                    </a:p>
                    <a:p>
                      <a:pPr algn="ctr"/>
                      <a:r>
                        <a:rPr lang="en-US" sz="1200" dirty="0"/>
                        <a:t>(Table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396324"/>
                  </a:ext>
                </a:extLst>
              </a:tr>
            </a:tbl>
          </a:graphicData>
        </a:graphic>
      </p:graphicFrame>
      <p:graphicFrame>
        <p:nvGraphicFramePr>
          <p:cNvPr id="48" name="Table 2">
            <a:extLst>
              <a:ext uri="{FF2B5EF4-FFF2-40B4-BE49-F238E27FC236}">
                <a16:creationId xmlns:a16="http://schemas.microsoft.com/office/drawing/2014/main" id="{72E0E98F-7E5D-6C44-A405-85DAA930C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329178"/>
              </p:ext>
            </p:extLst>
          </p:nvPr>
        </p:nvGraphicFramePr>
        <p:xfrm>
          <a:off x="5079370" y="5332538"/>
          <a:ext cx="1452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Exception</a:t>
                      </a:r>
                    </a:p>
                    <a:p>
                      <a:pPr algn="ctr"/>
                      <a:r>
                        <a:rPr lang="en-US" sz="1400" dirty="0"/>
                        <a:t>(Table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396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394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ac274dbdf_0_0"/>
          <p:cNvSpPr/>
          <p:nvPr/>
        </p:nvSpPr>
        <p:spPr>
          <a:xfrm>
            <a:off x="315525" y="2946625"/>
            <a:ext cx="11015100" cy="35580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eac274dbdf_0_0"/>
          <p:cNvSpPr txBox="1">
            <a:spLocks noGrp="1"/>
          </p:cNvSpPr>
          <p:nvPr>
            <p:ph type="title"/>
          </p:nvPr>
        </p:nvSpPr>
        <p:spPr>
          <a:xfrm>
            <a:off x="421105" y="136525"/>
            <a:ext cx="11369700" cy="85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 dirty="0"/>
              <a:t>Revised Conceptual design </a:t>
            </a:r>
            <a:endParaRPr u="none" dirty="0"/>
          </a:p>
        </p:txBody>
      </p:sp>
      <p:sp>
        <p:nvSpPr>
          <p:cNvPr id="103" name="Google Shape;103;geac274dbdf_0_0"/>
          <p:cNvSpPr/>
          <p:nvPr/>
        </p:nvSpPr>
        <p:spPr>
          <a:xfrm>
            <a:off x="3129875" y="3819500"/>
            <a:ext cx="1294200" cy="1037050"/>
          </a:xfrm>
          <a:prstGeom prst="flowChartMagneticDisk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eac274dbdf_0_0"/>
          <p:cNvSpPr txBox="1"/>
          <p:nvPr/>
        </p:nvSpPr>
        <p:spPr>
          <a:xfrm>
            <a:off x="3310650" y="4870675"/>
            <a:ext cx="932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Parts </a:t>
            </a:r>
            <a:endParaRPr sz="1200"/>
          </a:p>
        </p:txBody>
      </p:sp>
      <p:sp>
        <p:nvSpPr>
          <p:cNvPr id="109" name="Google Shape;109;geac274dbdf_0_0"/>
          <p:cNvSpPr/>
          <p:nvPr/>
        </p:nvSpPr>
        <p:spPr>
          <a:xfrm rot="1106671">
            <a:off x="2374625" y="3787365"/>
            <a:ext cx="567977" cy="3108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eac274dbdf_0_0"/>
          <p:cNvSpPr/>
          <p:nvPr/>
        </p:nvSpPr>
        <p:spPr>
          <a:xfrm rot="-1606897">
            <a:off x="2374645" y="4748830"/>
            <a:ext cx="567921" cy="31099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eac274dbdf_0_0"/>
          <p:cNvSpPr/>
          <p:nvPr/>
        </p:nvSpPr>
        <p:spPr>
          <a:xfrm>
            <a:off x="589650" y="986725"/>
            <a:ext cx="1294200" cy="1037050"/>
          </a:xfrm>
          <a:prstGeom prst="flowChartMagneticDisk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eac274dbdf_0_0"/>
          <p:cNvSpPr txBox="1"/>
          <p:nvPr/>
        </p:nvSpPr>
        <p:spPr>
          <a:xfrm>
            <a:off x="529500" y="2075150"/>
            <a:ext cx="141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Parts DB </a:t>
            </a:r>
            <a:endParaRPr sz="1200"/>
          </a:p>
        </p:txBody>
      </p:sp>
      <p:pic>
        <p:nvPicPr>
          <p:cNvPr id="113" name="Google Shape;113;geac274dbd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613" y="4180100"/>
            <a:ext cx="7524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eac274dbd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500" y="1352150"/>
            <a:ext cx="75247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eac274dbdf_0_0"/>
          <p:cNvSpPr txBox="1"/>
          <p:nvPr/>
        </p:nvSpPr>
        <p:spPr>
          <a:xfrm>
            <a:off x="7409838" y="5995550"/>
            <a:ext cx="154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Rule sets and Business logic</a:t>
            </a:r>
            <a:endParaRPr sz="1200"/>
          </a:p>
        </p:txBody>
      </p:sp>
      <p:sp>
        <p:nvSpPr>
          <p:cNvPr id="116" name="Google Shape;116;geac274dbdf_0_0"/>
          <p:cNvSpPr txBox="1"/>
          <p:nvPr/>
        </p:nvSpPr>
        <p:spPr>
          <a:xfrm>
            <a:off x="2977227" y="5628550"/>
            <a:ext cx="3060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AI Material Planner Assistant</a:t>
            </a:r>
            <a:endParaRPr sz="2000" b="1"/>
          </a:p>
        </p:txBody>
      </p:sp>
      <p:sp>
        <p:nvSpPr>
          <p:cNvPr id="117" name="Google Shape;117;geac274dbdf_0_0"/>
          <p:cNvSpPr/>
          <p:nvPr/>
        </p:nvSpPr>
        <p:spPr>
          <a:xfrm>
            <a:off x="5252363" y="3872513"/>
            <a:ext cx="1294200" cy="1037050"/>
          </a:xfrm>
          <a:prstGeom prst="flowChartMagneticDisk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eac274dbdf_0_0"/>
          <p:cNvSpPr txBox="1"/>
          <p:nvPr/>
        </p:nvSpPr>
        <p:spPr>
          <a:xfrm>
            <a:off x="5375250" y="4909550"/>
            <a:ext cx="105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Forecast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Model</a:t>
            </a:r>
            <a:endParaRPr sz="1200"/>
          </a:p>
        </p:txBody>
      </p:sp>
      <p:pic>
        <p:nvPicPr>
          <p:cNvPr id="119" name="Google Shape;119;geac274dbdf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0000" y="4262525"/>
            <a:ext cx="710613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eac274dbdf_0_0"/>
          <p:cNvSpPr/>
          <p:nvPr/>
        </p:nvSpPr>
        <p:spPr>
          <a:xfrm rot="4470">
            <a:off x="4630923" y="4232425"/>
            <a:ext cx="461400" cy="21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eac274dbdf_0_0"/>
          <p:cNvSpPr/>
          <p:nvPr/>
        </p:nvSpPr>
        <p:spPr>
          <a:xfrm>
            <a:off x="7374838" y="3942125"/>
            <a:ext cx="1542900" cy="850200"/>
          </a:xfrm>
          <a:prstGeom prst="cube">
            <a:avLst>
              <a:gd name="adj" fmla="val 25000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eac274dbdf_0_0"/>
          <p:cNvSpPr/>
          <p:nvPr/>
        </p:nvSpPr>
        <p:spPr>
          <a:xfrm rot="4856">
            <a:off x="6618495" y="4285575"/>
            <a:ext cx="637201" cy="21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3" name="Google Shape;123;geac274dbdf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99200" y="3705505"/>
            <a:ext cx="1052400" cy="112390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eac274dbdf_0_0"/>
          <p:cNvSpPr/>
          <p:nvPr/>
        </p:nvSpPr>
        <p:spPr>
          <a:xfrm rot="4470">
            <a:off x="8946198" y="4251212"/>
            <a:ext cx="461400" cy="21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eac274dbdf_0_0"/>
          <p:cNvSpPr/>
          <p:nvPr/>
        </p:nvSpPr>
        <p:spPr>
          <a:xfrm>
            <a:off x="7630350" y="5358625"/>
            <a:ext cx="1052406" cy="733698"/>
          </a:xfrm>
          <a:prstGeom prst="flowChartMultidocumen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geac274dbdf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7472" y="5500540"/>
            <a:ext cx="461401" cy="44987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eac274dbdf_0_0"/>
          <p:cNvSpPr/>
          <p:nvPr/>
        </p:nvSpPr>
        <p:spPr>
          <a:xfrm rot="5404470">
            <a:off x="7630361" y="4981775"/>
            <a:ext cx="461400" cy="21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eac274dbdf_0_0"/>
          <p:cNvSpPr/>
          <p:nvPr/>
        </p:nvSpPr>
        <p:spPr>
          <a:xfrm rot="-5395530">
            <a:off x="7913561" y="4974950"/>
            <a:ext cx="461400" cy="21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eac274dbdf_0_0"/>
          <p:cNvSpPr txBox="1"/>
          <p:nvPr/>
        </p:nvSpPr>
        <p:spPr>
          <a:xfrm>
            <a:off x="9485900" y="4890100"/>
            <a:ext cx="1479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Recommendation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Decision &amp; Reason</a:t>
            </a:r>
            <a:endParaRPr sz="1200"/>
          </a:p>
        </p:txBody>
      </p:sp>
      <p:pic>
        <p:nvPicPr>
          <p:cNvPr id="130" name="Google Shape;130;geac274dbdf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18500" y="374775"/>
            <a:ext cx="2267401" cy="21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eac274dbdf_0_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33350" y="623475"/>
            <a:ext cx="1837692" cy="10370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eac274dbdf_0_0"/>
          <p:cNvSpPr/>
          <p:nvPr/>
        </p:nvSpPr>
        <p:spPr>
          <a:xfrm>
            <a:off x="9936800" y="2705450"/>
            <a:ext cx="211800" cy="850200"/>
          </a:xfrm>
          <a:prstGeom prst="up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eac274dbdf_0_0"/>
          <p:cNvSpPr/>
          <p:nvPr/>
        </p:nvSpPr>
        <p:spPr>
          <a:xfrm>
            <a:off x="996825" y="2566600"/>
            <a:ext cx="211800" cy="609600"/>
          </a:xfrm>
          <a:prstGeom prst="up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eac274dbdf_0_0"/>
          <p:cNvSpPr/>
          <p:nvPr/>
        </p:nvSpPr>
        <p:spPr>
          <a:xfrm rot="10800000">
            <a:off x="1275525" y="2566600"/>
            <a:ext cx="211800" cy="609600"/>
          </a:xfrm>
          <a:prstGeom prst="up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eac274dbdf_0_0"/>
          <p:cNvSpPr txBox="1"/>
          <p:nvPr/>
        </p:nvSpPr>
        <p:spPr>
          <a:xfrm>
            <a:off x="660200" y="2643125"/>
            <a:ext cx="2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</a:t>
            </a:r>
            <a:endParaRPr b="1"/>
          </a:p>
        </p:txBody>
      </p:sp>
      <p:sp>
        <p:nvSpPr>
          <p:cNvPr id="136" name="Google Shape;136;geac274dbdf_0_0"/>
          <p:cNvSpPr txBox="1"/>
          <p:nvPr/>
        </p:nvSpPr>
        <p:spPr>
          <a:xfrm>
            <a:off x="1498400" y="2643125"/>
            <a:ext cx="2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B</a:t>
            </a:r>
            <a:endParaRPr b="1"/>
          </a:p>
        </p:txBody>
      </p:sp>
      <p:sp>
        <p:nvSpPr>
          <p:cNvPr id="137" name="Google Shape;137;geac274dbdf_0_0"/>
          <p:cNvSpPr txBox="1"/>
          <p:nvPr/>
        </p:nvSpPr>
        <p:spPr>
          <a:xfrm>
            <a:off x="4775000" y="3862325"/>
            <a:ext cx="2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</a:t>
            </a:r>
            <a:endParaRPr b="1"/>
          </a:p>
        </p:txBody>
      </p:sp>
      <p:sp>
        <p:nvSpPr>
          <p:cNvPr id="138" name="Google Shape;138;geac274dbdf_0_0"/>
          <p:cNvSpPr txBox="1"/>
          <p:nvPr/>
        </p:nvSpPr>
        <p:spPr>
          <a:xfrm>
            <a:off x="6832400" y="3908525"/>
            <a:ext cx="2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</a:t>
            </a:r>
            <a:endParaRPr b="1"/>
          </a:p>
        </p:txBody>
      </p:sp>
      <p:cxnSp>
        <p:nvCxnSpPr>
          <p:cNvPr id="139" name="Google Shape;139;geac274dbdf_0_0"/>
          <p:cNvCxnSpPr>
            <a:stCxn id="103" idx="1"/>
            <a:endCxn id="121" idx="0"/>
          </p:cNvCxnSpPr>
          <p:nvPr/>
        </p:nvCxnSpPr>
        <p:spPr>
          <a:xfrm rot="-5400000" flipH="1">
            <a:off x="5953475" y="1643000"/>
            <a:ext cx="122700" cy="4475700"/>
          </a:xfrm>
          <a:prstGeom prst="curvedConnector3">
            <a:avLst>
              <a:gd name="adj1" fmla="val -194071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" name="Google Shape;140;geac274dbdf_0_0"/>
          <p:cNvSpPr txBox="1"/>
          <p:nvPr/>
        </p:nvSpPr>
        <p:spPr>
          <a:xfrm>
            <a:off x="6451400" y="3252725"/>
            <a:ext cx="2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E</a:t>
            </a:r>
            <a:endParaRPr b="1" dirty="0"/>
          </a:p>
        </p:txBody>
      </p:sp>
      <p:sp>
        <p:nvSpPr>
          <p:cNvPr id="141" name="Google Shape;141;geac274dbdf_0_0"/>
          <p:cNvSpPr txBox="1"/>
          <p:nvPr/>
        </p:nvSpPr>
        <p:spPr>
          <a:xfrm>
            <a:off x="8280200" y="4929125"/>
            <a:ext cx="2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F</a:t>
            </a:r>
            <a:endParaRPr b="1"/>
          </a:p>
        </p:txBody>
      </p:sp>
      <p:sp>
        <p:nvSpPr>
          <p:cNvPr id="142" name="Google Shape;142;geac274dbdf_0_0"/>
          <p:cNvSpPr txBox="1"/>
          <p:nvPr/>
        </p:nvSpPr>
        <p:spPr>
          <a:xfrm flipH="1">
            <a:off x="8946200" y="3938525"/>
            <a:ext cx="2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G</a:t>
            </a:r>
            <a:endParaRPr b="1"/>
          </a:p>
        </p:txBody>
      </p:sp>
      <p:sp>
        <p:nvSpPr>
          <p:cNvPr id="143" name="Google Shape;143;geac274dbdf_0_0"/>
          <p:cNvSpPr txBox="1"/>
          <p:nvPr/>
        </p:nvSpPr>
        <p:spPr>
          <a:xfrm>
            <a:off x="10311500" y="2654500"/>
            <a:ext cx="2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</a:t>
            </a:r>
            <a:endParaRPr b="1"/>
          </a:p>
        </p:txBody>
      </p:sp>
      <p:pic>
        <p:nvPicPr>
          <p:cNvPr id="144" name="Google Shape;144;geac274dbdf_0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86025" y="4214601"/>
            <a:ext cx="1116626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eac274dbdf_0_0"/>
          <p:cNvSpPr txBox="1"/>
          <p:nvPr/>
        </p:nvSpPr>
        <p:spPr>
          <a:xfrm>
            <a:off x="1640900" y="2237913"/>
            <a:ext cx="242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Fetch and Retrieve Part Info</a:t>
            </a:r>
            <a:endParaRPr dirty="0"/>
          </a:p>
        </p:txBody>
      </p:sp>
      <p:sp>
        <p:nvSpPr>
          <p:cNvPr id="146" name="Google Shape;146;geac274dbdf_0_0"/>
          <p:cNvSpPr txBox="1"/>
          <p:nvPr/>
        </p:nvSpPr>
        <p:spPr>
          <a:xfrm>
            <a:off x="4259213" y="4672525"/>
            <a:ext cx="1250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Run Forecast Model</a:t>
            </a:r>
            <a:endParaRPr sz="1100"/>
          </a:p>
        </p:txBody>
      </p:sp>
      <p:sp>
        <p:nvSpPr>
          <p:cNvPr id="147" name="Google Shape;147;geac274dbdf_0_0"/>
          <p:cNvSpPr txBox="1"/>
          <p:nvPr/>
        </p:nvSpPr>
        <p:spPr>
          <a:xfrm>
            <a:off x="6329925" y="4626075"/>
            <a:ext cx="12501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Fetch Forecast Model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8" name="Google Shape;148;geac274dbdf_0_0"/>
          <p:cNvSpPr txBox="1"/>
          <p:nvPr/>
        </p:nvSpPr>
        <p:spPr>
          <a:xfrm>
            <a:off x="5814450" y="3055275"/>
            <a:ext cx="1250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Fetch Part Info 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49" name="Google Shape;149;geac274dbdf_0_0"/>
          <p:cNvSpPr txBox="1"/>
          <p:nvPr/>
        </p:nvSpPr>
        <p:spPr>
          <a:xfrm>
            <a:off x="8512650" y="4892788"/>
            <a:ext cx="752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Fetch Rulesets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0" name="Google Shape;150;geac274dbdf_0_0"/>
          <p:cNvSpPr txBox="1"/>
          <p:nvPr/>
        </p:nvSpPr>
        <p:spPr>
          <a:xfrm>
            <a:off x="8494700" y="3416638"/>
            <a:ext cx="1340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Make Recommendation</a:t>
            </a:r>
            <a:endParaRPr sz="1100"/>
          </a:p>
        </p:txBody>
      </p:sp>
      <p:sp>
        <p:nvSpPr>
          <p:cNvPr id="151" name="Google Shape;151;geac274dbdf_0_0"/>
          <p:cNvSpPr txBox="1"/>
          <p:nvPr/>
        </p:nvSpPr>
        <p:spPr>
          <a:xfrm>
            <a:off x="10401825" y="2797475"/>
            <a:ext cx="1340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Get Recommendation</a:t>
            </a:r>
            <a:endParaRPr sz="1100"/>
          </a:p>
        </p:txBody>
      </p:sp>
      <p:sp>
        <p:nvSpPr>
          <p:cNvPr id="152" name="Google Shape;152;geac274dbdf_0_0"/>
          <p:cNvSpPr txBox="1"/>
          <p:nvPr/>
        </p:nvSpPr>
        <p:spPr>
          <a:xfrm>
            <a:off x="8888901" y="2343150"/>
            <a:ext cx="1479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/>
              <a:t>Dashboard</a:t>
            </a:r>
            <a:endParaRPr sz="1900" b="1"/>
          </a:p>
        </p:txBody>
      </p:sp>
      <p:graphicFrame>
        <p:nvGraphicFramePr>
          <p:cNvPr id="54" name="Table 2">
            <a:extLst>
              <a:ext uri="{FF2B5EF4-FFF2-40B4-BE49-F238E27FC236}">
                <a16:creationId xmlns:a16="http://schemas.microsoft.com/office/drawing/2014/main" id="{E684C63B-069E-944C-9DAA-3BA499646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05901"/>
              </p:ext>
            </p:extLst>
          </p:nvPr>
        </p:nvGraphicFramePr>
        <p:xfrm>
          <a:off x="436776" y="3352775"/>
          <a:ext cx="1452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Material Planner</a:t>
                      </a:r>
                    </a:p>
                    <a:p>
                      <a:pPr algn="ctr"/>
                      <a:r>
                        <a:rPr lang="en-US" sz="1400" dirty="0"/>
                        <a:t>(Table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</a:tbl>
          </a:graphicData>
        </a:graphic>
      </p:graphicFrame>
      <p:graphicFrame>
        <p:nvGraphicFramePr>
          <p:cNvPr id="55" name="Table 2">
            <a:extLst>
              <a:ext uri="{FF2B5EF4-FFF2-40B4-BE49-F238E27FC236}">
                <a16:creationId xmlns:a16="http://schemas.microsoft.com/office/drawing/2014/main" id="{BCECAE2C-8506-C94C-AA90-F2D7EA17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846705"/>
              </p:ext>
            </p:extLst>
          </p:nvPr>
        </p:nvGraphicFramePr>
        <p:xfrm>
          <a:off x="414224" y="4003445"/>
          <a:ext cx="1452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Supplier</a:t>
                      </a:r>
                    </a:p>
                    <a:p>
                      <a:pPr algn="ctr"/>
                      <a:r>
                        <a:rPr lang="en-US" sz="1400" dirty="0"/>
                        <a:t>(Table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</a:tbl>
          </a:graphicData>
        </a:graphic>
      </p:graphicFrame>
      <p:graphicFrame>
        <p:nvGraphicFramePr>
          <p:cNvPr id="57" name="Table 2">
            <a:extLst>
              <a:ext uri="{FF2B5EF4-FFF2-40B4-BE49-F238E27FC236}">
                <a16:creationId xmlns:a16="http://schemas.microsoft.com/office/drawing/2014/main" id="{570156D4-E6D1-214E-9478-12922E3F1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5595"/>
              </p:ext>
            </p:extLst>
          </p:nvPr>
        </p:nvGraphicFramePr>
        <p:xfrm>
          <a:off x="395099" y="4601480"/>
          <a:ext cx="1452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Material Config.</a:t>
                      </a:r>
                    </a:p>
                    <a:p>
                      <a:pPr algn="ctr"/>
                      <a:r>
                        <a:rPr lang="en-US" sz="1400" dirty="0"/>
                        <a:t>(Table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</a:tbl>
          </a:graphicData>
        </a:graphic>
      </p:graphicFrame>
      <p:graphicFrame>
        <p:nvGraphicFramePr>
          <p:cNvPr id="58" name="Table 2">
            <a:extLst>
              <a:ext uri="{FF2B5EF4-FFF2-40B4-BE49-F238E27FC236}">
                <a16:creationId xmlns:a16="http://schemas.microsoft.com/office/drawing/2014/main" id="{ADD82D6A-5FE9-7941-A8CF-CC2C99DA1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518430"/>
              </p:ext>
            </p:extLst>
          </p:nvPr>
        </p:nvGraphicFramePr>
        <p:xfrm>
          <a:off x="389449" y="5220022"/>
          <a:ext cx="1452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Material Trans.</a:t>
                      </a:r>
                    </a:p>
                    <a:p>
                      <a:pPr algn="ctr"/>
                      <a:r>
                        <a:rPr lang="en-US" sz="1400" dirty="0"/>
                        <a:t>(Table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</a:tbl>
          </a:graphicData>
        </a:graphic>
      </p:graphicFrame>
      <p:graphicFrame>
        <p:nvGraphicFramePr>
          <p:cNvPr id="68" name="Table 2">
            <a:extLst>
              <a:ext uri="{FF2B5EF4-FFF2-40B4-BE49-F238E27FC236}">
                <a16:creationId xmlns:a16="http://schemas.microsoft.com/office/drawing/2014/main" id="{E4A69236-6120-AB4E-9591-75639FB62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557197"/>
              </p:ext>
            </p:extLst>
          </p:nvPr>
        </p:nvGraphicFramePr>
        <p:xfrm>
          <a:off x="5665400" y="5634000"/>
          <a:ext cx="1452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Recommendations</a:t>
                      </a:r>
                    </a:p>
                    <a:p>
                      <a:pPr algn="ctr"/>
                      <a:r>
                        <a:rPr lang="en-US" sz="1200" dirty="0"/>
                        <a:t>(Table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</a:tbl>
          </a:graphicData>
        </a:graphic>
      </p:graphicFrame>
      <p:graphicFrame>
        <p:nvGraphicFramePr>
          <p:cNvPr id="69" name="Table 2">
            <a:extLst>
              <a:ext uri="{FF2B5EF4-FFF2-40B4-BE49-F238E27FC236}">
                <a16:creationId xmlns:a16="http://schemas.microsoft.com/office/drawing/2014/main" id="{8831D7D3-DB2B-BA49-A4EE-A1590BD4C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149666"/>
              </p:ext>
            </p:extLst>
          </p:nvPr>
        </p:nvGraphicFramePr>
        <p:xfrm>
          <a:off x="389448" y="5804582"/>
          <a:ext cx="147677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775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Exception</a:t>
                      </a:r>
                    </a:p>
                    <a:p>
                      <a:pPr algn="ctr"/>
                      <a:r>
                        <a:rPr lang="en-US" sz="1400" dirty="0"/>
                        <a:t>(Table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662D68-BDF9-DE49-9A2D-31619AFD610E}"/>
              </a:ext>
            </a:extLst>
          </p:cNvPr>
          <p:cNvCxnSpPr>
            <a:cxnSpLocks/>
          </p:cNvCxnSpPr>
          <p:nvPr/>
        </p:nvCxnSpPr>
        <p:spPr>
          <a:xfrm>
            <a:off x="6281213" y="5015355"/>
            <a:ext cx="455187" cy="485185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7DFB4CE-7FD3-B844-B89B-C2CCCE217FC8}"/>
              </a:ext>
            </a:extLst>
          </p:cNvPr>
          <p:cNvCxnSpPr>
            <a:cxnSpLocks/>
          </p:cNvCxnSpPr>
          <p:nvPr/>
        </p:nvCxnSpPr>
        <p:spPr>
          <a:xfrm flipH="1">
            <a:off x="6894041" y="4970330"/>
            <a:ext cx="523103" cy="549619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Google Shape;140;geac274dbdf_0_0">
            <a:extLst>
              <a:ext uri="{FF2B5EF4-FFF2-40B4-BE49-F238E27FC236}">
                <a16:creationId xmlns:a16="http://schemas.microsoft.com/office/drawing/2014/main" id="{40F55C1D-428C-A64F-846F-2B57D33AC4A9}"/>
              </a:ext>
            </a:extLst>
          </p:cNvPr>
          <p:cNvSpPr txBox="1"/>
          <p:nvPr/>
        </p:nvSpPr>
        <p:spPr>
          <a:xfrm>
            <a:off x="6575224" y="4862457"/>
            <a:ext cx="285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</a:t>
            </a:r>
            <a:endParaRPr b="1" dirty="0"/>
          </a:p>
        </p:txBody>
      </p:sp>
      <p:sp>
        <p:nvSpPr>
          <p:cNvPr id="82" name="Google Shape;140;geac274dbdf_0_0">
            <a:extLst>
              <a:ext uri="{FF2B5EF4-FFF2-40B4-BE49-F238E27FC236}">
                <a16:creationId xmlns:a16="http://schemas.microsoft.com/office/drawing/2014/main" id="{3752563B-86EE-F648-9520-06AE5B162E42}"/>
              </a:ext>
            </a:extLst>
          </p:cNvPr>
          <p:cNvSpPr txBox="1"/>
          <p:nvPr/>
        </p:nvSpPr>
        <p:spPr>
          <a:xfrm>
            <a:off x="7256269" y="4986283"/>
            <a:ext cx="285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J</a:t>
            </a:r>
            <a:endParaRPr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92413-8B57-2A42-8696-6E60C6BC7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/>
              <a:t>Data Dictionary for Material Planner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CF2F0-0A96-FD40-B7F1-8776E39CD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79" y="986590"/>
            <a:ext cx="11369842" cy="1753603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Identify most important columns for Material Planner</a:t>
            </a:r>
          </a:p>
          <a:p>
            <a:pPr lvl="1"/>
            <a:r>
              <a:rPr lang="en-US" dirty="0"/>
              <a:t>Identify columns that can be imported from Parts DB</a:t>
            </a:r>
          </a:p>
          <a:p>
            <a:pPr lvl="1"/>
            <a:r>
              <a:rPr lang="en-US" dirty="0"/>
              <a:t>Identify columns that can be generated by </a:t>
            </a:r>
            <a:r>
              <a:rPr lang="en-US" dirty="0" err="1"/>
              <a:t>Reco</a:t>
            </a:r>
            <a:r>
              <a:rPr lang="en-US" dirty="0"/>
              <a:t>. Engine and Forecast Model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353533E-3088-6E46-87A2-B0D72CE0A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793651"/>
              </p:ext>
            </p:extLst>
          </p:nvPr>
        </p:nvGraphicFramePr>
        <p:xfrm>
          <a:off x="242848" y="3091434"/>
          <a:ext cx="5991918" cy="3134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52213">
                  <a:extLst>
                    <a:ext uri="{9D8B030D-6E8A-4147-A177-3AD203B41FA5}">
                      <a16:colId xmlns:a16="http://schemas.microsoft.com/office/drawing/2014/main" val="2771838080"/>
                    </a:ext>
                  </a:extLst>
                </a:gridCol>
                <a:gridCol w="3739705">
                  <a:extLst>
                    <a:ext uri="{9D8B030D-6E8A-4147-A177-3AD203B41FA5}">
                      <a16:colId xmlns:a16="http://schemas.microsoft.com/office/drawing/2014/main" val="674907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Column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Possible Value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63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16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Type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Text/Number/Date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1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011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Source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Material Planner (or Part DB)/Algorithm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109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Frequency of change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High/Low/None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978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Purpose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Forecast Model, </a:t>
                      </a:r>
                      <a:r>
                        <a:rPr lang="en-US" dirty="0" err="1"/>
                        <a:t>Reco</a:t>
                      </a:r>
                      <a:r>
                        <a:rPr lang="en-US" dirty="0"/>
                        <a:t>. Dashboard, What..if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95467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CC37DCA-CAE8-B846-ACD8-8948F248EAFD}"/>
              </a:ext>
            </a:extLst>
          </p:cNvPr>
          <p:cNvSpPr txBox="1"/>
          <p:nvPr/>
        </p:nvSpPr>
        <p:spPr>
          <a:xfrm>
            <a:off x="777627" y="2533710"/>
            <a:ext cx="4253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Data Dictionary Schema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432199D8-ED56-6649-A361-6A98092D4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936548"/>
              </p:ext>
            </p:extLst>
          </p:nvPr>
        </p:nvGraphicFramePr>
        <p:xfrm>
          <a:off x="6378272" y="3091434"/>
          <a:ext cx="5570880" cy="2865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88786">
                  <a:extLst>
                    <a:ext uri="{9D8B030D-6E8A-4147-A177-3AD203B41FA5}">
                      <a16:colId xmlns:a16="http://schemas.microsoft.com/office/drawing/2014/main" val="2771838080"/>
                    </a:ext>
                  </a:extLst>
                </a:gridCol>
                <a:gridCol w="3282094">
                  <a:extLst>
                    <a:ext uri="{9D8B030D-6E8A-4147-A177-3AD203B41FA5}">
                      <a16:colId xmlns:a16="http://schemas.microsoft.com/office/drawing/2014/main" val="674907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Column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Possible Value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63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SaftyStck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16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Type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1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011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Source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Material Planner (or Part DB)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109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Frequency of change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978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Purpose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Forecast Model, </a:t>
                      </a:r>
                      <a:r>
                        <a:rPr lang="en-US" dirty="0" err="1"/>
                        <a:t>Reco</a:t>
                      </a:r>
                      <a:r>
                        <a:rPr lang="en-US" dirty="0"/>
                        <a:t>. Dashboard, What..if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95467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22BC716-8D3F-3343-9C2D-ADFA9B2D4C43}"/>
              </a:ext>
            </a:extLst>
          </p:cNvPr>
          <p:cNvSpPr txBox="1"/>
          <p:nvPr/>
        </p:nvSpPr>
        <p:spPr>
          <a:xfrm>
            <a:off x="8192555" y="2567279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72655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Google Shape;158;geac274dbdf_0_60"/>
          <p:cNvGraphicFramePr/>
          <p:nvPr>
            <p:extLst>
              <p:ext uri="{D42A27DB-BD31-4B8C-83A1-F6EECF244321}">
                <p14:modId xmlns:p14="http://schemas.microsoft.com/office/powerpoint/2010/main" val="18523901"/>
              </p:ext>
            </p:extLst>
          </p:nvPr>
        </p:nvGraphicFramePr>
        <p:xfrm>
          <a:off x="624825" y="755413"/>
          <a:ext cx="10942350" cy="48728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8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5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1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#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0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Action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0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0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</a:t>
                      </a:r>
                      <a:endParaRPr sz="1800" dirty="0"/>
                    </a:p>
                  </a:txBody>
                  <a:tcPr marL="91450" marR="91450" marT="45725" marB="457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0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Fetch Part Info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0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Planning Assistant queries Parts Data Source for all part information.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0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L="91450" marR="91450" marT="45725" marB="457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Retrieve Part info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Planning Assistant Stores part information as a local data set.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Run Forecast Model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Planning Assistant feeds Part information to the forecast model.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9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Fetch Forecast Model </a:t>
                      </a:r>
                      <a:endParaRPr sz="1800" dirty="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Recommendation engine retrieves current Forecast model variables.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Fetch Part Info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Recommendation engine retrieves part information.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Fetch Rulesets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Retrieve Rules and business logic from Rulesets DB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7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Make Recommendation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Recommendation engine generates recommendation.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066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Get Recommendation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Recommendation, Decision, and Reason is returned from Assistant. </a:t>
                      </a:r>
                      <a:endParaRPr sz="1800" dirty="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148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I, J</a:t>
                      </a:r>
                      <a:endParaRPr sz="1800" dirty="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Update </a:t>
                      </a:r>
                      <a:r>
                        <a:rPr lang="en-US" sz="1800" dirty="0" err="1"/>
                        <a:t>Reco</a:t>
                      </a:r>
                      <a:r>
                        <a:rPr lang="en-US" sz="1800" dirty="0"/>
                        <a:t>. DB</a:t>
                      </a:r>
                      <a:endParaRPr sz="1800" dirty="0"/>
                    </a:p>
                  </a:txBody>
                  <a:tcPr marL="47625" marR="47625" marT="9525" marB="91425">
                    <a:lnL w="12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The database will be updated with the predictions from Forecast Model and recommendations from recommendation engine</a:t>
                      </a:r>
                      <a:endParaRPr sz="1800" dirty="0"/>
                    </a:p>
                  </a:txBody>
                  <a:tcPr marL="47625" marR="47625" marT="9525" marB="91425">
                    <a:lnL w="12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578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Week_of_3_8_Refined_Roadmap_Upd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A568DD55000B4ABF9207FE11AE5AAE" ma:contentTypeVersion="13" ma:contentTypeDescription="Create a new document." ma:contentTypeScope="" ma:versionID="755bb95225c8815df3c03bd25ff840f7">
  <xsd:schema xmlns:xsd="http://www.w3.org/2001/XMLSchema" xmlns:xs="http://www.w3.org/2001/XMLSchema" xmlns:p="http://schemas.microsoft.com/office/2006/metadata/properties" xmlns:ns3="7747d6f2-f41e-49be-b419-83bb4bc5000c" xmlns:ns4="814f9edf-3547-4c73-aa70-98ddb4902186" targetNamespace="http://schemas.microsoft.com/office/2006/metadata/properties" ma:root="true" ma:fieldsID="82f80d46c8d782e4f24b40e205615285" ns3:_="" ns4:_="">
    <xsd:import namespace="7747d6f2-f41e-49be-b419-83bb4bc5000c"/>
    <xsd:import namespace="814f9edf-3547-4c73-aa70-98ddb49021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47d6f2-f41e-49be-b419-83bb4bc500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4f9edf-3547-4c73-aa70-98ddb490218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F5A24D-0BD6-44E3-B5EC-D3A6CADFFD37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814f9edf-3547-4c73-aa70-98ddb4902186"/>
    <ds:schemaRef ds:uri="7747d6f2-f41e-49be-b419-83bb4bc5000c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3F34528-B069-494A-9971-082F17F63C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2E7325-DF7D-4701-ACB0-269D1539EB63}">
  <ds:schemaRefs>
    <ds:schemaRef ds:uri="7747d6f2-f41e-49be-b419-83bb4bc5000c"/>
    <ds:schemaRef ds:uri="814f9edf-3547-4c73-aa70-98ddb49021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Week_of_3_8_Refined_Roadmap_Update</Template>
  <TotalTime>372</TotalTime>
  <Words>518</Words>
  <Application>Microsoft Macintosh PowerPoint</Application>
  <PresentationFormat>Widescreen</PresentationFormat>
  <Paragraphs>189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Week_of_3_8_Refined_Roadmap_Update</vt:lpstr>
      <vt:lpstr>Weekly updates - 08/30/2021 - AI Institute</vt:lpstr>
      <vt:lpstr>PowerPoint Presentation</vt:lpstr>
      <vt:lpstr>PowerPoint Presentation</vt:lpstr>
      <vt:lpstr>Revised Conceptual design </vt:lpstr>
      <vt:lpstr>Data Dictionary for Material Planner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BARNETT, EVAN A</dc:creator>
  <cp:lastModifiedBy>Pankesh, Patel</cp:lastModifiedBy>
  <cp:revision>10</cp:revision>
  <cp:lastPrinted>2021-06-08T11:49:19Z</cp:lastPrinted>
  <dcterms:created xsi:type="dcterms:W3CDTF">2021-03-15T17:04:38Z</dcterms:created>
  <dcterms:modified xsi:type="dcterms:W3CDTF">2021-08-28T02:12:51Z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0x01010090A568DD55000B4ABF9207FE11AE5AAE</vt:lpwstr>
  </property>
</Properties>
</file>