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19"/>
  </p:notesMasterIdLst>
  <p:sldIdLst>
    <p:sldId id="339" r:id="rId7"/>
    <p:sldId id="330" r:id="rId8"/>
    <p:sldId id="340" r:id="rId9"/>
    <p:sldId id="257" r:id="rId10"/>
    <p:sldId id="1370" r:id="rId11"/>
    <p:sldId id="1338" r:id="rId12"/>
    <p:sldId id="1371" r:id="rId13"/>
    <p:sldId id="1351" r:id="rId14"/>
    <p:sldId id="1365" r:id="rId15"/>
    <p:sldId id="1369" r:id="rId16"/>
    <p:sldId id="1372" r:id="rId17"/>
    <p:sldId id="1367" r:id="rId18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12E"/>
    <a:srgbClr val="FF0000"/>
    <a:srgbClr val="B40038"/>
    <a:srgbClr val="863A51"/>
    <a:srgbClr val="830028"/>
    <a:srgbClr val="FFB9CF"/>
    <a:srgbClr val="0000FF"/>
    <a:srgbClr val="FF5353"/>
    <a:srgbClr val="ED7D3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FB21CF-47E1-4D96-AA0C-F9CFEB1AC57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B31CD8-D2EC-475A-B555-49BF46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31CD8-D2EC-475A-B555-49BF466EFB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c274db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c274dbdf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eac274dbdf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48A26-5965-4665-858A-8D11E40A8C7F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69981-2627-4EC8-85FF-83F62AA05BDB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4CE-8040-4486-B863-8F8A21CC6E50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B12F-28AF-43E8-9F10-59763B75CE93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8E69-54E1-4A85-B16B-4D0448269E3A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4607-E7E5-4F04-B06F-72F5BB0895FB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0B9-7252-4695-8E7B-DA8FF74DD3EF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94F-132D-4549-85E9-427A991B443D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0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FFCD-D055-4A24-A7A0-2F7E70211CB1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31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D5C0-A673-40B3-977A-8794450CAE52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A8104-0ACA-4CF7-BCA7-156C3C924DCB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3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4D4-1195-41E7-976B-CA085A3DAA4A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9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6A27-0E31-45DC-BC71-0F5508BB616A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0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C9B3-A490-452C-8026-8A8CE09B2DA0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8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9568-A55B-436A-B782-CB144E30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409CFC-B944-4D5C-801B-8AB1D17372DC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B9B-D48C-43B2-8E90-3E75C56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9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F9EBC-D70B-439E-A8AA-9A00A984360C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9D1DC-A52E-4C17-B36F-B287CCE14062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6783E4-573C-408E-9B38-F5142EF89E06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2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E8BAA-2576-4432-A746-EA94DD8DBA2B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8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244C6-FEF3-4CE6-81AE-7C8DACEA5518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7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C19CD-BD3E-441F-9CC5-5E2AC4ED6C2F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462A2-F82F-46DA-98CD-6C98A85A6A84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20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60485-CFCD-453D-9B23-149EEDE71402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92B034-AA92-45CE-BE02-CED429424BB6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6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4B403-183E-4211-98F9-2F932843DE6D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EA72D-43D8-4CAE-B34D-CB4CA9915807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A446-4C60-4BFB-8B04-E190581F5A50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4F7C73-A1F0-4288-A6B0-05DE3A317F1E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ED241-0F65-41B7-874B-DAB297DD8814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06CF4F-3278-4967-8F38-C171113EEF6E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823FA-A7F6-4157-AB96-155D8F3CD1F5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B82ABC-B657-4622-9456-6B0CAE34759C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CPM@USC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3718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54" y="62686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82108" y="6268640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94379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8300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30B3-A2BE-4B86-8C17-0A8C2F7F7229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CPM@USC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411" y="63097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60154" y="6309746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335485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rgbClr val="83002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801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u="none">
                <a:solidFill>
                  <a:srgbClr val="83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Proactive and Automated Control for BMW</a:t>
            </a:r>
          </a:p>
        </p:txBody>
      </p:sp>
      <p:pic>
        <p:nvPicPr>
          <p:cNvPr id="6" name="Picture 4" descr="File:BMW logo (gray).svg - Wikimedia Commons">
            <a:extLst>
              <a:ext uri="{FF2B5EF4-FFF2-40B4-BE49-F238E27FC236}">
                <a16:creationId xmlns:a16="http://schemas.microsoft.com/office/drawing/2014/main" id="{2217C453-4476-41C3-9573-89EAAA52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15" y="4412271"/>
            <a:ext cx="1271573" cy="12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99FA6-50AF-40CB-B7B7-35788D0C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49" y="4657917"/>
            <a:ext cx="2853627" cy="780454"/>
          </a:xfrm>
          <a:prstGeom prst="rect">
            <a:avLst/>
          </a:prstGeom>
        </p:spPr>
      </p:pic>
      <p:pic>
        <p:nvPicPr>
          <p:cNvPr id="8" name="Picture 7" descr="University of South Carolina logo.">
            <a:extLst>
              <a:ext uri="{FF2B5EF4-FFF2-40B4-BE49-F238E27FC236}">
                <a16:creationId xmlns:a16="http://schemas.microsoft.com/office/drawing/2014/main" id="{BD44F9F1-31B6-4595-BF7A-CEC98F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32" b="13776"/>
          <a:stretch/>
        </p:blipFill>
        <p:spPr>
          <a:xfrm>
            <a:off x="5807305" y="4306602"/>
            <a:ext cx="2831058" cy="1334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7742" t="21579" r="51732" b="53392"/>
          <a:stretch/>
        </p:blipFill>
        <p:spPr>
          <a:xfrm>
            <a:off x="218644" y="4414059"/>
            <a:ext cx="3697333" cy="126799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656907" y="3370521"/>
            <a:ext cx="8878186" cy="0"/>
          </a:xfrm>
          <a:prstGeom prst="line">
            <a:avLst/>
          </a:prstGeom>
          <a:ln w="76200">
            <a:solidFill>
              <a:srgbClr val="863A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D013-B8CA-4436-A0DA-F42572C7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5744CC-236F-4952-BF57-585534726693}"/>
              </a:ext>
            </a:extLst>
          </p:cNvPr>
          <p:cNvSpPr/>
          <p:nvPr/>
        </p:nvSpPr>
        <p:spPr>
          <a:xfrm>
            <a:off x="782053" y="5678904"/>
            <a:ext cx="10524604" cy="3850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Overall: Address the gap between SAP and material planner practice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5BEAA5-32E3-458F-A7A6-27FEF069E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37990"/>
              </p:ext>
            </p:extLst>
          </p:nvPr>
        </p:nvGraphicFramePr>
        <p:xfrm>
          <a:off x="372980" y="986590"/>
          <a:ext cx="11369842" cy="4516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3946">
                  <a:extLst>
                    <a:ext uri="{9D8B030D-6E8A-4147-A177-3AD203B41FA5}">
                      <a16:colId xmlns:a16="http://schemas.microsoft.com/office/drawing/2014/main" val="1845132042"/>
                    </a:ext>
                  </a:extLst>
                </a:gridCol>
                <a:gridCol w="2936255">
                  <a:extLst>
                    <a:ext uri="{9D8B030D-6E8A-4147-A177-3AD203B41FA5}">
                      <a16:colId xmlns:a16="http://schemas.microsoft.com/office/drawing/2014/main" val="3560397421"/>
                    </a:ext>
                  </a:extLst>
                </a:gridCol>
                <a:gridCol w="4030030">
                  <a:extLst>
                    <a:ext uri="{9D8B030D-6E8A-4147-A177-3AD203B41FA5}">
                      <a16:colId xmlns:a16="http://schemas.microsoft.com/office/drawing/2014/main" val="1343272567"/>
                    </a:ext>
                  </a:extLst>
                </a:gridCol>
                <a:gridCol w="2899611">
                  <a:extLst>
                    <a:ext uri="{9D8B030D-6E8A-4147-A177-3AD203B41FA5}">
                      <a16:colId xmlns:a16="http://schemas.microsoft.com/office/drawing/2014/main" val="52523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Current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Material Planner Assistant (MPA)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571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 significant amount of time is spent in reviewing information such as exception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All related material information is located in one easy to navigate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Provide Key Performance Indicators (</a:t>
                      </a:r>
                      <a:r>
                        <a:rPr lang="en-US" sz="1400" b="1" dirty="0" err="1"/>
                        <a:t>KPIs</a:t>
                      </a:r>
                      <a:r>
                        <a:rPr lang="en-US" sz="1400" b="1" dirty="0"/>
                        <a:t>) (e.g., health score) to guide a material planner and reduce their daily efforts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	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Improve quality decisions made by reducing overall number of exceptions.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Optimized decision making to reduce stoppages and delays (cost and time savings)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sz="1400" b="1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Reduce number of emergency orders (cost savings)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/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Implement and standardize best practices across 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06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Collects material planner’s knowledge by requesting feedback on the </a:t>
                      </a:r>
                      <a:r>
                        <a:rPr lang="en-US" sz="1400" b="1" dirty="0" err="1"/>
                        <a:t>MPA’s</a:t>
                      </a:r>
                      <a:r>
                        <a:rPr lang="en-US" sz="1400" b="1" dirty="0"/>
                        <a:t> recommendation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Material planner feedback on recommendations can be used to refine and improve MPA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745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Material planners to look at trends related to their parts along with key performance indicators and abstractions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86605"/>
                  </a:ext>
                </a:extLst>
              </a:tr>
              <a:tr h="1033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Health </a:t>
                      </a:r>
                    </a:p>
                    <a:p>
                      <a:pPr algn="ctr"/>
                      <a:r>
                        <a:rPr lang="en-US" sz="1400" b="1" dirty="0"/>
                        <a:t>Score </a:t>
                      </a:r>
                    </a:p>
                    <a:p>
                      <a:pPr algn="ctr"/>
                      <a:r>
                        <a:rPr lang="en-US" sz="1400" b="1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Current designation on criticality of parts is red/yellow/green with no additional information.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Provides an informative score (0-100) on the criticality of parts along with contributing factors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Material planners are more informed on the which parts need attention immediately and why. This leads to more accurate decisions in preventing delays and costs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04910"/>
                  </a:ext>
                </a:extLst>
              </a:tr>
              <a:tr h="8864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Recommendation </a:t>
                      </a:r>
                    </a:p>
                    <a:p>
                      <a:pPr algn="ctr"/>
                      <a:r>
                        <a:rPr lang="en-US" sz="1400" b="1" dirty="0"/>
                        <a:t>Engine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Lack of standardization, individual planners employ varying strategies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Codify material planning knowledge into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Implement best practices across material planner groups and provides baseline consistency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4338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FB3C-48A3-429F-BB21-1D4EEDA7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BA22-3891-4A9D-82AC-356B7F69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BA5C-6B35-459D-8B00-09307643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Expansion of MPA project</a:t>
            </a:r>
          </a:p>
          <a:p>
            <a:pPr lvl="1"/>
            <a:r>
              <a:rPr lang="en-US" b="1" dirty="0"/>
              <a:t>Further enhancements to recommendation engine and health score model</a:t>
            </a:r>
          </a:p>
          <a:p>
            <a:pPr lvl="1"/>
            <a:r>
              <a:rPr lang="en-US" b="1" dirty="0"/>
              <a:t>Expanding to different classifications of parts</a:t>
            </a:r>
          </a:p>
          <a:p>
            <a:r>
              <a:rPr lang="en-US" sz="2400" b="1" dirty="0"/>
              <a:t>Exploration of other areas in supply chain that need optimization</a:t>
            </a:r>
          </a:p>
          <a:p>
            <a:pPr lvl="1"/>
            <a:r>
              <a:rPr lang="en-US" b="1" dirty="0"/>
              <a:t>Team has gained a solid foundation of understanding current datasets</a:t>
            </a:r>
          </a:p>
          <a:p>
            <a:pPr lvl="1"/>
            <a:r>
              <a:rPr lang="en-US" b="1" dirty="0"/>
              <a:t>Dashboards for training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3D65C-BC3B-4EE8-839C-71F3C587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1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84B2-7349-4706-B1C0-261D80E0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7DB5-3AD9-4B3B-81AD-E68FF968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2C54B-766F-4751-9F0D-6FEA119D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4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D4E6-837D-4072-A52E-011ABD83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CBB709D-79CE-4175-8781-60318A3E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8" y="1274763"/>
            <a:ext cx="11369675" cy="48656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BMW: Andrej </a:t>
            </a:r>
            <a:r>
              <a:rPr lang="en-US" sz="2400" b="1" dirty="0" err="1"/>
              <a:t>Erkelens</a:t>
            </a:r>
            <a:r>
              <a:rPr lang="en-US" sz="2400" b="1" dirty="0"/>
              <a:t>, Liliana Banda, Allen Godsey, Justin Hayes, Ken Kennedy, Vincent Wideman, Josh Abel, Shawn </a:t>
            </a:r>
            <a:r>
              <a:rPr lang="en-US" sz="2400" b="1" dirty="0" err="1"/>
              <a:t>Mangiafico</a:t>
            </a:r>
            <a:endParaRPr lang="en-US" sz="2400" b="1" dirty="0"/>
          </a:p>
          <a:p>
            <a:pPr>
              <a:lnSpc>
                <a:spcPct val="110000"/>
              </a:lnSpc>
            </a:pPr>
            <a:r>
              <a:rPr lang="en-US" sz="2400" b="1" dirty="0"/>
              <a:t>UofSC: 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McNair Aerospace Center: Abdel </a:t>
            </a:r>
            <a:r>
              <a:rPr lang="en-US" b="1" dirty="0" err="1"/>
              <a:t>Bayoumi</a:t>
            </a:r>
            <a:r>
              <a:rPr lang="en-US" b="1" dirty="0"/>
              <a:t>, Rhea Matthews, Evan Meaney, Andre Calderon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AI Institute: Amit </a:t>
            </a:r>
            <a:r>
              <a:rPr lang="en-US" b="1" dirty="0" err="1"/>
              <a:t>Sheth</a:t>
            </a:r>
            <a:r>
              <a:rPr lang="en-US" b="1" dirty="0"/>
              <a:t>, </a:t>
            </a:r>
            <a:r>
              <a:rPr lang="en-US" b="1" dirty="0" err="1"/>
              <a:t>Pankesh</a:t>
            </a:r>
            <a:r>
              <a:rPr lang="en-US" b="1" dirty="0"/>
              <a:t> Patel, Forest </a:t>
            </a:r>
            <a:r>
              <a:rPr lang="en-US" b="1" dirty="0" err="1"/>
              <a:t>Agostinelli</a:t>
            </a:r>
            <a:r>
              <a:rPr lang="en-US" b="1" dirty="0"/>
              <a:t>, RJ Gleaton, Ashik Kumar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Fraunhofer: </a:t>
            </a:r>
            <a:r>
              <a:rPr lang="en-US" sz="2400" b="1" dirty="0" err="1"/>
              <a:t>Jeno</a:t>
            </a:r>
            <a:r>
              <a:rPr lang="en-US" sz="2400" b="1" dirty="0"/>
              <a:t> </a:t>
            </a:r>
            <a:r>
              <a:rPr lang="en-US" sz="2400" b="1" dirty="0" err="1"/>
              <a:t>Szep</a:t>
            </a:r>
            <a:r>
              <a:rPr lang="en-US" sz="2400" b="1" dirty="0"/>
              <a:t>, Brook Stacy, Michael Miller, </a:t>
            </a:r>
            <a:r>
              <a:rPr lang="en-US" sz="2400" b="1" dirty="0" err="1"/>
              <a:t>Prahlad</a:t>
            </a:r>
            <a:r>
              <a:rPr lang="en-US" sz="2400" b="1" dirty="0"/>
              <a:t> Menon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BC758-4F87-4861-BEFB-63D8365D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5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6E72-1A62-453B-A8F6-40A02FF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37E9EB-5FAD-4A30-BC9D-1249878DE04F}"/>
              </a:ext>
            </a:extLst>
          </p:cNvPr>
          <p:cNvSpPr/>
          <p:nvPr/>
        </p:nvSpPr>
        <p:spPr>
          <a:xfrm>
            <a:off x="386471" y="1612233"/>
            <a:ext cx="11139782" cy="1985210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b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BMW assembly processes integrate thousands of parts, sourced from a wide variety of suppliers, located around the world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these parts fail to arrive on time, costly delays and work stoppages follow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Requires monitoring that is done manually by highly experienced supply chain professionals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Tedious and expensive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8AD8B53-A859-46EF-AE25-257FD94D950E}"/>
              </a:ext>
            </a:extLst>
          </p:cNvPr>
          <p:cNvSpPr/>
          <p:nvPr/>
        </p:nvSpPr>
        <p:spPr>
          <a:xfrm>
            <a:off x="754692" y="1330346"/>
            <a:ext cx="7891255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62CA7C-69AB-4D8D-B841-1CAB1530F7C3}"/>
              </a:ext>
            </a:extLst>
          </p:cNvPr>
          <p:cNvSpPr/>
          <p:nvPr/>
        </p:nvSpPr>
        <p:spPr>
          <a:xfrm>
            <a:off x="421105" y="4332436"/>
            <a:ext cx="11139782" cy="1814391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b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Improved data-driven algorithms, systems and processes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Capture, analyze and exploit datasets to enable optimized and proactive materials control, optimize specialized human expertise, and reduce line stoppages due to missing parts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Scalable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EC70D5-5D44-4EEC-BA2A-691FCF80DD13}"/>
              </a:ext>
            </a:extLst>
          </p:cNvPr>
          <p:cNvSpPr/>
          <p:nvPr/>
        </p:nvSpPr>
        <p:spPr>
          <a:xfrm>
            <a:off x="754691" y="4050550"/>
            <a:ext cx="7891255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kumimoji="0" lang="en-US" sz="1600" b="1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16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44F75-0CBE-45AD-9A09-AE6F6BB3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0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c274dbdf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Material Planner Assistant</a:t>
            </a:r>
            <a:endParaRPr u="none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CD8B137-AF94-491B-8B01-99D30B2FD8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0" b="5870"/>
          <a:stretch/>
        </p:blipFill>
        <p:spPr>
          <a:xfrm>
            <a:off x="900881" y="1039761"/>
            <a:ext cx="10390238" cy="496041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BAA80-BD16-4BB0-BBC2-5492F66D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8976-7403-4F62-8547-D300B1E4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1389E6-01F7-41CF-8226-617E7EB3B086}"/>
              </a:ext>
            </a:extLst>
          </p:cNvPr>
          <p:cNvSpPr/>
          <p:nvPr/>
        </p:nvSpPr>
        <p:spPr>
          <a:xfrm>
            <a:off x="386471" y="1365130"/>
            <a:ext cx="369264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Collected Datasets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1295C56-AEF5-4E10-8968-FD970120A66D}"/>
              </a:ext>
            </a:extLst>
          </p:cNvPr>
          <p:cNvSpPr/>
          <p:nvPr/>
        </p:nvSpPr>
        <p:spPr>
          <a:xfrm>
            <a:off x="386471" y="1928901"/>
            <a:ext cx="3692640" cy="4243300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 Reports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Zgrve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Reports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MD04 Reports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Data Hub</a:t>
            </a:r>
          </a:p>
          <a:p>
            <a:pPr marL="742950" lvl="2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Logan Prepared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18F75F-F733-4781-8B98-5A0640127AF9}"/>
              </a:ext>
            </a:extLst>
          </p:cNvPr>
          <p:cNvSpPr/>
          <p:nvPr/>
        </p:nvSpPr>
        <p:spPr>
          <a:xfrm>
            <a:off x="4242389" y="1365130"/>
            <a:ext cx="369264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User Documentation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5FCF1-5727-4FF1-BAA0-AB78042B12E3}"/>
              </a:ext>
            </a:extLst>
          </p:cNvPr>
          <p:cNvSpPr/>
          <p:nvPr/>
        </p:nvSpPr>
        <p:spPr>
          <a:xfrm>
            <a:off x="4242389" y="1928901"/>
            <a:ext cx="3692640" cy="4243300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Material Master Planner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MC10/TS-12x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User Manual Bulk Planning Process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0C99385-AE2F-4DF4-B3C7-8C3A17B83D53}"/>
              </a:ext>
            </a:extLst>
          </p:cNvPr>
          <p:cNvSpPr/>
          <p:nvPr/>
        </p:nvSpPr>
        <p:spPr>
          <a:xfrm>
            <a:off x="8098307" y="1365130"/>
            <a:ext cx="369264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117C1E-1848-457D-B758-C6CDEFC86B96}"/>
              </a:ext>
            </a:extLst>
          </p:cNvPr>
          <p:cNvSpPr/>
          <p:nvPr/>
        </p:nvSpPr>
        <p:spPr>
          <a:xfrm>
            <a:off x="8098307" y="1928901"/>
            <a:ext cx="3692640" cy="4243300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Planner’s daily tasks and the processes used to assess risk and make decisions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commonly used features 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what capabilities would be helpful in a dashboard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logic of current SAP system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2335D-F451-4A1C-83F5-C94DE044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9A42-3F9B-4683-A3C7-13D5F477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Dashboards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F7C9E-1BEC-416A-985A-2E74B6740B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C9D968F5-D75C-425B-A53D-324B53B2A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75" y="921774"/>
            <a:ext cx="8856841" cy="52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112BD6E-A6E0-42F0-BFF3-CEABA2D34486}"/>
              </a:ext>
            </a:extLst>
          </p:cNvPr>
          <p:cNvSpPr/>
          <p:nvPr/>
        </p:nvSpPr>
        <p:spPr>
          <a:xfrm>
            <a:off x="4593564" y="2491198"/>
            <a:ext cx="2953512" cy="2949049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8BF27-DF7E-4FB6-BFE7-404123D4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Score Algorithm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89A39-4442-4921-9A9E-1192933AE009}"/>
              </a:ext>
            </a:extLst>
          </p:cNvPr>
          <p:cNvGrpSpPr/>
          <p:nvPr/>
        </p:nvGrpSpPr>
        <p:grpSpPr>
          <a:xfrm>
            <a:off x="9026476" y="2953821"/>
            <a:ext cx="780873" cy="987456"/>
            <a:chOff x="8638489" y="2304585"/>
            <a:chExt cx="780873" cy="98745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E0FDC3-407E-4F75-8536-095B63BCF8A1}"/>
                </a:ext>
              </a:extLst>
            </p:cNvPr>
            <p:cNvSpPr/>
            <p:nvPr/>
          </p:nvSpPr>
          <p:spPr>
            <a:xfrm>
              <a:off x="8736651" y="2304585"/>
              <a:ext cx="584549" cy="556569"/>
            </a:xfrm>
            <a:prstGeom prst="ellipse">
              <a:avLst/>
            </a:prstGeom>
            <a:solidFill>
              <a:srgbClr val="FF0909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ADB69D-6168-418E-B95F-AC57EE6AE65C}"/>
                </a:ext>
              </a:extLst>
            </p:cNvPr>
            <p:cNvSpPr txBox="1"/>
            <p:nvPr/>
          </p:nvSpPr>
          <p:spPr>
            <a:xfrm>
              <a:off x="8638489" y="2861154"/>
              <a:ext cx="7808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Health </a:t>
              </a:r>
            </a:p>
            <a:p>
              <a:pPr algn="ctr"/>
              <a:r>
                <a:rPr lang="en-US" sz="1100" b="1" dirty="0"/>
                <a:t>Score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0E6D674-C538-42FB-9029-0C81482FCED3}"/>
              </a:ext>
            </a:extLst>
          </p:cNvPr>
          <p:cNvSpPr txBox="1"/>
          <p:nvPr/>
        </p:nvSpPr>
        <p:spPr>
          <a:xfrm>
            <a:off x="1531892" y="1469717"/>
            <a:ext cx="1862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Cloud Data 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BC7AC-A603-43DD-A1E7-F9CCFA732302}"/>
              </a:ext>
            </a:extLst>
          </p:cNvPr>
          <p:cNvSpPr txBox="1"/>
          <p:nvPr/>
        </p:nvSpPr>
        <p:spPr>
          <a:xfrm>
            <a:off x="8640147" y="1469717"/>
            <a:ext cx="1610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Health Score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32796B-B658-46B9-A6D1-94F3FA4C76C0}"/>
              </a:ext>
            </a:extLst>
          </p:cNvPr>
          <p:cNvCxnSpPr>
            <a:cxnSpLocks/>
          </p:cNvCxnSpPr>
          <p:nvPr/>
        </p:nvCxnSpPr>
        <p:spPr>
          <a:xfrm>
            <a:off x="4033554" y="1669772"/>
            <a:ext cx="3967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576268-48FA-4884-8755-120E5D5BE40D}"/>
              </a:ext>
            </a:extLst>
          </p:cNvPr>
          <p:cNvGrpSpPr/>
          <p:nvPr/>
        </p:nvGrpSpPr>
        <p:grpSpPr>
          <a:xfrm>
            <a:off x="1265753" y="2537169"/>
            <a:ext cx="1004477" cy="859915"/>
            <a:chOff x="838200" y="1762126"/>
            <a:chExt cx="1381125" cy="11108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93D5B3-2529-47A2-97D0-ED8197897A34}"/>
                </a:ext>
              </a:extLst>
            </p:cNvPr>
            <p:cNvSpPr/>
            <p:nvPr/>
          </p:nvSpPr>
          <p:spPr>
            <a:xfrm>
              <a:off x="1114424" y="1762126"/>
              <a:ext cx="828675" cy="7715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7D5649-7EA3-4924-8C31-A642ED9E5ED2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Stock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9205C0-066E-400C-A140-780D7F7A1786}"/>
              </a:ext>
            </a:extLst>
          </p:cNvPr>
          <p:cNvGrpSpPr/>
          <p:nvPr/>
        </p:nvGrpSpPr>
        <p:grpSpPr>
          <a:xfrm>
            <a:off x="1265753" y="3489171"/>
            <a:ext cx="1004477" cy="859916"/>
            <a:chOff x="838200" y="1762125"/>
            <a:chExt cx="1381125" cy="111085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2425E9-D5F0-4517-8111-B1600E0B9FF2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88B576-C047-4EBA-88C4-977272F05275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Safety Stock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DB3BA6-5505-4751-919A-7F28F4E8CF58}"/>
              </a:ext>
            </a:extLst>
          </p:cNvPr>
          <p:cNvGrpSpPr/>
          <p:nvPr/>
        </p:nvGrpSpPr>
        <p:grpSpPr>
          <a:xfrm>
            <a:off x="1265753" y="4441173"/>
            <a:ext cx="1004477" cy="859916"/>
            <a:chOff x="838200" y="1762125"/>
            <a:chExt cx="1381125" cy="111085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83BD0A-1148-4C6E-81E7-8A8143464402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7770F1-02D2-4BE8-AD38-F4E161EA1320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Demand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60E5F7-A36A-4579-B065-F3FF396FAAB0}"/>
              </a:ext>
            </a:extLst>
          </p:cNvPr>
          <p:cNvGrpSpPr/>
          <p:nvPr/>
        </p:nvGrpSpPr>
        <p:grpSpPr>
          <a:xfrm>
            <a:off x="2522883" y="3026560"/>
            <a:ext cx="1004477" cy="859916"/>
            <a:chOff x="838200" y="1762125"/>
            <a:chExt cx="1381125" cy="111085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50B7B96-35D6-4C40-B78C-D5E57CB0AAB9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1B7BF9-7C53-4498-988E-3A74E5B4F6EA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6BCEEA-5E68-4335-A6B4-B0B3940F4226}"/>
              </a:ext>
            </a:extLst>
          </p:cNvPr>
          <p:cNvSpPr txBox="1"/>
          <p:nvPr/>
        </p:nvSpPr>
        <p:spPr>
          <a:xfrm>
            <a:off x="1858746" y="5360446"/>
            <a:ext cx="1208929" cy="35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Inputs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AA2AEA-B4A7-4A01-BD08-F474C71B9752}"/>
              </a:ext>
            </a:extLst>
          </p:cNvPr>
          <p:cNvGrpSpPr/>
          <p:nvPr/>
        </p:nvGrpSpPr>
        <p:grpSpPr>
          <a:xfrm>
            <a:off x="2493263" y="4141297"/>
            <a:ext cx="1004477" cy="859916"/>
            <a:chOff x="838200" y="1762125"/>
            <a:chExt cx="1381125" cy="111085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EAD38AF-CF5B-4025-B2AE-A4C051059EB4}"/>
                </a:ext>
              </a:extLst>
            </p:cNvPr>
            <p:cNvSpPr/>
            <p:nvPr/>
          </p:nvSpPr>
          <p:spPr>
            <a:xfrm>
              <a:off x="1114425" y="1762125"/>
              <a:ext cx="828675" cy="7715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548EF9-4DE5-4988-B734-9FCEBD556979}"/>
                </a:ext>
              </a:extLst>
            </p:cNvPr>
            <p:cNvSpPr txBox="1"/>
            <p:nvPr/>
          </p:nvSpPr>
          <p:spPr>
            <a:xfrm>
              <a:off x="838200" y="2533650"/>
              <a:ext cx="1381125" cy="33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…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59B3B26-E63A-4A38-9DBD-AE42BE89E674}"/>
              </a:ext>
            </a:extLst>
          </p:cNvPr>
          <p:cNvSpPr/>
          <p:nvPr/>
        </p:nvSpPr>
        <p:spPr>
          <a:xfrm>
            <a:off x="1243615" y="2412505"/>
            <a:ext cx="2439191" cy="334195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722D68-FE64-4E22-A91D-348C2DF7E7BD}"/>
              </a:ext>
            </a:extLst>
          </p:cNvPr>
          <p:cNvSpPr/>
          <p:nvPr/>
        </p:nvSpPr>
        <p:spPr>
          <a:xfrm>
            <a:off x="3886938" y="3833835"/>
            <a:ext cx="592396" cy="263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96429AB-B62D-4554-B7EB-27576D249ECD}"/>
              </a:ext>
            </a:extLst>
          </p:cNvPr>
          <p:cNvSpPr/>
          <p:nvPr/>
        </p:nvSpPr>
        <p:spPr>
          <a:xfrm>
            <a:off x="7992043" y="3941277"/>
            <a:ext cx="512843" cy="263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564C6-3938-4E2D-9DC9-AEE6389DFFF7}"/>
              </a:ext>
            </a:extLst>
          </p:cNvPr>
          <p:cNvSpPr txBox="1"/>
          <p:nvPr/>
        </p:nvSpPr>
        <p:spPr>
          <a:xfrm>
            <a:off x="5381410" y="3457890"/>
            <a:ext cx="1377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Health Score Model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26E0B6-B9D6-4404-B8DE-A1131AE608D1}"/>
              </a:ext>
            </a:extLst>
          </p:cNvPr>
          <p:cNvGrpSpPr/>
          <p:nvPr/>
        </p:nvGrpSpPr>
        <p:grpSpPr>
          <a:xfrm>
            <a:off x="8929787" y="4085570"/>
            <a:ext cx="974250" cy="1158888"/>
            <a:chOff x="8506185" y="3862191"/>
            <a:chExt cx="974250" cy="11588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66EC77-F10E-46C7-BAC2-D478D0B13119}"/>
                </a:ext>
              </a:extLst>
            </p:cNvPr>
            <p:cNvSpPr txBox="1"/>
            <p:nvPr/>
          </p:nvSpPr>
          <p:spPr>
            <a:xfrm>
              <a:off x="8506185" y="4420915"/>
              <a:ext cx="9742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Contributing Factors (Phase 2)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39414BA-5D0C-4D7B-850B-68B25BDB402B}"/>
                </a:ext>
              </a:extLst>
            </p:cNvPr>
            <p:cNvSpPr/>
            <p:nvPr/>
          </p:nvSpPr>
          <p:spPr>
            <a:xfrm>
              <a:off x="8701036" y="3862191"/>
              <a:ext cx="584549" cy="556569"/>
            </a:xfrm>
            <a:prstGeom prst="ellipse">
              <a:avLst/>
            </a:prstGeom>
            <a:solidFill>
              <a:srgbClr val="FF0909">
                <a:alpha val="16863"/>
              </a:srgb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19D43C9-300B-469C-83AD-367D16826E30}"/>
              </a:ext>
            </a:extLst>
          </p:cNvPr>
          <p:cNvSpPr txBox="1"/>
          <p:nvPr/>
        </p:nvSpPr>
        <p:spPr>
          <a:xfrm>
            <a:off x="8812448" y="5263099"/>
            <a:ext cx="1208929" cy="35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Outputs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CA2C629-BD1F-4451-8E52-72A05531F5BD}"/>
              </a:ext>
            </a:extLst>
          </p:cNvPr>
          <p:cNvSpPr/>
          <p:nvPr/>
        </p:nvSpPr>
        <p:spPr>
          <a:xfrm>
            <a:off x="8545270" y="2663203"/>
            <a:ext cx="1743285" cy="294905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30B5-00B1-4279-A9D2-D6B3704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63A4F-8490-4D5F-A29B-73BD395E1E37}"/>
              </a:ext>
            </a:extLst>
          </p:cNvPr>
          <p:cNvSpPr txBox="1"/>
          <p:nvPr/>
        </p:nvSpPr>
        <p:spPr>
          <a:xfrm>
            <a:off x="4991053" y="1224646"/>
            <a:ext cx="6667594" cy="489364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lIns="274320" rtlCol="0">
            <a:spAutoFit/>
          </a:bodyPr>
          <a:lstStyle/>
          <a:p>
            <a:pPr algn="ctr"/>
            <a:r>
              <a:rPr lang="en-US" sz="2400" b="1" u="sng" dirty="0"/>
              <a:t>Execution Steps</a:t>
            </a:r>
          </a:p>
          <a:p>
            <a:r>
              <a:rPr lang="en-US" sz="2400" b="1" i="1" dirty="0"/>
              <a:t>1. Input </a:t>
            </a:r>
          </a:p>
          <a:p>
            <a:r>
              <a:rPr lang="en-US" sz="2400" b="1" dirty="0"/>
              <a:t>(Material Planner #, part #)</a:t>
            </a:r>
          </a:p>
          <a:p>
            <a:endParaRPr lang="en-US" sz="2400" b="1" dirty="0"/>
          </a:p>
          <a:p>
            <a:r>
              <a:rPr lang="en-US" sz="2400" b="1" i="1" dirty="0"/>
              <a:t>2. Evaluate</a:t>
            </a:r>
          </a:p>
          <a:p>
            <a:r>
              <a:rPr lang="en-US" sz="2400" b="1" dirty="0"/>
              <a:t>(apply business rules)</a:t>
            </a:r>
          </a:p>
          <a:p>
            <a:endParaRPr lang="en-US" sz="2400" b="1" dirty="0"/>
          </a:p>
          <a:p>
            <a:r>
              <a:rPr lang="en-US" sz="2400" b="1" i="1" dirty="0"/>
              <a:t>3. Decide</a:t>
            </a:r>
          </a:p>
          <a:p>
            <a:r>
              <a:rPr lang="en-US" sz="2400" b="1" dirty="0"/>
              <a:t>(propose recommendation)</a:t>
            </a:r>
          </a:p>
          <a:p>
            <a:endParaRPr lang="en-US" sz="2400" b="1" dirty="0"/>
          </a:p>
          <a:p>
            <a:r>
              <a:rPr lang="en-US" sz="2400" b="1" i="1" dirty="0"/>
              <a:t>4. Output</a:t>
            </a:r>
          </a:p>
          <a:p>
            <a:r>
              <a:rPr lang="en-US" sz="2400" b="1" dirty="0"/>
              <a:t>(recommendations</a:t>
            </a:r>
          </a:p>
          <a:p>
            <a:r>
              <a:rPr lang="en-US" sz="2400" b="1" dirty="0"/>
              <a:t>on dashboard)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E96DD-BE97-450C-876C-41226921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28" y="4859185"/>
            <a:ext cx="1253891" cy="1174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8E3E1C1B-D496-4FA4-9B9E-16801401FB03}"/>
              </a:ext>
            </a:extLst>
          </p:cNvPr>
          <p:cNvSpPr/>
          <p:nvPr/>
        </p:nvSpPr>
        <p:spPr>
          <a:xfrm>
            <a:off x="10067759" y="1654165"/>
            <a:ext cx="1146230" cy="760047"/>
          </a:xfrm>
          <a:prstGeom prst="can">
            <a:avLst/>
          </a:prstGeom>
          <a:solidFill>
            <a:srgbClr val="FCE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Parts database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D5DB56-8CCF-4D62-8FF4-1D716AD0EA7D}"/>
              </a:ext>
            </a:extLst>
          </p:cNvPr>
          <p:cNvSpPr/>
          <p:nvPr/>
        </p:nvSpPr>
        <p:spPr>
          <a:xfrm>
            <a:off x="10116553" y="2744665"/>
            <a:ext cx="1048642" cy="671209"/>
          </a:xfrm>
          <a:prstGeom prst="roundRect">
            <a:avLst/>
          </a:prstGeom>
          <a:solidFill>
            <a:srgbClr val="EDEA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71B0AD6-E8F5-4A2F-9A6D-2BA30789D129}"/>
              </a:ext>
            </a:extLst>
          </p:cNvPr>
          <p:cNvSpPr/>
          <p:nvPr/>
        </p:nvSpPr>
        <p:spPr>
          <a:xfrm>
            <a:off x="9704509" y="3762943"/>
            <a:ext cx="1872730" cy="850065"/>
          </a:xfrm>
          <a:prstGeom prst="flowChartDecision">
            <a:avLst/>
          </a:prstGeom>
          <a:solidFill>
            <a:srgbClr val="FFF2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Recomm</a:t>
            </a:r>
            <a:r>
              <a:rPr lang="en-US" sz="1600" b="1" dirty="0">
                <a:solidFill>
                  <a:schemeClr val="tx1"/>
                </a:solidFill>
              </a:rPr>
              <a:t>. Engine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CFEB3F-8AA6-4015-9BB9-B8BC9826746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10640874" y="2414212"/>
            <a:ext cx="0" cy="3304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9AA0B3-2D00-48C5-9F11-1F7FE482D39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640874" y="3415874"/>
            <a:ext cx="0" cy="347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9FC976-062A-4702-8F08-80E0F2D7AB9A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0640874" y="4613008"/>
            <a:ext cx="0" cy="2461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34DE6-6557-4B88-8C98-2C025602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8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F0BD11D-9096-40C5-BB63-AD39DACE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>
            <a:normAutofit/>
          </a:bodyPr>
          <a:lstStyle/>
          <a:p>
            <a:r>
              <a:rPr lang="en-US" dirty="0"/>
              <a:t>Recommendation Engine -  Concepts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180B1A-C5A9-4228-BF18-A05F5809276C}"/>
              </a:ext>
            </a:extLst>
          </p:cNvPr>
          <p:cNvGrpSpPr/>
          <p:nvPr/>
        </p:nvGrpSpPr>
        <p:grpSpPr>
          <a:xfrm>
            <a:off x="421105" y="2205667"/>
            <a:ext cx="4354000" cy="2756382"/>
            <a:chOff x="1005601" y="1399994"/>
            <a:chExt cx="4354000" cy="275638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" name="Rectangle: Folded Corner 17">
              <a:extLst>
                <a:ext uri="{FF2B5EF4-FFF2-40B4-BE49-F238E27FC236}">
                  <a16:creationId xmlns:a16="http://schemas.microsoft.com/office/drawing/2014/main" id="{235D0AA2-AFED-4548-976E-306578410BB8}"/>
                </a:ext>
              </a:extLst>
            </p:cNvPr>
            <p:cNvSpPr/>
            <p:nvPr/>
          </p:nvSpPr>
          <p:spPr>
            <a:xfrm rot="10800000">
              <a:off x="1005601" y="1399994"/>
              <a:ext cx="3876579" cy="2756382"/>
            </a:xfrm>
            <a:prstGeom prst="foldedCorne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3AF9E-2397-451A-9AC8-49697E077970}"/>
                </a:ext>
              </a:extLst>
            </p:cNvPr>
            <p:cNvSpPr txBox="1"/>
            <p:nvPr/>
          </p:nvSpPr>
          <p:spPr>
            <a:xfrm>
              <a:off x="1120186" y="1524886"/>
              <a:ext cx="4239415" cy="263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2000" b="1" i="0" u="sng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Properties</a:t>
              </a:r>
            </a:p>
            <a:p>
              <a:pPr marL="342900" indent="-3429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Rule-Based Expert System</a:t>
              </a:r>
            </a:p>
            <a:p>
              <a:pPr marL="342900" indent="-3429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Based on DROOLS.NET</a:t>
              </a:r>
            </a:p>
            <a:p>
              <a:pPr marL="342900" indent="-3429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Separates logic from application</a:t>
              </a:r>
            </a:p>
            <a:p>
              <a:pPr marL="342900" indent="-3429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Maintainable</a:t>
              </a:r>
            </a:p>
            <a:p>
              <a:pPr marL="342900" indent="-3429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Scalable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84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03A0457-B3E6-418D-84E9-DF776B7E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 Engine  - Example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AF44F-CF05-4865-9C6D-67CA0869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FEE64-28F0-4585-BB94-6E6F081362E5}"/>
              </a:ext>
            </a:extLst>
          </p:cNvPr>
          <p:cNvSpPr txBox="1">
            <a:spLocks/>
          </p:cNvSpPr>
          <p:nvPr/>
        </p:nvSpPr>
        <p:spPr>
          <a:xfrm>
            <a:off x="421105" y="136525"/>
            <a:ext cx="11369842" cy="8500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u="sng" kern="1200">
                <a:solidFill>
                  <a:srgbClr val="83002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B3458-B1E5-4844-A63C-ABEA867839D0}"/>
              </a:ext>
            </a:extLst>
          </p:cNvPr>
          <p:cNvSpPr txBox="1"/>
          <p:nvPr/>
        </p:nvSpPr>
        <p:spPr>
          <a:xfrm>
            <a:off x="1376141" y="1171858"/>
            <a:ext cx="992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#11 “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On Hand Is Below Safety Stock”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06503-1E12-4B74-A035-801E61D0028C}"/>
              </a:ext>
            </a:extLst>
          </p:cNvPr>
          <p:cNvSpPr/>
          <p:nvPr/>
        </p:nvSpPr>
        <p:spPr>
          <a:xfrm>
            <a:off x="817097" y="2079971"/>
            <a:ext cx="2356560" cy="864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64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tx1"/>
                </a:solidFill>
              </a:rPr>
              <a:t>1. Data Input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3AE014-1727-46E9-86BD-E130304FB633}"/>
              </a:ext>
            </a:extLst>
          </p:cNvPr>
          <p:cNvSpPr/>
          <p:nvPr/>
        </p:nvSpPr>
        <p:spPr>
          <a:xfrm>
            <a:off x="3530904" y="2074613"/>
            <a:ext cx="757361" cy="586715"/>
          </a:xfrm>
          <a:custGeom>
            <a:avLst/>
            <a:gdLst>
              <a:gd name="connsiteX0" fmla="*/ 0 w 757361"/>
              <a:gd name="connsiteY0" fmla="*/ 117343 h 586715"/>
              <a:gd name="connsiteX1" fmla="*/ 464004 w 757361"/>
              <a:gd name="connsiteY1" fmla="*/ 117343 h 586715"/>
              <a:gd name="connsiteX2" fmla="*/ 464004 w 757361"/>
              <a:gd name="connsiteY2" fmla="*/ 0 h 586715"/>
              <a:gd name="connsiteX3" fmla="*/ 757361 w 757361"/>
              <a:gd name="connsiteY3" fmla="*/ 293358 h 586715"/>
              <a:gd name="connsiteX4" fmla="*/ 464004 w 757361"/>
              <a:gd name="connsiteY4" fmla="*/ 586715 h 586715"/>
              <a:gd name="connsiteX5" fmla="*/ 464004 w 757361"/>
              <a:gd name="connsiteY5" fmla="*/ 469372 h 586715"/>
              <a:gd name="connsiteX6" fmla="*/ 0 w 757361"/>
              <a:gd name="connsiteY6" fmla="*/ 469372 h 586715"/>
              <a:gd name="connsiteX7" fmla="*/ 0 w 757361"/>
              <a:gd name="connsiteY7" fmla="*/ 117343 h 58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361" h="586715">
                <a:moveTo>
                  <a:pt x="0" y="117343"/>
                </a:moveTo>
                <a:lnTo>
                  <a:pt x="464004" y="117343"/>
                </a:lnTo>
                <a:lnTo>
                  <a:pt x="464004" y="0"/>
                </a:lnTo>
                <a:lnTo>
                  <a:pt x="757361" y="293358"/>
                </a:lnTo>
                <a:lnTo>
                  <a:pt x="464004" y="586715"/>
                </a:lnTo>
                <a:lnTo>
                  <a:pt x="464004" y="469372"/>
                </a:lnTo>
                <a:lnTo>
                  <a:pt x="0" y="469372"/>
                </a:lnTo>
                <a:lnTo>
                  <a:pt x="0" y="11734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7343" rIns="176014" bIns="1173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00172-6E3F-467A-9074-2824F47C8041}"/>
              </a:ext>
            </a:extLst>
          </p:cNvPr>
          <p:cNvSpPr/>
          <p:nvPr/>
        </p:nvSpPr>
        <p:spPr>
          <a:xfrm>
            <a:off x="4602643" y="2079971"/>
            <a:ext cx="2356560" cy="864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64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tx1"/>
                </a:solidFill>
              </a:rPr>
              <a:t>2. Evaluate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65888-D728-4ECA-9568-1F42461B033F}"/>
              </a:ext>
            </a:extLst>
          </p:cNvPr>
          <p:cNvSpPr/>
          <p:nvPr/>
        </p:nvSpPr>
        <p:spPr>
          <a:xfrm>
            <a:off x="5085312" y="2655971"/>
            <a:ext cx="2356560" cy="3312000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1261" tIns="211261" rIns="211261" bIns="211261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business rules on data</a:t>
            </a:r>
            <a:endParaRPr lang="en-US" sz="2000" b="1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1" kern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Detect: </a:t>
            </a:r>
            <a:r>
              <a:rPr lang="en-US" sz="2000" b="1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available quantity for today is less than the demand for today and tomorrow</a:t>
            </a:r>
            <a:endParaRPr lang="en-US" sz="2000" b="1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2913C6-AC76-4A1A-9487-63805CE6ADC7}"/>
              </a:ext>
            </a:extLst>
          </p:cNvPr>
          <p:cNvSpPr/>
          <p:nvPr/>
        </p:nvSpPr>
        <p:spPr>
          <a:xfrm>
            <a:off x="7316449" y="2074613"/>
            <a:ext cx="757361" cy="586715"/>
          </a:xfrm>
          <a:custGeom>
            <a:avLst/>
            <a:gdLst>
              <a:gd name="connsiteX0" fmla="*/ 0 w 757361"/>
              <a:gd name="connsiteY0" fmla="*/ 117343 h 586715"/>
              <a:gd name="connsiteX1" fmla="*/ 464004 w 757361"/>
              <a:gd name="connsiteY1" fmla="*/ 117343 h 586715"/>
              <a:gd name="connsiteX2" fmla="*/ 464004 w 757361"/>
              <a:gd name="connsiteY2" fmla="*/ 0 h 586715"/>
              <a:gd name="connsiteX3" fmla="*/ 757361 w 757361"/>
              <a:gd name="connsiteY3" fmla="*/ 293358 h 586715"/>
              <a:gd name="connsiteX4" fmla="*/ 464004 w 757361"/>
              <a:gd name="connsiteY4" fmla="*/ 586715 h 586715"/>
              <a:gd name="connsiteX5" fmla="*/ 464004 w 757361"/>
              <a:gd name="connsiteY5" fmla="*/ 469372 h 586715"/>
              <a:gd name="connsiteX6" fmla="*/ 0 w 757361"/>
              <a:gd name="connsiteY6" fmla="*/ 469372 h 586715"/>
              <a:gd name="connsiteX7" fmla="*/ 0 w 757361"/>
              <a:gd name="connsiteY7" fmla="*/ 117343 h 58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361" h="586715">
                <a:moveTo>
                  <a:pt x="0" y="117343"/>
                </a:moveTo>
                <a:lnTo>
                  <a:pt x="464004" y="117343"/>
                </a:lnTo>
                <a:lnTo>
                  <a:pt x="464004" y="0"/>
                </a:lnTo>
                <a:lnTo>
                  <a:pt x="757361" y="293358"/>
                </a:lnTo>
                <a:lnTo>
                  <a:pt x="464004" y="586715"/>
                </a:lnTo>
                <a:lnTo>
                  <a:pt x="464004" y="469372"/>
                </a:lnTo>
                <a:lnTo>
                  <a:pt x="0" y="469372"/>
                </a:lnTo>
                <a:lnTo>
                  <a:pt x="0" y="11734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7343" rIns="176014" bIns="1173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1A0946-2EA6-47CC-9D1C-C450CEB02263}"/>
              </a:ext>
            </a:extLst>
          </p:cNvPr>
          <p:cNvSpPr/>
          <p:nvPr/>
        </p:nvSpPr>
        <p:spPr>
          <a:xfrm>
            <a:off x="8388188" y="2079971"/>
            <a:ext cx="2356560" cy="864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64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tx1"/>
                </a:solidFill>
              </a:rPr>
              <a:t>3. Decide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9D92DC-DDBA-4342-B216-CA0CB711819F}"/>
              </a:ext>
            </a:extLst>
          </p:cNvPr>
          <p:cNvSpPr/>
          <p:nvPr/>
        </p:nvSpPr>
        <p:spPr>
          <a:xfrm>
            <a:off x="8870857" y="2655971"/>
            <a:ext cx="2356560" cy="3312000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1261" tIns="211261" rIns="211261" bIns="211261" numCol="1" spcCol="1270" anchor="t" anchorCtr="0">
            <a:noAutofit/>
          </a:bodyPr>
          <a:lstStyle/>
          <a:p>
            <a:pPr marL="0" lvl="1" indent="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2000" b="1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Propose: </a:t>
            </a:r>
          </a:p>
          <a:p>
            <a:pPr marL="0" lvl="1" indent="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2000" b="1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“Urgent expedite order is required. Expedite order quantity should cover production for today and tomorrow.”</a:t>
            </a:r>
            <a:endParaRPr lang="en-US" sz="2000" b="1" kern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55401C-0CC8-4D1B-BB91-4BE35653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 r="34957"/>
          <a:stretch/>
        </p:blipFill>
        <p:spPr>
          <a:xfrm>
            <a:off x="1376141" y="2662153"/>
            <a:ext cx="2347975" cy="3305818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3034133"/>
      </p:ext>
    </p:extLst>
  </p:cSld>
  <p:clrMapOvr>
    <a:masterClrMapping/>
  </p:clrMapOvr>
</p:sld>
</file>

<file path=ppt/theme/theme1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568DD55000B4ABF9207FE11AE5AAE" ma:contentTypeVersion="14" ma:contentTypeDescription="Create a new document." ma:contentTypeScope="" ma:versionID="465b9810668ee5175dfb92f773b0b498">
  <xsd:schema xmlns:xsd="http://www.w3.org/2001/XMLSchema" xmlns:xs="http://www.w3.org/2001/XMLSchema" xmlns:p="http://schemas.microsoft.com/office/2006/metadata/properties" xmlns:ns3="7747d6f2-f41e-49be-b419-83bb4bc5000c" xmlns:ns4="814f9edf-3547-4c73-aa70-98ddb4902186" targetNamespace="http://schemas.microsoft.com/office/2006/metadata/properties" ma:root="true" ma:fieldsID="c9dfccad9315cdf5b950b95decf5be2f" ns3:_="" ns4:_="">
    <xsd:import namespace="7747d6f2-f41e-49be-b419-83bb4bc5000c"/>
    <xsd:import namespace="814f9edf-3547-4c73-aa70-98ddb4902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7d6f2-f41e-49be-b419-83bb4bc50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f9edf-3547-4c73-aa70-98ddb4902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A68BAB-DB1F-47C0-9BB3-B20B69D14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7d6f2-f41e-49be-b419-83bb4bc5000c"/>
    <ds:schemaRef ds:uri="814f9edf-3547-4c73-aa70-98ddb49021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F34528-B069-494A-9971-082F17F63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5A24D-0BD6-44E3-B5EC-D3A6CADFFD37}">
  <ds:schemaRefs>
    <ds:schemaRef ds:uri="814f9edf-3547-4c73-aa70-98ddb4902186"/>
    <ds:schemaRef ds:uri="http://www.w3.org/XML/1998/namespace"/>
    <ds:schemaRef ds:uri="http://schemas.microsoft.com/office/2006/documentManagement/types"/>
    <ds:schemaRef ds:uri="http://purl.org/dc/elements/1.1/"/>
    <ds:schemaRef ds:uri="7747d6f2-f41e-49be-b419-83bb4bc5000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Week_of_3_8_Refined_Roadmap_Update</Template>
  <TotalTime>651</TotalTime>
  <Words>646</Words>
  <Application>Microsoft Office PowerPoint</Application>
  <PresentationFormat>Widescreen</PresentationFormat>
  <Paragraphs>130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Week_of_3_8_Refined_Roadmap_Update</vt:lpstr>
      <vt:lpstr>Custom Design</vt:lpstr>
      <vt:lpstr>Week_of_3_8_Refined_Roadmap_Update</vt:lpstr>
      <vt:lpstr>Proactive and Automated Control for BMW</vt:lpstr>
      <vt:lpstr>Project Team</vt:lpstr>
      <vt:lpstr>Problem Statement</vt:lpstr>
      <vt:lpstr>Material Planner Assistant</vt:lpstr>
      <vt:lpstr>Data</vt:lpstr>
      <vt:lpstr>User Dashboards</vt:lpstr>
      <vt:lpstr>Health Score Algorithm</vt:lpstr>
      <vt:lpstr>Recommendation Engine -  Concepts</vt:lpstr>
      <vt:lpstr>Recommendation Engine  - Example Case</vt:lpstr>
      <vt:lpstr>Benefits</vt:lpstr>
      <vt:lpstr>Future Work and Applications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EVAN A</dc:creator>
  <cp:lastModifiedBy>Matthews, Rhea</cp:lastModifiedBy>
  <cp:revision>10</cp:revision>
  <cp:lastPrinted>2021-07-19T16:04:10Z</cp:lastPrinted>
  <dcterms:created xsi:type="dcterms:W3CDTF">2021-03-15T17:04:38Z</dcterms:created>
  <dcterms:modified xsi:type="dcterms:W3CDTF">2022-01-11T18:08:37Z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