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31"/>
  </p:notesMasterIdLst>
  <p:sldIdLst>
    <p:sldId id="339" r:id="rId7"/>
    <p:sldId id="307" r:id="rId8"/>
    <p:sldId id="330" r:id="rId9"/>
    <p:sldId id="340" r:id="rId10"/>
    <p:sldId id="333" r:id="rId11"/>
    <p:sldId id="257" r:id="rId12"/>
    <p:sldId id="326" r:id="rId13"/>
    <p:sldId id="262" r:id="rId14"/>
    <p:sldId id="1346" r:id="rId15"/>
    <p:sldId id="319" r:id="rId16"/>
    <p:sldId id="1353" r:id="rId17"/>
    <p:sldId id="1328" r:id="rId18"/>
    <p:sldId id="1338" r:id="rId19"/>
    <p:sldId id="1347" r:id="rId20"/>
    <p:sldId id="1345" r:id="rId21"/>
    <p:sldId id="1348" r:id="rId22"/>
    <p:sldId id="1350" r:id="rId23"/>
    <p:sldId id="1351" r:id="rId24"/>
    <p:sldId id="1352" r:id="rId25"/>
    <p:sldId id="1359" r:id="rId26"/>
    <p:sldId id="303" r:id="rId27"/>
    <p:sldId id="1354" r:id="rId28"/>
    <p:sldId id="1355" r:id="rId29"/>
    <p:sldId id="1358" r:id="rId30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12E"/>
    <a:srgbClr val="FF0000"/>
    <a:srgbClr val="B40038"/>
    <a:srgbClr val="863A51"/>
    <a:srgbClr val="830028"/>
    <a:srgbClr val="FFB9CF"/>
    <a:srgbClr val="0000FF"/>
    <a:srgbClr val="FF5353"/>
    <a:srgbClr val="ED7D31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7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FB21CF-47E1-4D96-AA0C-F9CFEB1AC57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9B31CD8-D2EC-475A-B555-49BF466EF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7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31CD8-D2EC-475A-B555-49BF466EF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c274db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c274dbdf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ac274dbdf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31CD8-D2EC-475A-B555-49BF466EFB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7d07287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e97d07287f_0_40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e97d07287f_0_40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79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31CD8-D2EC-475A-B555-49BF466EFB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1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3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9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0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8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258-4FA7-46B5-8ACD-FFAD825C3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56BB-61EC-4379-A795-5E887B8FB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9568-A55B-436A-B782-CB144E30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B9B-D48C-43B2-8E90-3E75C56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06F8-EE6E-43BA-93BC-F5DBC79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9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45C-4CEA-49A4-BB65-EB4F134A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36525"/>
            <a:ext cx="11369842" cy="8500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49D1-E1A3-4283-98CE-0BD2D8F3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1275347"/>
            <a:ext cx="11369842" cy="486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B60C-85BB-4A3C-BDC6-2242946B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31E-21F0-45BB-B721-241A0A2B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CPM@USC Confidential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2AC7-9C4B-4BC4-A9CF-ECCBEF7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32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8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96E6-B4BD-4D30-B042-EE459D20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184-7262-41F1-B366-B06F03DE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DF9E-D9E6-4F8C-87F7-9838D7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2938-D6BD-4515-B494-B4BAFF60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1007-6B73-4D7D-8D9A-B436ECFE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20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6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AB47-C1C0-42F0-87B7-DEF507A5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C8B0-5885-4414-AC67-F53BCE4F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9DA6-EA6A-4A65-9DA1-B65BAAFC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6ED4-9250-44E3-B1E7-6ACA02E8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8F6-CB45-4E25-8666-938208B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A5224-C846-431F-A5B8-92E43BD5C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02D10-F8A8-4F9A-A96B-1DD1FAD1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76FB-C296-4E7B-AD38-70CD23FE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C5A-2EB7-4C8F-B576-FFE4BEA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6B7C-55EF-4669-AA9D-95C4838E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CFA-5CEE-4095-A7AC-FE485B1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31B-6EE4-4992-A4E0-362FFE6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434C-CBD3-421F-ADC6-E6EE60D3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8A30-A016-43C2-B47D-54B3E3E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0F9BB-15AE-48F5-AEAC-3230D65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D56E-2C65-4477-BCB2-DFF36B2E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4FB-5F23-4336-BDF6-695DA7AF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1083-8CD9-42EF-905B-F702D2FB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DF8C-3DC0-4401-B79F-F9719191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88204-6BF0-43E8-A911-057B7D72C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B82DA-A812-4AE2-88A8-4432FE702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73D4-194A-4C94-9408-C78E769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58B55-AF6B-4B13-9FA0-E522044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09AA8-B218-4C5F-9420-77BDBB3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4C30-C987-4918-AFF4-3DF2EE8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97A91-D069-494E-847C-183F4D4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DE376-560D-4217-B407-A638760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ABA1-51A8-4302-B10F-B155CF33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1AF62-E576-40F1-B638-22B8AC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26D7-8F24-4E00-BCDC-388F7053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1314A-1C26-41CB-A74A-7F353EBE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9F5-E057-4660-9F1D-FEA9D304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00FF-28D7-46C3-8169-578543C7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4B2D-C117-4145-9501-5A290E975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9AEBD-F392-4CD2-8963-F490F1F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FEC1-319C-4BF1-AE36-E37773E9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BB41-4B7A-4367-9D8F-61A6A57E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09B5-57CA-4D63-9EB4-3E479E2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1A0B-9797-4C5B-AD32-9CCC12074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7688-FE99-4609-BBD4-305A4BC2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D1397-B3C7-4806-92B6-60B0B80E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8267B5-F4C2-4F99-90C4-45BE665133A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D9B-BD84-43E7-8CB7-976EF5D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C3AB-4284-41F3-B474-1428A41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3718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54" y="626864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82108" y="6268640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94379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83002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7551-07D7-49FB-8D4C-26378D2C3C2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F664-DAD4-4693-A1BF-91DABE9D21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C16D6-A375-4800-A97F-D9375CD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377E-4002-4FD3-BC94-EC08E9B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00B-C6EC-4F3B-95C5-6770A3DF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5A44-FBBE-496C-84C5-7756AE6DF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3066F-B163-4960-B3F4-AFA0B762CA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83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File:BMW logo (gray).svg - Wikimedia Commons">
            <a:extLst>
              <a:ext uri="{FF2B5EF4-FFF2-40B4-BE49-F238E27FC236}">
                <a16:creationId xmlns:a16="http://schemas.microsoft.com/office/drawing/2014/main" id="{996E8572-46E9-42D3-A1F4-31F554606F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411" y="630974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DF5DD-B328-44FE-B3C1-1B66B5BE2B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60154" y="6309746"/>
            <a:ext cx="1671692" cy="4572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A537ED8D-763C-46F7-B25E-165880C2765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6335485"/>
            <a:ext cx="2743200" cy="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rgbClr val="83002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801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u="none">
                <a:solidFill>
                  <a:srgbClr val="8300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Proactive and Automated Control for BMW</a:t>
            </a:r>
          </a:p>
        </p:txBody>
      </p:sp>
      <p:pic>
        <p:nvPicPr>
          <p:cNvPr id="6" name="Picture 4" descr="File:BMW logo (gray).svg - Wikimedia Commons">
            <a:extLst>
              <a:ext uri="{FF2B5EF4-FFF2-40B4-BE49-F238E27FC236}">
                <a16:creationId xmlns:a16="http://schemas.microsoft.com/office/drawing/2014/main" id="{2217C453-4476-41C3-9573-89EAAA52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15" y="4412271"/>
            <a:ext cx="1271573" cy="12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99FA6-50AF-40CB-B7B7-35788D0C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49" y="4657917"/>
            <a:ext cx="2853627" cy="780454"/>
          </a:xfrm>
          <a:prstGeom prst="rect">
            <a:avLst/>
          </a:prstGeom>
        </p:spPr>
      </p:pic>
      <p:pic>
        <p:nvPicPr>
          <p:cNvPr id="8" name="Picture 7" descr="University of South Carolina logo.">
            <a:extLst>
              <a:ext uri="{FF2B5EF4-FFF2-40B4-BE49-F238E27FC236}">
                <a16:creationId xmlns:a16="http://schemas.microsoft.com/office/drawing/2014/main" id="{BD44F9F1-31B6-4595-BF7A-CEC98F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32" b="13776"/>
          <a:stretch/>
        </p:blipFill>
        <p:spPr>
          <a:xfrm>
            <a:off x="5807305" y="4306602"/>
            <a:ext cx="2831058" cy="1334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27742" t="21579" r="51732" b="53392"/>
          <a:stretch/>
        </p:blipFill>
        <p:spPr>
          <a:xfrm>
            <a:off x="218644" y="4414059"/>
            <a:ext cx="3697333" cy="126799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656907" y="3370521"/>
            <a:ext cx="8878186" cy="0"/>
          </a:xfrm>
          <a:prstGeom prst="line">
            <a:avLst/>
          </a:prstGeom>
          <a:ln w="76200">
            <a:solidFill>
              <a:srgbClr val="863A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0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7d07287f_0_404"/>
          <p:cNvSpPr/>
          <p:nvPr/>
        </p:nvSpPr>
        <p:spPr>
          <a:xfrm>
            <a:off x="3612049" y="1378278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Material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Planner</a:t>
            </a:r>
            <a:endParaRPr kumimoji="0" sz="1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97d07287f_0_404"/>
          <p:cNvSpPr/>
          <p:nvPr/>
        </p:nvSpPr>
        <p:spPr>
          <a:xfrm>
            <a:off x="5805370" y="1324500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e97d07287f_0_404"/>
          <p:cNvCxnSpPr>
            <a:stCxn id="222" idx="3"/>
            <a:endCxn id="225" idx="1"/>
          </p:cNvCxnSpPr>
          <p:nvPr/>
        </p:nvCxnSpPr>
        <p:spPr>
          <a:xfrm>
            <a:off x="5064049" y="1656978"/>
            <a:ext cx="741321" cy="1754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ge97d07287f_0_404"/>
          <p:cNvSpPr/>
          <p:nvPr/>
        </p:nvSpPr>
        <p:spPr>
          <a:xfrm>
            <a:off x="8329399" y="137195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Supplier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(Vendor)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ge97d07287f_0_404"/>
          <p:cNvCxnSpPr>
            <a:cxnSpLocks/>
            <a:stCxn id="225" idx="3"/>
          </p:cNvCxnSpPr>
          <p:nvPr/>
        </p:nvCxnSpPr>
        <p:spPr>
          <a:xfrm flipV="1">
            <a:off x="7125245" y="1643151"/>
            <a:ext cx="1225617" cy="3137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ge97d07287f_0_404"/>
          <p:cNvSpPr txBox="1"/>
          <p:nvPr/>
        </p:nvSpPr>
        <p:spPr>
          <a:xfrm>
            <a:off x="7791825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1..*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97d07287f_0_404"/>
          <p:cNvSpPr/>
          <p:nvPr/>
        </p:nvSpPr>
        <p:spPr>
          <a:xfrm>
            <a:off x="8404287" y="226357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supply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97d07287f_0_404"/>
          <p:cNvSpPr/>
          <p:nvPr/>
        </p:nvSpPr>
        <p:spPr>
          <a:xfrm>
            <a:off x="8338212" y="3437700"/>
            <a:ext cx="1452000" cy="557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Material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(Part)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e97d07287f_0_404"/>
          <p:cNvCxnSpPr>
            <a:stCxn id="234" idx="0"/>
            <a:endCxn id="227" idx="2"/>
          </p:cNvCxnSpPr>
          <p:nvPr/>
        </p:nvCxnSpPr>
        <p:spPr>
          <a:xfrm rot="10800000">
            <a:off x="9055525" y="1929375"/>
            <a:ext cx="8700" cy="33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e97d07287f_0_404"/>
          <p:cNvCxnSpPr>
            <a:stCxn id="235" idx="0"/>
            <a:endCxn id="234" idx="2"/>
          </p:cNvCxnSpPr>
          <p:nvPr/>
        </p:nvCxnSpPr>
        <p:spPr>
          <a:xfrm rot="10800000">
            <a:off x="9064212" y="2963700"/>
            <a:ext cx="0" cy="47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ge97d07287f_0_404"/>
          <p:cNvSpPr txBox="1"/>
          <p:nvPr/>
        </p:nvSpPr>
        <p:spPr>
          <a:xfrm>
            <a:off x="9138325" y="30833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1..*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97d07287f_0_404"/>
          <p:cNvSpPr/>
          <p:nvPr/>
        </p:nvSpPr>
        <p:spPr>
          <a:xfrm>
            <a:off x="6224987" y="3344425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has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97d07287f_0_404"/>
          <p:cNvSpPr/>
          <p:nvPr/>
        </p:nvSpPr>
        <p:spPr>
          <a:xfrm>
            <a:off x="3612062" y="3415738"/>
            <a:ext cx="1452000" cy="557400"/>
          </a:xfrm>
          <a:prstGeom prst="rect">
            <a:avLst/>
          </a:prstGeom>
          <a:solidFill>
            <a:srgbClr val="FFD9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Material 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Planning 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7d07287f_0_404"/>
          <p:cNvSpPr/>
          <p:nvPr/>
        </p:nvSpPr>
        <p:spPr>
          <a:xfrm>
            <a:off x="3678112" y="2325788"/>
            <a:ext cx="1319875" cy="700050"/>
          </a:xfrm>
          <a:prstGeom prst="flowChartDecision">
            <a:avLst/>
          </a:prstGeom>
          <a:solidFill>
            <a:schemeClr val="l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Responsible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e97d07287f_0_404"/>
          <p:cNvCxnSpPr>
            <a:stCxn id="241" idx="0"/>
            <a:endCxn id="222" idx="2"/>
          </p:cNvCxnSpPr>
          <p:nvPr/>
        </p:nvCxnSpPr>
        <p:spPr>
          <a:xfrm rot="10800000">
            <a:off x="4338050" y="1935788"/>
            <a:ext cx="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e97d07287f_0_404"/>
          <p:cNvCxnSpPr>
            <a:stCxn id="240" idx="0"/>
          </p:cNvCxnSpPr>
          <p:nvPr/>
        </p:nvCxnSpPr>
        <p:spPr>
          <a:xfrm rot="10800000">
            <a:off x="4334762" y="3025738"/>
            <a:ext cx="3300" cy="39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ge97d07287f_0_404"/>
          <p:cNvCxnSpPr>
            <a:stCxn id="235" idx="1"/>
            <a:endCxn id="239" idx="3"/>
          </p:cNvCxnSpPr>
          <p:nvPr/>
        </p:nvCxnSpPr>
        <p:spPr>
          <a:xfrm rot="10800000">
            <a:off x="7544712" y="3694500"/>
            <a:ext cx="793500" cy="2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ge97d07287f_0_404"/>
          <p:cNvCxnSpPr>
            <a:stCxn id="239" idx="1"/>
            <a:endCxn id="240" idx="3"/>
          </p:cNvCxnSpPr>
          <p:nvPr/>
        </p:nvCxnSpPr>
        <p:spPr>
          <a:xfrm rot="10800000">
            <a:off x="5063987" y="3694450"/>
            <a:ext cx="1161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ge97d07287f_0_404"/>
          <p:cNvSpPr/>
          <p:nvPr/>
        </p:nvSpPr>
        <p:spPr>
          <a:xfrm>
            <a:off x="902124" y="3001825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use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e97d07287f_0_404"/>
          <p:cNvCxnSpPr>
            <a:stCxn id="240" idx="1"/>
            <a:endCxn id="246" idx="3"/>
          </p:cNvCxnSpPr>
          <p:nvPr/>
        </p:nvCxnSpPr>
        <p:spPr>
          <a:xfrm rot="10800000">
            <a:off x="2221862" y="3351838"/>
            <a:ext cx="1390200" cy="342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ge97d07287f_0_404"/>
          <p:cNvSpPr/>
          <p:nvPr/>
        </p:nvSpPr>
        <p:spPr>
          <a:xfrm>
            <a:off x="836087" y="4107000"/>
            <a:ext cx="1452000" cy="557400"/>
          </a:xfrm>
          <a:prstGeom prst="rect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Material Inventory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e97d07287f_0_404"/>
          <p:cNvCxnSpPr>
            <a:stCxn id="246" idx="2"/>
            <a:endCxn id="248" idx="0"/>
          </p:cNvCxnSpPr>
          <p:nvPr/>
        </p:nvCxnSpPr>
        <p:spPr>
          <a:xfrm>
            <a:off x="1562062" y="3701875"/>
            <a:ext cx="0" cy="405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ge97d07287f_0_404"/>
          <p:cNvSpPr/>
          <p:nvPr/>
        </p:nvSpPr>
        <p:spPr>
          <a:xfrm>
            <a:off x="3678124" y="4223713"/>
            <a:ext cx="1319875" cy="700050"/>
          </a:xfrm>
          <a:prstGeom prst="flowChartDecision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use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e97d07287f_0_404"/>
          <p:cNvCxnSpPr>
            <a:stCxn id="250" idx="2"/>
            <a:endCxn id="252" idx="0"/>
          </p:cNvCxnSpPr>
          <p:nvPr/>
        </p:nvCxnSpPr>
        <p:spPr>
          <a:xfrm flipH="1">
            <a:off x="4336562" y="4923763"/>
            <a:ext cx="1500" cy="22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ge97d07287f_0_404"/>
          <p:cNvSpPr/>
          <p:nvPr/>
        </p:nvSpPr>
        <p:spPr>
          <a:xfrm>
            <a:off x="3610424" y="5148313"/>
            <a:ext cx="1452000" cy="557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Exception</a:t>
            </a:r>
            <a:endParaRPr kumimoji="0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97d07287f_0_404"/>
          <p:cNvSpPr/>
          <p:nvPr/>
        </p:nvSpPr>
        <p:spPr>
          <a:xfrm>
            <a:off x="902149" y="5076988"/>
            <a:ext cx="1319875" cy="700050"/>
          </a:xfrm>
          <a:prstGeom prst="flowChartDecision">
            <a:avLst/>
          </a:prstGeom>
          <a:solidFill>
            <a:srgbClr val="CFE2F3"/>
          </a:solidFill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generate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e97d07287f_0_404"/>
          <p:cNvCxnSpPr>
            <a:stCxn id="240" idx="2"/>
            <a:endCxn id="250" idx="0"/>
          </p:cNvCxnSpPr>
          <p:nvPr/>
        </p:nvCxnSpPr>
        <p:spPr>
          <a:xfrm>
            <a:off x="4338062" y="3973138"/>
            <a:ext cx="0" cy="25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ge97d07287f_0_404"/>
          <p:cNvSpPr/>
          <p:nvPr/>
        </p:nvSpPr>
        <p:spPr>
          <a:xfrm>
            <a:off x="1444587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recommend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e97d07287f_0_404"/>
          <p:cNvCxnSpPr>
            <a:stCxn id="258" idx="2"/>
            <a:endCxn id="240" idx="1"/>
          </p:cNvCxnSpPr>
          <p:nvPr/>
        </p:nvCxnSpPr>
        <p:spPr>
          <a:xfrm>
            <a:off x="2104524" y="2483300"/>
            <a:ext cx="1507500" cy="12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ge97d07287f_0_404"/>
          <p:cNvSpPr/>
          <p:nvPr/>
        </p:nvSpPr>
        <p:spPr>
          <a:xfrm>
            <a:off x="1378524" y="767100"/>
            <a:ext cx="1452000" cy="557400"/>
          </a:xfrm>
          <a:prstGeom prst="rect">
            <a:avLst/>
          </a:prstGeom>
          <a:solidFill>
            <a:srgbClr val="B6D7A8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Health 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Status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e97d07287f_0_404"/>
          <p:cNvCxnSpPr>
            <a:stCxn id="260" idx="2"/>
            <a:endCxn id="258" idx="0"/>
          </p:cNvCxnSpPr>
          <p:nvPr/>
        </p:nvCxnSpPr>
        <p:spPr>
          <a:xfrm>
            <a:off x="2104524" y="1324500"/>
            <a:ext cx="0" cy="45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97d07287f_0_404"/>
          <p:cNvSpPr txBox="1"/>
          <p:nvPr/>
        </p:nvSpPr>
        <p:spPr>
          <a:xfrm>
            <a:off x="3144574" y="294787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Output</a:t>
            </a:r>
            <a:endParaRPr kumimoji="0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97d07287f_0_404"/>
          <p:cNvSpPr txBox="1"/>
          <p:nvPr/>
        </p:nvSpPr>
        <p:spPr>
          <a:xfrm>
            <a:off x="4412174" y="3983800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</a:t>
            </a:r>
            <a:endParaRPr kumimoji="0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97d07287f_0_404"/>
          <p:cNvSpPr txBox="1"/>
          <p:nvPr/>
        </p:nvSpPr>
        <p:spPr>
          <a:xfrm>
            <a:off x="2960237" y="37660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input</a:t>
            </a:r>
            <a:endParaRPr kumimoji="0" sz="15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e97d07287f_0_404"/>
          <p:cNvCxnSpPr>
            <a:stCxn id="248" idx="2"/>
            <a:endCxn id="256" idx="0"/>
          </p:cNvCxnSpPr>
          <p:nvPr/>
        </p:nvCxnSpPr>
        <p:spPr>
          <a:xfrm>
            <a:off x="1562087" y="4664400"/>
            <a:ext cx="0" cy="41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0" name="Google Shape;270;ge97d07287f_0_404"/>
          <p:cNvCxnSpPr>
            <a:stCxn id="256" idx="3"/>
            <a:endCxn id="252" idx="1"/>
          </p:cNvCxnSpPr>
          <p:nvPr/>
        </p:nvCxnSpPr>
        <p:spPr>
          <a:xfrm>
            <a:off x="2222024" y="5427013"/>
            <a:ext cx="1388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271" name="Google Shape;271;ge97d07287f_0_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174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97d07287f_0_404"/>
          <p:cNvSpPr txBox="1"/>
          <p:nvPr/>
        </p:nvSpPr>
        <p:spPr>
          <a:xfrm>
            <a:off x="1377099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0 %</a:t>
            </a:r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97d07287f_0_404"/>
          <p:cNvSpPr txBox="1"/>
          <p:nvPr/>
        </p:nvSpPr>
        <p:spPr>
          <a:xfrm>
            <a:off x="2305274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100 %</a:t>
            </a:r>
            <a:endParaRPr kumimoji="0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1CFEF4-1DEA-6044-BBBF-82672496C0C6}"/>
              </a:ext>
            </a:extLst>
          </p:cNvPr>
          <p:cNvGraphicFramePr>
            <a:graphicFrameLocks noGrp="1"/>
          </p:cNvGraphicFramePr>
          <p:nvPr/>
        </p:nvGraphicFramePr>
        <p:xfrm>
          <a:off x="3617891" y="366081"/>
          <a:ext cx="1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E4198987-F7F2-FA47-8FB7-0C66DC5A52D0}"/>
              </a:ext>
            </a:extLst>
          </p:cNvPr>
          <p:cNvGraphicFramePr>
            <a:graphicFrameLocks noGrp="1"/>
          </p:cNvGraphicFramePr>
          <p:nvPr/>
        </p:nvGraphicFramePr>
        <p:xfrm>
          <a:off x="8329399" y="421620"/>
          <a:ext cx="1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682A3D29-D8C4-494B-8A27-0CFDCEBC01C9}"/>
              </a:ext>
            </a:extLst>
          </p:cNvPr>
          <p:cNvGraphicFramePr>
            <a:graphicFrameLocks noGrp="1"/>
          </p:cNvGraphicFramePr>
          <p:nvPr/>
        </p:nvGraphicFramePr>
        <p:xfrm>
          <a:off x="8443725" y="4335220"/>
          <a:ext cx="1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Config.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6" name="Table 2">
            <a:extLst>
              <a:ext uri="{FF2B5EF4-FFF2-40B4-BE49-F238E27FC236}">
                <a16:creationId xmlns:a16="http://schemas.microsoft.com/office/drawing/2014/main" id="{34088D09-7CAC-A544-8858-C65ADC8BF9DD}"/>
              </a:ext>
            </a:extLst>
          </p:cNvPr>
          <p:cNvGraphicFramePr>
            <a:graphicFrameLocks noGrp="1"/>
          </p:cNvGraphicFramePr>
          <p:nvPr/>
        </p:nvGraphicFramePr>
        <p:xfrm>
          <a:off x="2154462" y="4263394"/>
          <a:ext cx="1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Trans.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D6501D2A-69EE-7C4B-A4D2-3BAC61CDCC54}"/>
              </a:ext>
            </a:extLst>
          </p:cNvPr>
          <p:cNvGraphicFramePr>
            <a:graphicFrameLocks noGrp="1"/>
          </p:cNvGraphicFramePr>
          <p:nvPr/>
        </p:nvGraphicFramePr>
        <p:xfrm>
          <a:off x="28712" y="1389108"/>
          <a:ext cx="1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8" name="Table 2">
            <a:extLst>
              <a:ext uri="{FF2B5EF4-FFF2-40B4-BE49-F238E27FC236}">
                <a16:creationId xmlns:a16="http://schemas.microsoft.com/office/drawing/2014/main" id="{72E0E98F-7E5D-6C44-A405-85DAA930CDE7}"/>
              </a:ext>
            </a:extLst>
          </p:cNvPr>
          <p:cNvGraphicFramePr>
            <a:graphicFrameLocks noGrp="1"/>
          </p:cNvGraphicFramePr>
          <p:nvPr/>
        </p:nvGraphicFramePr>
        <p:xfrm>
          <a:off x="5079370" y="5332538"/>
          <a:ext cx="1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64B419CD-1793-0541-958A-57166B878707}"/>
              </a:ext>
            </a:extLst>
          </p:cNvPr>
          <p:cNvGraphicFramePr>
            <a:graphicFrameLocks noGrp="1"/>
          </p:cNvGraphicFramePr>
          <p:nvPr/>
        </p:nvGraphicFramePr>
        <p:xfrm>
          <a:off x="9895725" y="2325788"/>
          <a:ext cx="1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graphicFrame>
        <p:nvGraphicFramePr>
          <p:cNvPr id="50" name="Table 2">
            <a:extLst>
              <a:ext uri="{FF2B5EF4-FFF2-40B4-BE49-F238E27FC236}">
                <a16:creationId xmlns:a16="http://schemas.microsoft.com/office/drawing/2014/main" id="{3F240E72-5370-5C46-B404-694178BF1E42}"/>
              </a:ext>
            </a:extLst>
          </p:cNvPr>
          <p:cNvGraphicFramePr>
            <a:graphicFrameLocks noGrp="1"/>
          </p:cNvGraphicFramePr>
          <p:nvPr/>
        </p:nvGraphicFramePr>
        <p:xfrm>
          <a:off x="5323607" y="375741"/>
          <a:ext cx="145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963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DB7F1-1998-442D-BA09-B5A87063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DF6C6D-1EE4-AF4E-A4D5-3EE29B4E4A2B}"/>
              </a:ext>
            </a:extLst>
          </p:cNvPr>
          <p:cNvGraphicFramePr>
            <a:graphicFrameLocks noGrp="1"/>
          </p:cNvGraphicFramePr>
          <p:nvPr/>
        </p:nvGraphicFramePr>
        <p:xfrm>
          <a:off x="249719" y="165590"/>
          <a:ext cx="1505285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85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Material </a:t>
                      </a:r>
                    </a:p>
                    <a:p>
                      <a:pPr algn="ctr"/>
                      <a:r>
                        <a:rPr lang="en-US" sz="1600" dirty="0"/>
                        <a:t>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MRPCn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Planner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Vendor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51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12A6ED-E892-844B-AD56-2DC3F202692F}"/>
              </a:ext>
            </a:extLst>
          </p:cNvPr>
          <p:cNvGraphicFramePr>
            <a:graphicFrameLocks noGrp="1"/>
          </p:cNvGraphicFramePr>
          <p:nvPr/>
        </p:nvGraphicFramePr>
        <p:xfrm>
          <a:off x="157664" y="3697008"/>
          <a:ext cx="1616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242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Vendor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Vendor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085784-0C93-894F-8920-9B010BDFD304}"/>
              </a:ext>
            </a:extLst>
          </p:cNvPr>
          <p:cNvGraphicFramePr>
            <a:graphicFrameLocks noGrp="1"/>
          </p:cNvGraphicFramePr>
          <p:nvPr/>
        </p:nvGraphicFramePr>
        <p:xfrm>
          <a:off x="2413727" y="1857230"/>
          <a:ext cx="1935747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Material Config.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rgbClr val="FF5353"/>
                          </a:solidFill>
                        </a:rPr>
                        <a:t>Safety Stock</a:t>
                      </a:r>
                    </a:p>
                    <a:p>
                      <a:r>
                        <a:rPr lang="en-US" sz="1600" strike="noStrike" dirty="0">
                          <a:solidFill>
                            <a:srgbClr val="00B050"/>
                          </a:solidFill>
                        </a:rPr>
                        <a:t>(number, Qty)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Planning Time Fence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Safety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Planning 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4807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9A38DC6-0AC2-0F49-8809-6F68428C45B4}"/>
              </a:ext>
            </a:extLst>
          </p:cNvPr>
          <p:cNvGraphicFramePr>
            <a:graphicFrameLocks noGrp="1"/>
          </p:cNvGraphicFramePr>
          <p:nvPr/>
        </p:nvGraphicFramePr>
        <p:xfrm>
          <a:off x="138065" y="5292769"/>
          <a:ext cx="1616242" cy="104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242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2738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Exception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Exception Msg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7811C6-15C5-BB43-8D38-51EE6FD51138}"/>
              </a:ext>
            </a:extLst>
          </p:cNvPr>
          <p:cNvGraphicFramePr>
            <a:graphicFrameLocks noGrp="1"/>
          </p:cNvGraphicFramePr>
          <p:nvPr/>
        </p:nvGraphicFramePr>
        <p:xfrm>
          <a:off x="9848260" y="1993266"/>
          <a:ext cx="2092576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576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Health Status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(number , 0-100 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Stock 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(number, in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First Receipt 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(number, in 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4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Exception ID 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32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4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8415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11E27C-EB4A-DA43-931F-D7D0D61F6A27}"/>
              </a:ext>
            </a:extLst>
          </p:cNvPr>
          <p:cNvGraphicFramePr>
            <a:graphicFrameLocks noGrp="1"/>
          </p:cNvGraphicFramePr>
          <p:nvPr/>
        </p:nvGraphicFramePr>
        <p:xfrm>
          <a:off x="218555" y="2004460"/>
          <a:ext cx="15052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85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Plant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MRP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511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19BC77-E85B-8149-9FCB-D34AED746F57}"/>
              </a:ext>
            </a:extLst>
          </p:cNvPr>
          <p:cNvGraphicFramePr>
            <a:graphicFrameLocks noGrp="1"/>
          </p:cNvGraphicFramePr>
          <p:nvPr/>
        </p:nvGraphicFramePr>
        <p:xfrm>
          <a:off x="4833815" y="244838"/>
          <a:ext cx="193574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Material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Plant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MRPCn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Vendor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Shipment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Demand Date 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(Date, TimeStamp)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4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MRP Element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(Text, category)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5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Change Qty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(number, Qty)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30642"/>
                  </a:ext>
                </a:extLst>
              </a:tr>
              <a:tr h="22252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 Qty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(number, Qty)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06094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905397-A059-6840-8937-74A2C07897D4}"/>
              </a:ext>
            </a:extLst>
          </p:cNvPr>
          <p:cNvGraphicFramePr>
            <a:graphicFrameLocks noGrp="1"/>
          </p:cNvGraphicFramePr>
          <p:nvPr/>
        </p:nvGraphicFramePr>
        <p:xfrm>
          <a:off x="6956158" y="772567"/>
          <a:ext cx="1935747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747">
                  <a:extLst>
                    <a:ext uri="{9D8B030D-6E8A-4147-A177-3AD203B41FA5}">
                      <a16:colId xmlns:a16="http://schemas.microsoft.com/office/drawing/2014/main" val="4240545615"/>
                    </a:ext>
                  </a:extLst>
                </a:gridCol>
              </a:tblGrid>
              <a:tr h="3311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4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Shipment 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Material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trike="noStrike" dirty="0">
                          <a:solidFill>
                            <a:schemeClr val="tx1"/>
                          </a:solidFill>
                        </a:rPr>
                        <a:t>Vendor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2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Purchase Order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0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Trailer ID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(number,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Source of Shipment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(Lat., Lng, Address)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4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Dest. of Shipment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(Lat., Lng, Address)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9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ETA to Dest.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(number, hrs.)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Supply TS</a:t>
                      </a:r>
                    </a:p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(Date, TimeStamp)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01910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33CB04-7E8F-0D46-96FA-B4CF408D5E96}"/>
              </a:ext>
            </a:extLst>
          </p:cNvPr>
          <p:cNvCxnSpPr>
            <a:cxnSpLocks/>
          </p:cNvCxnSpPr>
          <p:nvPr/>
        </p:nvCxnSpPr>
        <p:spPr>
          <a:xfrm>
            <a:off x="2036064" y="165590"/>
            <a:ext cx="0" cy="616857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8D015B-F4B1-B845-9FD9-E12CC4EDDD23}"/>
              </a:ext>
            </a:extLst>
          </p:cNvPr>
          <p:cNvCxnSpPr>
            <a:cxnSpLocks/>
          </p:cNvCxnSpPr>
          <p:nvPr/>
        </p:nvCxnSpPr>
        <p:spPr>
          <a:xfrm>
            <a:off x="4611624" y="165589"/>
            <a:ext cx="0" cy="616857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61D49-4823-3A44-BFD7-A13DEA9C3616}"/>
              </a:ext>
            </a:extLst>
          </p:cNvPr>
          <p:cNvCxnSpPr>
            <a:cxnSpLocks/>
          </p:cNvCxnSpPr>
          <p:nvPr/>
        </p:nvCxnSpPr>
        <p:spPr>
          <a:xfrm>
            <a:off x="9244584" y="244838"/>
            <a:ext cx="0" cy="616857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9054F0C-61A7-0046-8C82-211175BE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781" y="58981"/>
            <a:ext cx="778657" cy="1294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08C5A-7A59-1C40-A40C-FB7D7BE7FC42}"/>
              </a:ext>
            </a:extLst>
          </p:cNvPr>
          <p:cNvSpPr txBox="1"/>
          <p:nvPr/>
        </p:nvSpPr>
        <p:spPr>
          <a:xfrm>
            <a:off x="10119325" y="1318161"/>
            <a:ext cx="175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 Planner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0BEA2-774C-41BB-B412-257A1F0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5A44-FBBE-496C-84C5-7756AE6DF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0F5256-D6AA-4C67-82C2-B884012D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Ranking Algorithm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C996D-78DE-463B-A852-B298F26B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105" y="4114800"/>
            <a:ext cx="11369842" cy="2026068"/>
          </a:xfrm>
        </p:spPr>
        <p:txBody>
          <a:bodyPr>
            <a:normAutofit/>
          </a:bodyPr>
          <a:lstStyle/>
          <a:p>
            <a:r>
              <a:rPr lang="en-US" sz="2000" dirty="0"/>
              <a:t>For this specific sample part (bolded fields were created randomly) the data shows there is a 16% chance this part will arrive one day early, 33% chance it will arrive on time, 33% chance it will arrive one day late, and 16% chance it will arrive two days late (50% chance of late arrival)</a:t>
            </a:r>
          </a:p>
          <a:p>
            <a:r>
              <a:rPr lang="en-US" sz="2000" dirty="0"/>
              <a:t>The more historical data there is available, the more accurate the ranking is</a:t>
            </a:r>
          </a:p>
          <a:p>
            <a:r>
              <a:rPr lang="en-US" sz="2000" b="1" dirty="0"/>
              <a:t>Suppliers will be ranked based on % chance of on time arrival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652B0-5B9F-44D7-97D5-A71B79F4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7" y="1275347"/>
            <a:ext cx="11985458" cy="26550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1FDF5-973E-4E75-A165-9D0A0F2121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9A42-3F9B-4683-A3C7-13D5F477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Dashboards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9AA69-8FBC-4536-9F0A-1B544364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105" y="1275347"/>
            <a:ext cx="5029200" cy="48655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One of the main objectives of the dashboards is to aid in reducing the time a planner spends looking up information, the dashboard will integrate all needed data and analysis into one location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 planner can view the status of their parts and a gauge will replace the stoplight to give a more exact representation.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 material planner suggestion will be displayed along with a box to collect the Planner’s feedback on why they accepted or rejected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 dashboard will also allow for creating “what if” scenarios based on alternative suppliers, transportation, stock,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41CBE-8359-40EA-A78E-9A0650614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4" y="136525"/>
            <a:ext cx="6472030" cy="60624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F7C9E-1BEC-416A-985A-2E74B6740B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6E72-1A62-453B-A8F6-40A02FF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UofSC Tasks 2,3: Data Interrogation / Model Development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AD8B53-A859-46EF-AE25-257FD94D950E}"/>
              </a:ext>
            </a:extLst>
          </p:cNvPr>
          <p:cNvSpPr/>
          <p:nvPr/>
        </p:nvSpPr>
        <p:spPr>
          <a:xfrm>
            <a:off x="421105" y="1208112"/>
            <a:ext cx="527542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37E9EB-5FAD-4A30-BC9D-1249878DE04F}"/>
              </a:ext>
            </a:extLst>
          </p:cNvPr>
          <p:cNvSpPr/>
          <p:nvPr/>
        </p:nvSpPr>
        <p:spPr>
          <a:xfrm>
            <a:off x="421105" y="1771883"/>
            <a:ext cx="5275420" cy="3243463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9EC9EC-0CDB-4E1F-90B7-AC97861D78D5}"/>
              </a:ext>
            </a:extLst>
          </p:cNvPr>
          <p:cNvSpPr/>
          <p:nvPr/>
        </p:nvSpPr>
        <p:spPr>
          <a:xfrm>
            <a:off x="6346233" y="1208112"/>
            <a:ext cx="527542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439C1B-0E44-4F07-A594-EC133957FC62}"/>
              </a:ext>
            </a:extLst>
          </p:cNvPr>
          <p:cNvSpPr/>
          <p:nvPr/>
        </p:nvSpPr>
        <p:spPr>
          <a:xfrm>
            <a:off x="6346233" y="1771883"/>
            <a:ext cx="5275420" cy="3243463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EBA5B9-A618-46B8-8443-42983AE29E4D}"/>
              </a:ext>
            </a:extLst>
          </p:cNvPr>
          <p:cNvSpPr txBox="1">
            <a:spLocks/>
          </p:cNvSpPr>
          <p:nvPr/>
        </p:nvSpPr>
        <p:spPr>
          <a:xfrm>
            <a:off x="1332832" y="5086118"/>
            <a:ext cx="10026801" cy="117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Deliverable: Key capabilities for part-forecasting model and prepared data for model creation and initial model</a:t>
            </a:r>
          </a:p>
        </p:txBody>
      </p:sp>
    </p:spTree>
    <p:extLst>
      <p:ext uri="{BB962C8B-B14F-4D97-AF65-F5344CB8AC3E}">
        <p14:creationId xmlns:p14="http://schemas.microsoft.com/office/powerpoint/2010/main" val="210417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6D29-380E-4BAB-B329-72D4B436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Forecasting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9F07-3EAC-4FB8-B44B-DF1CF68D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E5EC-C835-4583-AF6C-98E661B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6DBB-845F-4158-93DF-62E4989F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E2E4-71BB-4D0D-BD6D-0F05DA5E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Fraunhofer USA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16E9-DDD0-438C-B995-28A7F90F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C376-1E50-41BD-B63D-35996C84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Fraunhofer USA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0A50-1CCE-4D19-A097-E28CF666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C376-1E50-41BD-B63D-35996C84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Fraunhofer USA 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0A50-1CCE-4D19-A097-E28CF666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1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584F-D228-4D3A-8482-4B8F7C33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F451-B365-40B7-B37C-D47E234B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69707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Introduction</a:t>
            </a:r>
          </a:p>
          <a:p>
            <a:pPr marL="342900" indent="-342900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1" dirty="0">
                <a:latin typeface="Calibri" panose="020F0502020204030204"/>
                <a:cs typeface="+mn-cs"/>
              </a:rPr>
              <a:t>Overview of Project</a:t>
            </a:r>
          </a:p>
          <a:p>
            <a:pPr marL="342900" indent="-342900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Approach</a:t>
            </a:r>
          </a:p>
          <a:p>
            <a:pPr marL="342900" indent="-342900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1" dirty="0">
                <a:latin typeface="Calibri" panose="020F0502020204030204"/>
                <a:cs typeface="+mn-cs"/>
              </a:rPr>
              <a:t>UofSC Tasks and Deliverables</a:t>
            </a:r>
          </a:p>
          <a:p>
            <a:pPr marL="342900" indent="-342900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1" dirty="0">
                <a:latin typeface="Calibri" panose="020F0502020204030204"/>
                <a:cs typeface="+mn-cs"/>
              </a:rPr>
              <a:t>Fraunhofer Tasks and Deliverables</a:t>
            </a:r>
          </a:p>
          <a:p>
            <a:pPr marL="342900" indent="-342900">
              <a:spcBef>
                <a:spcPts val="5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1" dirty="0">
                <a:latin typeface="Calibri" panose="020F0502020204030204"/>
                <a:cs typeface="+mn-cs"/>
              </a:rPr>
              <a:t>Phase 2 and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290C-6548-43B1-9D30-440103EF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E982-8F26-47FA-B896-00E60BB5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2651-12EF-4F7D-813F-A014FA6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Tasks and Deliverables – Phase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0D3C9E-A12B-4790-8171-7B6A2E0629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688" y="1274763"/>
          <a:ext cx="11370325" cy="354202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8562">
                  <a:extLst>
                    <a:ext uri="{9D8B030D-6E8A-4147-A177-3AD203B41FA5}">
                      <a16:colId xmlns:a16="http://schemas.microsoft.com/office/drawing/2014/main" val="884719193"/>
                    </a:ext>
                  </a:extLst>
                </a:gridCol>
                <a:gridCol w="3380169">
                  <a:extLst>
                    <a:ext uri="{9D8B030D-6E8A-4147-A177-3AD203B41FA5}">
                      <a16:colId xmlns:a16="http://schemas.microsoft.com/office/drawing/2014/main" val="1837403068"/>
                    </a:ext>
                  </a:extLst>
                </a:gridCol>
                <a:gridCol w="5556933">
                  <a:extLst>
                    <a:ext uri="{9D8B030D-6E8A-4147-A177-3AD203B41FA5}">
                      <a16:colId xmlns:a16="http://schemas.microsoft.com/office/drawing/2014/main" val="2027193398"/>
                    </a:ext>
                  </a:extLst>
                </a:gridCol>
                <a:gridCol w="1414661">
                  <a:extLst>
                    <a:ext uri="{9D8B030D-6E8A-4147-A177-3AD203B41FA5}">
                      <a16:colId xmlns:a16="http://schemas.microsoft.com/office/drawing/2014/main" val="1087403357"/>
                    </a:ext>
                  </a:extLst>
                </a:gridCol>
              </a:tblGrid>
              <a:tr h="34162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Task #</a:t>
                      </a:r>
                    </a:p>
                  </a:txBody>
                  <a:tcPr marL="88763" marR="8876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88763" marR="8876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Deliverable</a:t>
                      </a:r>
                    </a:p>
                  </a:txBody>
                  <a:tcPr marL="88763" marR="8876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Time Range</a:t>
                      </a:r>
                    </a:p>
                  </a:txBody>
                  <a:tcPr marL="88763" marR="8876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15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UofSC 4</a:t>
                      </a:r>
                    </a:p>
                  </a:txBody>
                  <a:tcPr marL="88763" marR="88763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Parts forecasting model validation</a:t>
                      </a:r>
                    </a:p>
                  </a:txBody>
                  <a:tcPr marL="88763" marR="88763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Software: Validated AI model</a:t>
                      </a:r>
                    </a:p>
                  </a:txBody>
                  <a:tcPr marL="88763" marR="88763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7-9</a:t>
                      </a:r>
                    </a:p>
                  </a:txBody>
                  <a:tcPr marL="88763" marR="88763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1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err="1"/>
                        <a:t>FhUSA</a:t>
                      </a:r>
                      <a:r>
                        <a:rPr lang="en-US" sz="1400" b="1"/>
                        <a:t> 4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Integrate forecasting model with AI Material Planner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AI Material planner framework with integrated AI forecasting model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7-9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4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BMW 4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Systems of record integration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7-9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4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err="1"/>
                        <a:t>FhUSA</a:t>
                      </a:r>
                      <a:r>
                        <a:rPr lang="en-US" sz="1400" b="1"/>
                        <a:t> 5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AI Material Planner with alerting and human readable steps created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Workshops: status updates, alerting functionalities, human readable action steps. Software: Alerting functionality, human readable action steps. Software support: support BMW with integration of system at BMW. Correction calibration of system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9-12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89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BMW 5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Integration of combined parts forecasting model and AI material planner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9-12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2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BMW 6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Visualization, dashboard and reporting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7-11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7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BMW 7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Feasibility study and testing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Document: Feasibility study report, final report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10-12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540065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D7857-F8FC-43D6-8ABA-60C0D0B9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C9CD-3C75-4FB1-8945-A3DB46F4E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3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94CA-6F53-4A7F-BBD5-598A7A3E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UofSC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48570-5983-4B49-B741-0DD70BA1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1139-CBED-4D5B-8EC8-C47A0364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Fraunhofer USA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2ED1-D8BE-4F64-9450-6B5893DF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11D5-3066-4ECB-AA4D-780AC039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B6ED5-90D0-4356-AF3A-4F7EA4B76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4E6-837D-4072-A52E-011ABD83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CBB709D-79CE-4175-8781-60318A3E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8" y="1274763"/>
            <a:ext cx="11369675" cy="48656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BMW: Josh Abel, Ken Kennedy, Allen Godsey, Shawn </a:t>
            </a:r>
            <a:r>
              <a:rPr lang="en-US" sz="2400" b="1" dirty="0" err="1"/>
              <a:t>Mangiafico</a:t>
            </a:r>
            <a:endParaRPr lang="en-US" sz="2400" b="1" dirty="0"/>
          </a:p>
          <a:p>
            <a:pPr>
              <a:lnSpc>
                <a:spcPct val="110000"/>
              </a:lnSpc>
            </a:pPr>
            <a:r>
              <a:rPr lang="en-US" sz="2400" b="1" dirty="0"/>
              <a:t>UofSC: Abdel </a:t>
            </a:r>
            <a:r>
              <a:rPr lang="en-US" sz="2400" b="1" dirty="0" err="1"/>
              <a:t>Bayoumi</a:t>
            </a:r>
            <a:r>
              <a:rPr lang="en-US" sz="2400" b="1" dirty="0"/>
              <a:t>, Rhea Matthews, Evan Meaney, Andre Calderon, Rhiannon Bullard, Amit </a:t>
            </a:r>
            <a:r>
              <a:rPr lang="en-US" sz="2400" b="1" dirty="0" err="1"/>
              <a:t>Sheth</a:t>
            </a:r>
            <a:r>
              <a:rPr lang="en-US" sz="2400" b="1" dirty="0"/>
              <a:t>, </a:t>
            </a:r>
            <a:r>
              <a:rPr lang="en-US" sz="2400" b="1" dirty="0" err="1"/>
              <a:t>Pankesh</a:t>
            </a:r>
            <a:r>
              <a:rPr lang="en-US" sz="2400" b="1" dirty="0"/>
              <a:t> Patel, Forest </a:t>
            </a:r>
            <a:r>
              <a:rPr lang="en-US" sz="2400" b="1" dirty="0" err="1"/>
              <a:t>Agostinelli</a:t>
            </a:r>
            <a:r>
              <a:rPr lang="en-US" sz="2400" b="1" dirty="0"/>
              <a:t>, RJ Gleaton, Ashik Kumar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Fraunhofer: </a:t>
            </a:r>
            <a:r>
              <a:rPr lang="en-US" sz="2400" b="1" dirty="0" err="1"/>
              <a:t>Jeno</a:t>
            </a:r>
            <a:r>
              <a:rPr lang="en-US" sz="2400" b="1" dirty="0"/>
              <a:t> </a:t>
            </a:r>
            <a:r>
              <a:rPr lang="en-US" sz="2400" b="1" dirty="0" err="1"/>
              <a:t>Szep</a:t>
            </a:r>
            <a:r>
              <a:rPr lang="en-US" sz="2400" b="1" dirty="0"/>
              <a:t>, Brook Stacy, Michael Miller, </a:t>
            </a:r>
            <a:r>
              <a:rPr lang="en-US" sz="2400" b="1" dirty="0" err="1"/>
              <a:t>Prahlad</a:t>
            </a:r>
            <a:r>
              <a:rPr lang="en-US" sz="2400" b="1" dirty="0"/>
              <a:t> Menon</a:t>
            </a:r>
          </a:p>
        </p:txBody>
      </p:sp>
    </p:spTree>
    <p:extLst>
      <p:ext uri="{BB962C8B-B14F-4D97-AF65-F5344CB8AC3E}">
        <p14:creationId xmlns:p14="http://schemas.microsoft.com/office/powerpoint/2010/main" val="221725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6E72-1A62-453B-A8F6-40A02FF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AD8B53-A859-46EF-AE25-257FD94D950E}"/>
              </a:ext>
            </a:extLst>
          </p:cNvPr>
          <p:cNvSpPr/>
          <p:nvPr/>
        </p:nvSpPr>
        <p:spPr>
          <a:xfrm>
            <a:off x="386471" y="1365130"/>
            <a:ext cx="369264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16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37E9EB-5FAD-4A30-BC9D-1249878DE04F}"/>
              </a:ext>
            </a:extLst>
          </p:cNvPr>
          <p:cNvSpPr/>
          <p:nvPr/>
        </p:nvSpPr>
        <p:spPr>
          <a:xfrm>
            <a:off x="386471" y="1928901"/>
            <a:ext cx="3692640" cy="4243300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BMW assembly processes integrate thousands of parts, sourced from a wide variety of suppliers, located around the world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these parts fail to arrive on time, costly delays and work stoppages follow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Requires monitoring that is done manually by highly experienced supply chain professionals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Tedious and expensive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4EC70D5-5D44-4EEC-BA2A-691FCF80DD13}"/>
              </a:ext>
            </a:extLst>
          </p:cNvPr>
          <p:cNvSpPr/>
          <p:nvPr/>
        </p:nvSpPr>
        <p:spPr>
          <a:xfrm>
            <a:off x="4242389" y="1365130"/>
            <a:ext cx="369264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kumimoji="0" lang="en-US" sz="1600" b="1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16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62CA7C-69AB-4D8D-B841-1CAB1530F7C3}"/>
              </a:ext>
            </a:extLst>
          </p:cNvPr>
          <p:cNvSpPr/>
          <p:nvPr/>
        </p:nvSpPr>
        <p:spPr>
          <a:xfrm>
            <a:off x="4242389" y="1928901"/>
            <a:ext cx="3692640" cy="4243300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BMW seeks improved data-driven algorithms, systems and processes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Successful solutions will capture, analyze and exploit datasets to enable optimized and proactive materials control, optimize specialized human expertise, and reduce line stoppages due to missing parts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E094AC-EE0D-46C7-A018-1AF2975B8803}"/>
              </a:ext>
            </a:extLst>
          </p:cNvPr>
          <p:cNvSpPr/>
          <p:nvPr/>
        </p:nvSpPr>
        <p:spPr>
          <a:xfrm>
            <a:off x="8098307" y="1365130"/>
            <a:ext cx="369264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kumimoji="0" lang="en-US" sz="1600" b="1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Deliverables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858B95-CAF8-4369-849A-7C63C7D14454}"/>
              </a:ext>
            </a:extLst>
          </p:cNvPr>
          <p:cNvSpPr/>
          <p:nvPr/>
        </p:nvSpPr>
        <p:spPr>
          <a:xfrm>
            <a:off x="8098307" y="1928901"/>
            <a:ext cx="3692640" cy="4243300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material planner assistant and model for forecasting part shortages 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solution could be applied to other supply chain needs and could be scalable</a:t>
            </a:r>
          </a:p>
        </p:txBody>
      </p:sp>
    </p:spTree>
    <p:extLst>
      <p:ext uri="{BB962C8B-B14F-4D97-AF65-F5344CB8AC3E}">
        <p14:creationId xmlns:p14="http://schemas.microsoft.com/office/powerpoint/2010/main" val="180050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ECBA-E2DC-49CA-9D59-2CED3E47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of Work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C9FB1E-7124-4E8E-B425-44B0E31C823F}"/>
              </a:ext>
            </a:extLst>
          </p:cNvPr>
          <p:cNvSpPr/>
          <p:nvPr/>
        </p:nvSpPr>
        <p:spPr>
          <a:xfrm>
            <a:off x="420688" y="1658306"/>
            <a:ext cx="11369675" cy="2570400"/>
          </a:xfrm>
          <a:custGeom>
            <a:avLst/>
            <a:gdLst>
              <a:gd name="connsiteX0" fmla="*/ 0 w 11369675"/>
              <a:gd name="connsiteY0" fmla="*/ 0 h 2570400"/>
              <a:gd name="connsiteX1" fmla="*/ 11369675 w 11369675"/>
              <a:gd name="connsiteY1" fmla="*/ 0 h 2570400"/>
              <a:gd name="connsiteX2" fmla="*/ 11369675 w 11369675"/>
              <a:gd name="connsiteY2" fmla="*/ 2570400 h 2570400"/>
              <a:gd name="connsiteX3" fmla="*/ 0 w 11369675"/>
              <a:gd name="connsiteY3" fmla="*/ 2570400 h 2570400"/>
              <a:gd name="connsiteX4" fmla="*/ 0 w 11369675"/>
              <a:gd name="connsiteY4" fmla="*/ 0 h 25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9675" h="2570400">
                <a:moveTo>
                  <a:pt x="0" y="0"/>
                </a:moveTo>
                <a:lnTo>
                  <a:pt x="11369675" y="0"/>
                </a:lnTo>
                <a:lnTo>
                  <a:pt x="11369675" y="2570400"/>
                </a:lnTo>
                <a:lnTo>
                  <a:pt x="0" y="25704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413" tIns="499872" rIns="882413" bIns="170688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b="1" kern="1200"/>
              <a:t>Data collection and analysis</a:t>
            </a:r>
            <a:endParaRPr lang="en-US" sz="2400" kern="120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b="1" kern="1200"/>
              <a:t>Develop models representing a wide range of data and interrelationships</a:t>
            </a:r>
            <a:endParaRPr lang="en-US" sz="2400" kern="120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b="1" kern="1200"/>
              <a:t>Identify subset of “easy to plan” parts, automate handling of these parts, suggest actions to take given a part’s status </a:t>
            </a:r>
            <a:endParaRPr lang="en-US" sz="2400" kern="120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b="1" kern="1200"/>
              <a:t>Evaluate path to full automation of low-risk parts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C32BFA4-316F-4ED9-9E64-A7666C6E1AA3}"/>
              </a:ext>
            </a:extLst>
          </p:cNvPr>
          <p:cNvSpPr/>
          <p:nvPr/>
        </p:nvSpPr>
        <p:spPr>
          <a:xfrm>
            <a:off x="818689" y="1374439"/>
            <a:ext cx="7958772" cy="708480"/>
          </a:xfrm>
          <a:custGeom>
            <a:avLst/>
            <a:gdLst>
              <a:gd name="connsiteX0" fmla="*/ 0 w 7958772"/>
              <a:gd name="connsiteY0" fmla="*/ 118082 h 708480"/>
              <a:gd name="connsiteX1" fmla="*/ 118082 w 7958772"/>
              <a:gd name="connsiteY1" fmla="*/ 0 h 708480"/>
              <a:gd name="connsiteX2" fmla="*/ 7840690 w 7958772"/>
              <a:gd name="connsiteY2" fmla="*/ 0 h 708480"/>
              <a:gd name="connsiteX3" fmla="*/ 7958772 w 7958772"/>
              <a:gd name="connsiteY3" fmla="*/ 118082 h 708480"/>
              <a:gd name="connsiteX4" fmla="*/ 7958772 w 7958772"/>
              <a:gd name="connsiteY4" fmla="*/ 590398 h 708480"/>
              <a:gd name="connsiteX5" fmla="*/ 7840690 w 7958772"/>
              <a:gd name="connsiteY5" fmla="*/ 708480 h 708480"/>
              <a:gd name="connsiteX6" fmla="*/ 118082 w 7958772"/>
              <a:gd name="connsiteY6" fmla="*/ 708480 h 708480"/>
              <a:gd name="connsiteX7" fmla="*/ 0 w 7958772"/>
              <a:gd name="connsiteY7" fmla="*/ 590398 h 708480"/>
              <a:gd name="connsiteX8" fmla="*/ 0 w 7958772"/>
              <a:gd name="connsiteY8" fmla="*/ 118082 h 7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8772" h="708480">
                <a:moveTo>
                  <a:pt x="0" y="118082"/>
                </a:moveTo>
                <a:cubicBezTo>
                  <a:pt x="0" y="52867"/>
                  <a:pt x="52867" y="0"/>
                  <a:pt x="118082" y="0"/>
                </a:cubicBezTo>
                <a:lnTo>
                  <a:pt x="7840690" y="0"/>
                </a:lnTo>
                <a:cubicBezTo>
                  <a:pt x="7905905" y="0"/>
                  <a:pt x="7958772" y="52867"/>
                  <a:pt x="7958772" y="118082"/>
                </a:cubicBezTo>
                <a:lnTo>
                  <a:pt x="7958772" y="590398"/>
                </a:lnTo>
                <a:cubicBezTo>
                  <a:pt x="7958772" y="655613"/>
                  <a:pt x="7905905" y="708480"/>
                  <a:pt x="7840690" y="708480"/>
                </a:cubicBezTo>
                <a:lnTo>
                  <a:pt x="118082" y="708480"/>
                </a:lnTo>
                <a:cubicBezTo>
                  <a:pt x="52867" y="708480"/>
                  <a:pt x="0" y="655613"/>
                  <a:pt x="0" y="590398"/>
                </a:cubicBezTo>
                <a:lnTo>
                  <a:pt x="0" y="1180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408" tIns="34585" rIns="335408" bIns="3458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>
                <a:solidFill>
                  <a:sysClr val="windowText" lastClr="000000"/>
                </a:solidFill>
              </a:rPr>
              <a:t>Phase 1: Data Collection and Development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502917-8E02-4A9B-BCA4-6D40C17A41CD}"/>
              </a:ext>
            </a:extLst>
          </p:cNvPr>
          <p:cNvSpPr/>
          <p:nvPr/>
        </p:nvSpPr>
        <p:spPr>
          <a:xfrm>
            <a:off x="420688" y="4712546"/>
            <a:ext cx="11369675" cy="1398600"/>
          </a:xfrm>
          <a:custGeom>
            <a:avLst/>
            <a:gdLst>
              <a:gd name="connsiteX0" fmla="*/ 0 w 11369675"/>
              <a:gd name="connsiteY0" fmla="*/ 0 h 1398600"/>
              <a:gd name="connsiteX1" fmla="*/ 11369675 w 11369675"/>
              <a:gd name="connsiteY1" fmla="*/ 0 h 1398600"/>
              <a:gd name="connsiteX2" fmla="*/ 11369675 w 11369675"/>
              <a:gd name="connsiteY2" fmla="*/ 1398600 h 1398600"/>
              <a:gd name="connsiteX3" fmla="*/ 0 w 11369675"/>
              <a:gd name="connsiteY3" fmla="*/ 1398600 h 1398600"/>
              <a:gd name="connsiteX4" fmla="*/ 0 w 11369675"/>
              <a:gd name="connsiteY4" fmla="*/ 0 h 13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9675" h="1398600">
                <a:moveTo>
                  <a:pt x="0" y="0"/>
                </a:moveTo>
                <a:lnTo>
                  <a:pt x="11369675" y="0"/>
                </a:lnTo>
                <a:lnTo>
                  <a:pt x="11369675" y="1398600"/>
                </a:lnTo>
                <a:lnTo>
                  <a:pt x="0" y="1398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413" tIns="499872" rIns="882413" bIns="170688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b="1" kern="1200"/>
              <a:t>Validate and enhance developed models and AI material planner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b="1" kern="1200"/>
              <a:t>Develop dashboards and reporting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76CCA0-8E1E-4C36-8298-957D769F99E5}"/>
              </a:ext>
            </a:extLst>
          </p:cNvPr>
          <p:cNvSpPr/>
          <p:nvPr/>
        </p:nvSpPr>
        <p:spPr>
          <a:xfrm>
            <a:off x="989171" y="4358306"/>
            <a:ext cx="7958772" cy="708480"/>
          </a:xfrm>
          <a:custGeom>
            <a:avLst/>
            <a:gdLst>
              <a:gd name="connsiteX0" fmla="*/ 0 w 7958772"/>
              <a:gd name="connsiteY0" fmla="*/ 118082 h 708480"/>
              <a:gd name="connsiteX1" fmla="*/ 118082 w 7958772"/>
              <a:gd name="connsiteY1" fmla="*/ 0 h 708480"/>
              <a:gd name="connsiteX2" fmla="*/ 7840690 w 7958772"/>
              <a:gd name="connsiteY2" fmla="*/ 0 h 708480"/>
              <a:gd name="connsiteX3" fmla="*/ 7958772 w 7958772"/>
              <a:gd name="connsiteY3" fmla="*/ 118082 h 708480"/>
              <a:gd name="connsiteX4" fmla="*/ 7958772 w 7958772"/>
              <a:gd name="connsiteY4" fmla="*/ 590398 h 708480"/>
              <a:gd name="connsiteX5" fmla="*/ 7840690 w 7958772"/>
              <a:gd name="connsiteY5" fmla="*/ 708480 h 708480"/>
              <a:gd name="connsiteX6" fmla="*/ 118082 w 7958772"/>
              <a:gd name="connsiteY6" fmla="*/ 708480 h 708480"/>
              <a:gd name="connsiteX7" fmla="*/ 0 w 7958772"/>
              <a:gd name="connsiteY7" fmla="*/ 590398 h 708480"/>
              <a:gd name="connsiteX8" fmla="*/ 0 w 7958772"/>
              <a:gd name="connsiteY8" fmla="*/ 118082 h 7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8772" h="708480">
                <a:moveTo>
                  <a:pt x="0" y="118082"/>
                </a:moveTo>
                <a:cubicBezTo>
                  <a:pt x="0" y="52867"/>
                  <a:pt x="52867" y="0"/>
                  <a:pt x="118082" y="0"/>
                </a:cubicBezTo>
                <a:lnTo>
                  <a:pt x="7840690" y="0"/>
                </a:lnTo>
                <a:cubicBezTo>
                  <a:pt x="7905905" y="0"/>
                  <a:pt x="7958772" y="52867"/>
                  <a:pt x="7958772" y="118082"/>
                </a:cubicBezTo>
                <a:lnTo>
                  <a:pt x="7958772" y="590398"/>
                </a:lnTo>
                <a:cubicBezTo>
                  <a:pt x="7958772" y="655613"/>
                  <a:pt x="7905905" y="708480"/>
                  <a:pt x="7840690" y="708480"/>
                </a:cubicBezTo>
                <a:lnTo>
                  <a:pt x="118082" y="708480"/>
                </a:lnTo>
                <a:cubicBezTo>
                  <a:pt x="52867" y="708480"/>
                  <a:pt x="0" y="655613"/>
                  <a:pt x="0" y="590398"/>
                </a:cubicBezTo>
                <a:lnTo>
                  <a:pt x="0" y="1180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5408" tIns="34585" rIns="335408" bIns="3458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>
                <a:solidFill>
                  <a:sysClr val="windowText" lastClr="000000"/>
                </a:solidFill>
              </a:rPr>
              <a:t>Phase 2: Proactive and Automated Reporting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147138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c274dbdf_0_0"/>
          <p:cNvSpPr/>
          <p:nvPr/>
        </p:nvSpPr>
        <p:spPr>
          <a:xfrm>
            <a:off x="315525" y="2946625"/>
            <a:ext cx="11015100" cy="3558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eac274dbdf_0_0"/>
          <p:cNvSpPr txBox="1">
            <a:spLocks noGrp="1"/>
          </p:cNvSpPr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 dirty="0"/>
              <a:t>Conceptual design </a:t>
            </a:r>
            <a:endParaRPr u="none" dirty="0"/>
          </a:p>
        </p:txBody>
      </p:sp>
      <p:sp>
        <p:nvSpPr>
          <p:cNvPr id="103" name="Google Shape;103;geac274dbdf_0_0"/>
          <p:cNvSpPr/>
          <p:nvPr/>
        </p:nvSpPr>
        <p:spPr>
          <a:xfrm>
            <a:off x="3129875" y="3819500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eac274dbdf_0_0"/>
          <p:cNvSpPr txBox="1"/>
          <p:nvPr/>
        </p:nvSpPr>
        <p:spPr>
          <a:xfrm>
            <a:off x="3310650" y="4870675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Parts </a:t>
            </a:r>
            <a:endParaRPr sz="1200"/>
          </a:p>
        </p:txBody>
      </p:sp>
      <p:sp>
        <p:nvSpPr>
          <p:cNvPr id="109" name="Google Shape;109;geac274dbdf_0_0"/>
          <p:cNvSpPr/>
          <p:nvPr/>
        </p:nvSpPr>
        <p:spPr>
          <a:xfrm rot="1106671">
            <a:off x="2374625" y="3787365"/>
            <a:ext cx="567977" cy="31088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eac274dbdf_0_0"/>
          <p:cNvSpPr/>
          <p:nvPr/>
        </p:nvSpPr>
        <p:spPr>
          <a:xfrm rot="-1606897">
            <a:off x="2374645" y="4748830"/>
            <a:ext cx="567921" cy="3109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eac274dbdf_0_0"/>
          <p:cNvSpPr/>
          <p:nvPr/>
        </p:nvSpPr>
        <p:spPr>
          <a:xfrm>
            <a:off x="589650" y="986725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ac274dbdf_0_0"/>
          <p:cNvSpPr txBox="1"/>
          <p:nvPr/>
        </p:nvSpPr>
        <p:spPr>
          <a:xfrm>
            <a:off x="529500" y="2075150"/>
            <a:ext cx="141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Parts DB </a:t>
            </a:r>
            <a:endParaRPr sz="1200"/>
          </a:p>
        </p:txBody>
      </p:sp>
      <p:pic>
        <p:nvPicPr>
          <p:cNvPr id="113" name="Google Shape;113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613" y="4180100"/>
            <a:ext cx="7524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0" y="1352150"/>
            <a:ext cx="7524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eac274dbdf_0_0"/>
          <p:cNvSpPr txBox="1"/>
          <p:nvPr/>
        </p:nvSpPr>
        <p:spPr>
          <a:xfrm>
            <a:off x="7409838" y="5995550"/>
            <a:ext cx="154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Rule sets and Business logic</a:t>
            </a:r>
            <a:endParaRPr sz="1200"/>
          </a:p>
        </p:txBody>
      </p:sp>
      <p:sp>
        <p:nvSpPr>
          <p:cNvPr id="116" name="Google Shape;116;geac274dbdf_0_0"/>
          <p:cNvSpPr txBox="1"/>
          <p:nvPr/>
        </p:nvSpPr>
        <p:spPr>
          <a:xfrm>
            <a:off x="2977227" y="5628550"/>
            <a:ext cx="306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AI Material Planner Assistant</a:t>
            </a:r>
            <a:endParaRPr sz="2000" b="1"/>
          </a:p>
        </p:txBody>
      </p:sp>
      <p:sp>
        <p:nvSpPr>
          <p:cNvPr id="117" name="Google Shape;117;geac274dbdf_0_0"/>
          <p:cNvSpPr/>
          <p:nvPr/>
        </p:nvSpPr>
        <p:spPr>
          <a:xfrm>
            <a:off x="5252363" y="3872513"/>
            <a:ext cx="1294200" cy="1037050"/>
          </a:xfrm>
          <a:prstGeom prst="flowChartMagneticDisk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eac274dbdf_0_0"/>
          <p:cNvSpPr txBox="1"/>
          <p:nvPr/>
        </p:nvSpPr>
        <p:spPr>
          <a:xfrm>
            <a:off x="5375250" y="4909550"/>
            <a:ext cx="105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Forecast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</a:t>
            </a:r>
            <a:endParaRPr sz="1200"/>
          </a:p>
        </p:txBody>
      </p:sp>
      <p:pic>
        <p:nvPicPr>
          <p:cNvPr id="119" name="Google Shape;119;geac274dbd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000" y="4262525"/>
            <a:ext cx="710613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ac274dbdf_0_0"/>
          <p:cNvSpPr/>
          <p:nvPr/>
        </p:nvSpPr>
        <p:spPr>
          <a:xfrm rot="4470">
            <a:off x="4630923" y="4232425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ac274dbdf_0_0"/>
          <p:cNvSpPr/>
          <p:nvPr/>
        </p:nvSpPr>
        <p:spPr>
          <a:xfrm>
            <a:off x="7374838" y="3942125"/>
            <a:ext cx="1542900" cy="850200"/>
          </a:xfrm>
          <a:prstGeom prst="cube">
            <a:avLst>
              <a:gd name="adj" fmla="val 25000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eac274dbdf_0_0"/>
          <p:cNvSpPr/>
          <p:nvPr/>
        </p:nvSpPr>
        <p:spPr>
          <a:xfrm rot="4856">
            <a:off x="6618495" y="4285575"/>
            <a:ext cx="637201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geac274dbd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9200" y="3705505"/>
            <a:ext cx="1052400" cy="112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ac274dbdf_0_0"/>
          <p:cNvSpPr/>
          <p:nvPr/>
        </p:nvSpPr>
        <p:spPr>
          <a:xfrm rot="4470">
            <a:off x="8946198" y="4251212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ac274dbdf_0_0"/>
          <p:cNvSpPr/>
          <p:nvPr/>
        </p:nvSpPr>
        <p:spPr>
          <a:xfrm>
            <a:off x="7630350" y="5358625"/>
            <a:ext cx="1052406" cy="733698"/>
          </a:xfrm>
          <a:prstGeom prst="flowChartMultidocumen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geac274dbd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7472" y="5500540"/>
            <a:ext cx="461401" cy="44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ac274dbdf_0_0"/>
          <p:cNvSpPr/>
          <p:nvPr/>
        </p:nvSpPr>
        <p:spPr>
          <a:xfrm rot="5404470">
            <a:off x="7630361" y="4981775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ac274dbdf_0_0"/>
          <p:cNvSpPr/>
          <p:nvPr/>
        </p:nvSpPr>
        <p:spPr>
          <a:xfrm rot="-5395530">
            <a:off x="7913561" y="4974950"/>
            <a:ext cx="461400" cy="21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eac274dbdf_0_0"/>
          <p:cNvSpPr txBox="1"/>
          <p:nvPr/>
        </p:nvSpPr>
        <p:spPr>
          <a:xfrm>
            <a:off x="9485900" y="4890100"/>
            <a:ext cx="147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Recommendation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Decision &amp; Reason</a:t>
            </a:r>
            <a:endParaRPr sz="1200"/>
          </a:p>
        </p:txBody>
      </p:sp>
      <p:pic>
        <p:nvPicPr>
          <p:cNvPr id="130" name="Google Shape;130;geac274dbd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8500" y="374775"/>
            <a:ext cx="2267401" cy="2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ac274dbdf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33350" y="623475"/>
            <a:ext cx="1837692" cy="10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ac274dbdf_0_0"/>
          <p:cNvSpPr/>
          <p:nvPr/>
        </p:nvSpPr>
        <p:spPr>
          <a:xfrm>
            <a:off x="9936800" y="2705450"/>
            <a:ext cx="211800" cy="8502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eac274dbdf_0_0"/>
          <p:cNvSpPr/>
          <p:nvPr/>
        </p:nvSpPr>
        <p:spPr>
          <a:xfrm>
            <a:off x="996825" y="2566600"/>
            <a:ext cx="211800" cy="6096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eac274dbdf_0_0"/>
          <p:cNvSpPr/>
          <p:nvPr/>
        </p:nvSpPr>
        <p:spPr>
          <a:xfrm rot="10800000">
            <a:off x="1275525" y="2566600"/>
            <a:ext cx="211800" cy="6096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eac274dbdf_0_0"/>
          <p:cNvSpPr txBox="1"/>
          <p:nvPr/>
        </p:nvSpPr>
        <p:spPr>
          <a:xfrm>
            <a:off x="6602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</a:t>
            </a:r>
            <a:endParaRPr b="1"/>
          </a:p>
        </p:txBody>
      </p:sp>
      <p:sp>
        <p:nvSpPr>
          <p:cNvPr id="136" name="Google Shape;136;geac274dbdf_0_0"/>
          <p:cNvSpPr txBox="1"/>
          <p:nvPr/>
        </p:nvSpPr>
        <p:spPr>
          <a:xfrm>
            <a:off x="14984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</a:t>
            </a:r>
            <a:endParaRPr b="1"/>
          </a:p>
        </p:txBody>
      </p:sp>
      <p:sp>
        <p:nvSpPr>
          <p:cNvPr id="137" name="Google Shape;137;geac274dbdf_0_0"/>
          <p:cNvSpPr txBox="1"/>
          <p:nvPr/>
        </p:nvSpPr>
        <p:spPr>
          <a:xfrm>
            <a:off x="4775000" y="38623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</a:t>
            </a:r>
            <a:endParaRPr b="1"/>
          </a:p>
        </p:txBody>
      </p:sp>
      <p:sp>
        <p:nvSpPr>
          <p:cNvPr id="138" name="Google Shape;138;geac274dbdf_0_0"/>
          <p:cNvSpPr txBox="1"/>
          <p:nvPr/>
        </p:nvSpPr>
        <p:spPr>
          <a:xfrm>
            <a:off x="6832400" y="390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</a:t>
            </a:r>
            <a:endParaRPr b="1"/>
          </a:p>
        </p:txBody>
      </p:sp>
      <p:cxnSp>
        <p:nvCxnSpPr>
          <p:cNvPr id="139" name="Google Shape;139;geac274dbdf_0_0"/>
          <p:cNvCxnSpPr>
            <a:stCxn id="103" idx="1"/>
            <a:endCxn id="121" idx="0"/>
          </p:cNvCxnSpPr>
          <p:nvPr/>
        </p:nvCxnSpPr>
        <p:spPr>
          <a:xfrm rot="-5400000" flipH="1">
            <a:off x="5953475" y="1643000"/>
            <a:ext cx="122700" cy="4475700"/>
          </a:xfrm>
          <a:prstGeom prst="curvedConnector3">
            <a:avLst>
              <a:gd name="adj1" fmla="val -194071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geac274dbdf_0_0"/>
          <p:cNvSpPr txBox="1"/>
          <p:nvPr/>
        </p:nvSpPr>
        <p:spPr>
          <a:xfrm>
            <a:off x="6451400" y="32527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</a:t>
            </a:r>
            <a:endParaRPr b="1" dirty="0"/>
          </a:p>
        </p:txBody>
      </p:sp>
      <p:sp>
        <p:nvSpPr>
          <p:cNvPr id="141" name="Google Shape;141;geac274dbdf_0_0"/>
          <p:cNvSpPr txBox="1"/>
          <p:nvPr/>
        </p:nvSpPr>
        <p:spPr>
          <a:xfrm>
            <a:off x="8280200" y="4929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</a:t>
            </a:r>
            <a:endParaRPr b="1"/>
          </a:p>
        </p:txBody>
      </p:sp>
      <p:sp>
        <p:nvSpPr>
          <p:cNvPr id="142" name="Google Shape;142;geac274dbdf_0_0"/>
          <p:cNvSpPr txBox="1"/>
          <p:nvPr/>
        </p:nvSpPr>
        <p:spPr>
          <a:xfrm flipH="1">
            <a:off x="8946200" y="393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</a:t>
            </a:r>
            <a:endParaRPr b="1"/>
          </a:p>
        </p:txBody>
      </p:sp>
      <p:sp>
        <p:nvSpPr>
          <p:cNvPr id="143" name="Google Shape;143;geac274dbdf_0_0"/>
          <p:cNvSpPr txBox="1"/>
          <p:nvPr/>
        </p:nvSpPr>
        <p:spPr>
          <a:xfrm>
            <a:off x="10311500" y="265450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</a:t>
            </a:r>
            <a:endParaRPr b="1"/>
          </a:p>
        </p:txBody>
      </p:sp>
      <p:pic>
        <p:nvPicPr>
          <p:cNvPr id="144" name="Google Shape;144;geac274dbdf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6025" y="4214601"/>
            <a:ext cx="111662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ac274dbdf_0_0"/>
          <p:cNvSpPr txBox="1"/>
          <p:nvPr/>
        </p:nvSpPr>
        <p:spPr>
          <a:xfrm>
            <a:off x="1640900" y="2237913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Fetch and Retrieve Part Info</a:t>
            </a:r>
            <a:endParaRPr dirty="0"/>
          </a:p>
        </p:txBody>
      </p:sp>
      <p:sp>
        <p:nvSpPr>
          <p:cNvPr id="146" name="Google Shape;146;geac274dbdf_0_0"/>
          <p:cNvSpPr txBox="1"/>
          <p:nvPr/>
        </p:nvSpPr>
        <p:spPr>
          <a:xfrm>
            <a:off x="4259213" y="4672525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Run Forecast Model</a:t>
            </a:r>
            <a:endParaRPr sz="1100"/>
          </a:p>
        </p:txBody>
      </p:sp>
      <p:sp>
        <p:nvSpPr>
          <p:cNvPr id="147" name="Google Shape;147;geac274dbdf_0_0"/>
          <p:cNvSpPr txBox="1"/>
          <p:nvPr/>
        </p:nvSpPr>
        <p:spPr>
          <a:xfrm>
            <a:off x="6329925" y="4626075"/>
            <a:ext cx="1250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Fetch Forecast Model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geac274dbdf_0_0"/>
          <p:cNvSpPr txBox="1"/>
          <p:nvPr/>
        </p:nvSpPr>
        <p:spPr>
          <a:xfrm>
            <a:off x="5814450" y="3055275"/>
            <a:ext cx="125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Fetch Part Info 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9" name="Google Shape;149;geac274dbdf_0_0"/>
          <p:cNvSpPr txBox="1"/>
          <p:nvPr/>
        </p:nvSpPr>
        <p:spPr>
          <a:xfrm>
            <a:off x="8512650" y="4892788"/>
            <a:ext cx="752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Fetch Rulesets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geac274dbdf_0_0"/>
          <p:cNvSpPr txBox="1"/>
          <p:nvPr/>
        </p:nvSpPr>
        <p:spPr>
          <a:xfrm>
            <a:off x="8494700" y="3416638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Make Recommendation</a:t>
            </a:r>
            <a:endParaRPr sz="1100"/>
          </a:p>
        </p:txBody>
      </p:sp>
      <p:sp>
        <p:nvSpPr>
          <p:cNvPr id="151" name="Google Shape;151;geac274dbdf_0_0"/>
          <p:cNvSpPr txBox="1"/>
          <p:nvPr/>
        </p:nvSpPr>
        <p:spPr>
          <a:xfrm>
            <a:off x="10401825" y="2797475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Get Recommendation</a:t>
            </a:r>
            <a:endParaRPr sz="1100"/>
          </a:p>
        </p:txBody>
      </p:sp>
      <p:sp>
        <p:nvSpPr>
          <p:cNvPr id="152" name="Google Shape;152;geac274dbdf_0_0"/>
          <p:cNvSpPr txBox="1"/>
          <p:nvPr/>
        </p:nvSpPr>
        <p:spPr>
          <a:xfrm>
            <a:off x="8888901" y="2343150"/>
            <a:ext cx="1479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Dashboard</a:t>
            </a:r>
            <a:endParaRPr sz="1900" b="1"/>
          </a:p>
        </p:txBody>
      </p:sp>
      <p:graphicFrame>
        <p:nvGraphicFramePr>
          <p:cNvPr id="54" name="Table 2">
            <a:extLst>
              <a:ext uri="{FF2B5EF4-FFF2-40B4-BE49-F238E27FC236}">
                <a16:creationId xmlns:a16="http://schemas.microsoft.com/office/drawing/2014/main" id="{E684C63B-069E-944C-9DAA-3BA499646E90}"/>
              </a:ext>
            </a:extLst>
          </p:cNvPr>
          <p:cNvGraphicFramePr>
            <a:graphicFrameLocks noGrp="1"/>
          </p:cNvGraphicFramePr>
          <p:nvPr/>
        </p:nvGraphicFramePr>
        <p:xfrm>
          <a:off x="436776" y="3352775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Planner</a:t>
                      </a:r>
                    </a:p>
                    <a:p>
                      <a:pPr algn="ctr"/>
                      <a:r>
                        <a:rPr lang="en-US" sz="1400" dirty="0"/>
                        <a:t>(Table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BCECAE2C-8506-C94C-AA90-F2D7EA17CDBE}"/>
              </a:ext>
            </a:extLst>
          </p:cNvPr>
          <p:cNvGraphicFramePr>
            <a:graphicFrameLocks noGrp="1"/>
          </p:cNvGraphicFramePr>
          <p:nvPr/>
        </p:nvGraphicFramePr>
        <p:xfrm>
          <a:off x="414224" y="4003445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</a:t>
                      </a:r>
                    </a:p>
                    <a:p>
                      <a:pPr algn="ctr"/>
                      <a:r>
                        <a:rPr lang="en-US" sz="1400" dirty="0"/>
                        <a:t>(Table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570156D4-E6D1-214E-9478-12922E3F175A}"/>
              </a:ext>
            </a:extLst>
          </p:cNvPr>
          <p:cNvGraphicFramePr>
            <a:graphicFrameLocks noGrp="1"/>
          </p:cNvGraphicFramePr>
          <p:nvPr/>
        </p:nvGraphicFramePr>
        <p:xfrm>
          <a:off x="395099" y="4601480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Config.</a:t>
                      </a:r>
                    </a:p>
                    <a:p>
                      <a:pPr algn="ctr"/>
                      <a:r>
                        <a:rPr lang="en-US" sz="1400" dirty="0"/>
                        <a:t>(Table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58" name="Table 2">
            <a:extLst>
              <a:ext uri="{FF2B5EF4-FFF2-40B4-BE49-F238E27FC236}">
                <a16:creationId xmlns:a16="http://schemas.microsoft.com/office/drawing/2014/main" id="{ADD82D6A-5FE9-7941-A8CF-CC2C99DA14DB}"/>
              </a:ext>
            </a:extLst>
          </p:cNvPr>
          <p:cNvGraphicFramePr>
            <a:graphicFrameLocks noGrp="1"/>
          </p:cNvGraphicFramePr>
          <p:nvPr/>
        </p:nvGraphicFramePr>
        <p:xfrm>
          <a:off x="389449" y="5220022"/>
          <a:ext cx="145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 Trans.</a:t>
                      </a:r>
                    </a:p>
                    <a:p>
                      <a:pPr algn="ctr"/>
                      <a:r>
                        <a:rPr lang="en-US" sz="1400" dirty="0"/>
                        <a:t>(Table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68" name="Table 2">
            <a:extLst>
              <a:ext uri="{FF2B5EF4-FFF2-40B4-BE49-F238E27FC236}">
                <a16:creationId xmlns:a16="http://schemas.microsoft.com/office/drawing/2014/main" id="{E4A69236-6120-AB4E-9591-75639FB626D7}"/>
              </a:ext>
            </a:extLst>
          </p:cNvPr>
          <p:cNvGraphicFramePr>
            <a:graphicFrameLocks noGrp="1"/>
          </p:cNvGraphicFramePr>
          <p:nvPr/>
        </p:nvGraphicFramePr>
        <p:xfrm>
          <a:off x="5665400" y="5634000"/>
          <a:ext cx="145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Recommendations</a:t>
                      </a:r>
                    </a:p>
                    <a:p>
                      <a:pPr algn="ctr"/>
                      <a:r>
                        <a:rPr lang="en-US" sz="1200" dirty="0"/>
                        <a:t>(Table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8831D7D3-DB2B-BA49-A4EE-A1590BD4C593}"/>
              </a:ext>
            </a:extLst>
          </p:cNvPr>
          <p:cNvGraphicFramePr>
            <a:graphicFrameLocks noGrp="1"/>
          </p:cNvGraphicFramePr>
          <p:nvPr/>
        </p:nvGraphicFramePr>
        <p:xfrm>
          <a:off x="389448" y="5804582"/>
          <a:ext cx="147677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75">
                  <a:extLst>
                    <a:ext uri="{9D8B030D-6E8A-4147-A177-3AD203B41FA5}">
                      <a16:colId xmlns:a16="http://schemas.microsoft.com/office/drawing/2014/main" val="322671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Exception</a:t>
                      </a:r>
                    </a:p>
                    <a:p>
                      <a:pPr algn="ctr"/>
                      <a:r>
                        <a:rPr lang="en-US" sz="1400" dirty="0"/>
                        <a:t>(Table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84608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62D68-BDF9-DE49-9A2D-31619AFD610E}"/>
              </a:ext>
            </a:extLst>
          </p:cNvPr>
          <p:cNvCxnSpPr>
            <a:cxnSpLocks/>
          </p:cNvCxnSpPr>
          <p:nvPr/>
        </p:nvCxnSpPr>
        <p:spPr>
          <a:xfrm>
            <a:off x="6281213" y="5015355"/>
            <a:ext cx="455187" cy="485185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DFB4CE-7FD3-B844-B89B-C2CCCE217FC8}"/>
              </a:ext>
            </a:extLst>
          </p:cNvPr>
          <p:cNvCxnSpPr>
            <a:cxnSpLocks/>
          </p:cNvCxnSpPr>
          <p:nvPr/>
        </p:nvCxnSpPr>
        <p:spPr>
          <a:xfrm flipH="1">
            <a:off x="6894041" y="4970330"/>
            <a:ext cx="523103" cy="54961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Google Shape;140;geac274dbdf_0_0">
            <a:extLst>
              <a:ext uri="{FF2B5EF4-FFF2-40B4-BE49-F238E27FC236}">
                <a16:creationId xmlns:a16="http://schemas.microsoft.com/office/drawing/2014/main" id="{40F55C1D-428C-A64F-846F-2B57D33AC4A9}"/>
              </a:ext>
            </a:extLst>
          </p:cNvPr>
          <p:cNvSpPr txBox="1"/>
          <p:nvPr/>
        </p:nvSpPr>
        <p:spPr>
          <a:xfrm>
            <a:off x="6575224" y="4862457"/>
            <a:ext cx="28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</a:t>
            </a:r>
            <a:endParaRPr b="1" dirty="0"/>
          </a:p>
        </p:txBody>
      </p:sp>
      <p:sp>
        <p:nvSpPr>
          <p:cNvPr id="82" name="Google Shape;140;geac274dbdf_0_0">
            <a:extLst>
              <a:ext uri="{FF2B5EF4-FFF2-40B4-BE49-F238E27FC236}">
                <a16:creationId xmlns:a16="http://schemas.microsoft.com/office/drawing/2014/main" id="{3752563B-86EE-F648-9520-06AE5B162E42}"/>
              </a:ext>
            </a:extLst>
          </p:cNvPr>
          <p:cNvSpPr txBox="1"/>
          <p:nvPr/>
        </p:nvSpPr>
        <p:spPr>
          <a:xfrm>
            <a:off x="7256269" y="4986283"/>
            <a:ext cx="285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581C-C5D8-476B-91C8-95768A6A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Timeline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40387C-8E0A-41B3-A53F-193C93E44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13979"/>
              </p:ext>
            </p:extLst>
          </p:nvPr>
        </p:nvGraphicFramePr>
        <p:xfrm>
          <a:off x="372985" y="1987144"/>
          <a:ext cx="11369832" cy="4267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47486">
                  <a:extLst>
                    <a:ext uri="{9D8B030D-6E8A-4147-A177-3AD203B41FA5}">
                      <a16:colId xmlns:a16="http://schemas.microsoft.com/office/drawing/2014/main" val="4265642953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2032140251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380802512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2853338655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872060581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3862380905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794018434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1276096556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1813586999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77144594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947230107"/>
                    </a:ext>
                  </a:extLst>
                </a:gridCol>
                <a:gridCol w="947486">
                  <a:extLst>
                    <a:ext uri="{9D8B030D-6E8A-4147-A177-3AD203B41FA5}">
                      <a16:colId xmlns:a16="http://schemas.microsoft.com/office/drawing/2014/main" val="308976212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5800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1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2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3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4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5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6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Month 7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Month 8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Month 9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10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11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Month 12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4346153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3386317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UofSC 1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</a:rPr>
                        <a:t>UofSC 4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0658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UofSC 2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8217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UofSC 3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92550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r>
                        <a:rPr lang="en-US" sz="1400" b="1" err="1">
                          <a:latin typeface="+mn-lt"/>
                        </a:rPr>
                        <a:t>FhUSA</a:t>
                      </a:r>
                      <a:r>
                        <a:rPr lang="en-US" sz="1400" b="1">
                          <a:latin typeface="+mn-lt"/>
                        </a:rPr>
                        <a:t> 1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 err="1">
                          <a:latin typeface="+mn-lt"/>
                        </a:rPr>
                        <a:t>FhUSA</a:t>
                      </a:r>
                      <a:r>
                        <a:rPr lang="en-US" sz="1400" b="1">
                          <a:latin typeface="+mn-lt"/>
                        </a:rPr>
                        <a:t> 4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4941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 err="1">
                          <a:latin typeface="+mn-lt"/>
                        </a:rPr>
                        <a:t>FhUSA</a:t>
                      </a:r>
                      <a:r>
                        <a:rPr lang="en-US" sz="1400" b="1">
                          <a:latin typeface="+mn-lt"/>
                        </a:rPr>
                        <a:t> 2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 err="1">
                          <a:latin typeface="+mn-lt"/>
                        </a:rPr>
                        <a:t>FhUSA</a:t>
                      </a:r>
                      <a:r>
                        <a:rPr lang="en-US" sz="1400" b="1">
                          <a:latin typeface="+mn-lt"/>
                        </a:rPr>
                        <a:t> 5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292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err="1">
                          <a:latin typeface="+mn-lt"/>
                        </a:rPr>
                        <a:t>FhUSA</a:t>
                      </a:r>
                      <a:r>
                        <a:rPr lang="en-US" sz="1400" b="1">
                          <a:latin typeface="+mn-lt"/>
                        </a:rPr>
                        <a:t> 3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7895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BMW 1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BMW 4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089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BMW 2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BMW 5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153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BMW 3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BMW 6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923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BMW 7</a:t>
                      </a: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532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en-US" sz="1400" b="1">
                        <a:latin typeface="+mn-lt"/>
                      </a:endParaRPr>
                    </a:p>
                  </a:txBody>
                  <a:tcPr marL="90831" marR="9083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7133"/>
                  </a:ext>
                </a:extLst>
              </a:tr>
            </a:tbl>
          </a:graphicData>
        </a:graphic>
      </p:graphicFrame>
      <p:sp>
        <p:nvSpPr>
          <p:cNvPr id="4" name="Star: 5 Points 3">
            <a:extLst>
              <a:ext uri="{FF2B5EF4-FFF2-40B4-BE49-F238E27FC236}">
                <a16:creationId xmlns:a16="http://schemas.microsoft.com/office/drawing/2014/main" id="{670A3A93-7B5F-4E18-B4C8-98AB8A1C6699}"/>
              </a:ext>
            </a:extLst>
          </p:cNvPr>
          <p:cNvSpPr/>
          <p:nvPr/>
        </p:nvSpPr>
        <p:spPr>
          <a:xfrm>
            <a:off x="5828280" y="1676542"/>
            <a:ext cx="445169" cy="404775"/>
          </a:xfrm>
          <a:prstGeom prst="star5">
            <a:avLst>
              <a:gd name="adj" fmla="val 16409"/>
              <a:gd name="hf" fmla="val 105146"/>
              <a:gd name="vf" fmla="val 11055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CE6E6-4598-4E14-90D8-C86A9039BC60}"/>
              </a:ext>
            </a:extLst>
          </p:cNvPr>
          <p:cNvSpPr txBox="1"/>
          <p:nvPr/>
        </p:nvSpPr>
        <p:spPr>
          <a:xfrm>
            <a:off x="6262417" y="1694263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Midpoint Review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3857645-6ECB-4288-BCBE-B25256213657}"/>
              </a:ext>
            </a:extLst>
          </p:cNvPr>
          <p:cNvSpPr/>
          <p:nvPr/>
        </p:nvSpPr>
        <p:spPr>
          <a:xfrm>
            <a:off x="150401" y="1693170"/>
            <a:ext cx="445169" cy="404775"/>
          </a:xfrm>
          <a:prstGeom prst="star5">
            <a:avLst>
              <a:gd name="adj" fmla="val 16409"/>
              <a:gd name="hf" fmla="val 105146"/>
              <a:gd name="vf" fmla="val 11055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2FB9F-F3AF-4852-8A08-A7DF988F0A49}"/>
              </a:ext>
            </a:extLst>
          </p:cNvPr>
          <p:cNvSpPr txBox="1"/>
          <p:nvPr/>
        </p:nvSpPr>
        <p:spPr>
          <a:xfrm>
            <a:off x="584538" y="1710891"/>
            <a:ext cx="18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Kickoff</a:t>
            </a:r>
          </a:p>
        </p:txBody>
      </p:sp>
    </p:spTree>
    <p:extLst>
      <p:ext uri="{BB962C8B-B14F-4D97-AF65-F5344CB8AC3E}">
        <p14:creationId xmlns:p14="http://schemas.microsoft.com/office/powerpoint/2010/main" val="16107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2651-12EF-4F7D-813F-A014FA6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Tasks and Deliverables – Phase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B0D3C9E-A12B-4790-8171-7B6A2E0629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688" y="1274763"/>
          <a:ext cx="11370325" cy="4489956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8562">
                  <a:extLst>
                    <a:ext uri="{9D8B030D-6E8A-4147-A177-3AD203B41FA5}">
                      <a16:colId xmlns:a16="http://schemas.microsoft.com/office/drawing/2014/main" val="884719193"/>
                    </a:ext>
                  </a:extLst>
                </a:gridCol>
                <a:gridCol w="4448468">
                  <a:extLst>
                    <a:ext uri="{9D8B030D-6E8A-4147-A177-3AD203B41FA5}">
                      <a16:colId xmlns:a16="http://schemas.microsoft.com/office/drawing/2014/main" val="1837403068"/>
                    </a:ext>
                  </a:extLst>
                </a:gridCol>
                <a:gridCol w="4839987">
                  <a:extLst>
                    <a:ext uri="{9D8B030D-6E8A-4147-A177-3AD203B41FA5}">
                      <a16:colId xmlns:a16="http://schemas.microsoft.com/office/drawing/2014/main" val="2027193398"/>
                    </a:ext>
                  </a:extLst>
                </a:gridCol>
                <a:gridCol w="1063308">
                  <a:extLst>
                    <a:ext uri="{9D8B030D-6E8A-4147-A177-3AD203B41FA5}">
                      <a16:colId xmlns:a16="http://schemas.microsoft.com/office/drawing/2014/main" val="1087403357"/>
                    </a:ext>
                  </a:extLst>
                </a:gridCol>
              </a:tblGrid>
              <a:tr h="34162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Task #</a:t>
                      </a:r>
                    </a:p>
                  </a:txBody>
                  <a:tcPr marL="88763" marR="8876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88763" marR="8876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Deliverable</a:t>
                      </a:r>
                    </a:p>
                  </a:txBody>
                  <a:tcPr marL="88763" marR="8876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Time Range</a:t>
                      </a:r>
                    </a:p>
                  </a:txBody>
                  <a:tcPr marL="88763" marR="8876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15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BMW 1</a:t>
                      </a:r>
                    </a:p>
                  </a:txBody>
                  <a:tcPr marL="88763" marR="88763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Gather and provide the partners with historical BMW data</a:t>
                      </a:r>
                    </a:p>
                  </a:txBody>
                  <a:tcPr marL="88763" marR="88763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Historical BMW data delivered to partners</a:t>
                      </a:r>
                    </a:p>
                  </a:txBody>
                  <a:tcPr marL="88763" marR="88763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0-1</a:t>
                      </a:r>
                    </a:p>
                  </a:txBody>
                  <a:tcPr marL="88763" marR="88763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1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UofSC 1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Exploration of historical BMW and extraneous data for forecasting part deliveries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Document: Key figures from historical data, rich/poor areas, supplier ranking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0-2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47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err="1"/>
                        <a:t>FhUSA</a:t>
                      </a:r>
                      <a:r>
                        <a:rPr lang="en-US" sz="1400" b="1"/>
                        <a:t> 1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Stakeholder interviews to identify how material planners approach problems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Prototype ER model, Presentation to stake holders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0-2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045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UofSC 2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Data formatting and interrogation to identify relationships in data and capabilities of forecasting model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Key capabilities for part-forecasting model and prepared data for model creation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2-5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089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BMW 2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Assist in AI material planner development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Active support and reviews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2-5</a:t>
                      </a:r>
                    </a:p>
                  </a:txBody>
                  <a:tcPr marL="88763" marR="8876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2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err="1"/>
                        <a:t>FhUSA</a:t>
                      </a:r>
                      <a:r>
                        <a:rPr lang="en-US" sz="1400" b="1"/>
                        <a:t> 2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Create AI Material Planner Assistant Prototype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Software: AI model material planner prototype. Workshops with partners to prepare integration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2-5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7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UofSC 3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Develop parts forecasting model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Software: AI model prototyping forecasting capabilities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4-6</a:t>
                      </a:r>
                    </a:p>
                  </a:txBody>
                  <a:tcPr marL="88763" marR="8876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54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err="1"/>
                        <a:t>FhUSA</a:t>
                      </a:r>
                      <a:r>
                        <a:rPr lang="en-US" sz="1400" b="1"/>
                        <a:t> 3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AI assistant model validation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Tutorial on AI model, signals and patterns. Updated AI Model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5-6</a:t>
                      </a:r>
                    </a:p>
                  </a:txBody>
                  <a:tcPr marL="88763" marR="8876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26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BMW 3</a:t>
                      </a:r>
                    </a:p>
                  </a:txBody>
                  <a:tcPr marL="88763" marR="88763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Perform model validation and testing</a:t>
                      </a:r>
                    </a:p>
                  </a:txBody>
                  <a:tcPr marL="88763" marR="88763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Active support and reviews</a:t>
                      </a:r>
                    </a:p>
                  </a:txBody>
                  <a:tcPr marL="88763" marR="88763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Months 5-6</a:t>
                      </a:r>
                    </a:p>
                  </a:txBody>
                  <a:tcPr marL="88763" marR="88763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75104"/>
                  </a:ext>
                </a:extLst>
              </a:tr>
              <a:tr h="33832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Midterm Review – Demonstration of AI parts forecasting model and AI planning assistant prototypes</a:t>
                      </a:r>
                    </a:p>
                  </a:txBody>
                  <a:tcPr marL="88763" marR="88763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62334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D7857-F8FC-43D6-8ABA-60C0D0B9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C9CD-3C75-4FB1-8945-A3DB46F4E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6E72-1A62-453B-A8F6-40A02FF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UofSC Task 1: Data Exploration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AD8B53-A859-46EF-AE25-257FD94D950E}"/>
              </a:ext>
            </a:extLst>
          </p:cNvPr>
          <p:cNvSpPr/>
          <p:nvPr/>
        </p:nvSpPr>
        <p:spPr>
          <a:xfrm>
            <a:off x="421105" y="1208112"/>
            <a:ext cx="527542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37E9EB-5FAD-4A30-BC9D-1249878DE04F}"/>
              </a:ext>
            </a:extLst>
          </p:cNvPr>
          <p:cNvSpPr/>
          <p:nvPr/>
        </p:nvSpPr>
        <p:spPr>
          <a:xfrm>
            <a:off x="421105" y="1771883"/>
            <a:ext cx="5275420" cy="3243463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headers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information on quality, ordering times, transportation, etc.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poor areas/gaps in data 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timeline of orders 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states (early, tardy, too late) 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numbers for tangible and intangible criteria ​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supplier ranking 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findings into deliverable document ​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99EC9EC-0CDB-4E1F-90B7-AC97861D78D5}"/>
              </a:ext>
            </a:extLst>
          </p:cNvPr>
          <p:cNvSpPr/>
          <p:nvPr/>
        </p:nvSpPr>
        <p:spPr>
          <a:xfrm>
            <a:off x="6346233" y="1208112"/>
            <a:ext cx="5275420" cy="563771"/>
          </a:xfrm>
          <a:custGeom>
            <a:avLst/>
            <a:gdLst>
              <a:gd name="connsiteX0" fmla="*/ 0 w 2777367"/>
              <a:gd name="connsiteY0" fmla="*/ 0 h 1110946"/>
              <a:gd name="connsiteX1" fmla="*/ 2777367 w 2777367"/>
              <a:gd name="connsiteY1" fmla="*/ 0 h 1110946"/>
              <a:gd name="connsiteX2" fmla="*/ 2777367 w 2777367"/>
              <a:gd name="connsiteY2" fmla="*/ 1110946 h 1110946"/>
              <a:gd name="connsiteX3" fmla="*/ 0 w 2777367"/>
              <a:gd name="connsiteY3" fmla="*/ 1110946 h 1110946"/>
              <a:gd name="connsiteX4" fmla="*/ 0 w 2777367"/>
              <a:gd name="connsiteY4" fmla="*/ 0 h 111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1110946">
                <a:moveTo>
                  <a:pt x="0" y="0"/>
                </a:moveTo>
                <a:lnTo>
                  <a:pt x="2777367" y="0"/>
                </a:lnTo>
                <a:lnTo>
                  <a:pt x="2777367" y="1110946"/>
                </a:lnTo>
                <a:lnTo>
                  <a:pt x="0" y="11109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/>
              <a:buNone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and Milestones</a:t>
            </a:r>
            <a:endParaRPr lang="en-US" sz="16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439C1B-0E44-4F07-A594-EC133957FC62}"/>
              </a:ext>
            </a:extLst>
          </p:cNvPr>
          <p:cNvSpPr/>
          <p:nvPr/>
        </p:nvSpPr>
        <p:spPr>
          <a:xfrm>
            <a:off x="6346233" y="1771883"/>
            <a:ext cx="5275420" cy="3243463"/>
          </a:xfrm>
          <a:custGeom>
            <a:avLst/>
            <a:gdLst>
              <a:gd name="connsiteX0" fmla="*/ 0 w 2777367"/>
              <a:gd name="connsiteY0" fmla="*/ 0 h 2854800"/>
              <a:gd name="connsiteX1" fmla="*/ 2777367 w 2777367"/>
              <a:gd name="connsiteY1" fmla="*/ 0 h 2854800"/>
              <a:gd name="connsiteX2" fmla="*/ 2777367 w 2777367"/>
              <a:gd name="connsiteY2" fmla="*/ 2854800 h 2854800"/>
              <a:gd name="connsiteX3" fmla="*/ 0 w 2777367"/>
              <a:gd name="connsiteY3" fmla="*/ 2854800 h 2854800"/>
              <a:gd name="connsiteX4" fmla="*/ 0 w 2777367"/>
              <a:gd name="connsiteY4" fmla="*/ 0 h 285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367" h="2854800">
                <a:moveTo>
                  <a:pt x="0" y="0"/>
                </a:moveTo>
                <a:lnTo>
                  <a:pt x="2777367" y="0"/>
                </a:lnTo>
                <a:lnTo>
                  <a:pt x="2777367" y="2854800"/>
                </a:lnTo>
                <a:lnTo>
                  <a:pt x="0" y="28548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Reviewed initial datasets (reports containing information on stock, suppliers, demand, material, demand, etc.)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Reviewed user documentation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interviews with Material Planners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initial Parts Ranking Algorithm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Dashboard Mockup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initial ER Diagram</a:t>
            </a: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800100">
              <a:lnSpc>
                <a:spcPct val="114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EBA5B9-A618-46B8-8443-42983AE29E4D}"/>
              </a:ext>
            </a:extLst>
          </p:cNvPr>
          <p:cNvSpPr txBox="1">
            <a:spLocks/>
          </p:cNvSpPr>
          <p:nvPr/>
        </p:nvSpPr>
        <p:spPr>
          <a:xfrm>
            <a:off x="1332832" y="5086118"/>
            <a:ext cx="10026801" cy="1173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fontAlgn="base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4472C4"/>
                </a:solidFill>
              </a:rPr>
              <a:t>Deliverable: key figures from historical data, rich/poor areas, supplier ranking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775110"/>
      </p:ext>
    </p:extLst>
  </p:cSld>
  <p:clrMapOvr>
    <a:masterClrMapping/>
  </p:clrMapOvr>
</p:sld>
</file>

<file path=ppt/theme/theme1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eek_of_3_8_Refined_Roadmap_Upd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568DD55000B4ABF9207FE11AE5AAE" ma:contentTypeVersion="13" ma:contentTypeDescription="Create a new document." ma:contentTypeScope="" ma:versionID="755bb95225c8815df3c03bd25ff840f7">
  <xsd:schema xmlns:xsd="http://www.w3.org/2001/XMLSchema" xmlns:xs="http://www.w3.org/2001/XMLSchema" xmlns:p="http://schemas.microsoft.com/office/2006/metadata/properties" xmlns:ns3="7747d6f2-f41e-49be-b419-83bb4bc5000c" xmlns:ns4="814f9edf-3547-4c73-aa70-98ddb4902186" targetNamespace="http://schemas.microsoft.com/office/2006/metadata/properties" ma:root="true" ma:fieldsID="82f80d46c8d782e4f24b40e205615285" ns3:_="" ns4:_="">
    <xsd:import namespace="7747d6f2-f41e-49be-b419-83bb4bc5000c"/>
    <xsd:import namespace="814f9edf-3547-4c73-aa70-98ddb49021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7d6f2-f41e-49be-b419-83bb4bc50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f9edf-3547-4c73-aa70-98ddb490218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F34528-B069-494A-9971-082F17F63C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2E7325-DF7D-4701-ACB0-269D1539EB63}">
  <ds:schemaRefs>
    <ds:schemaRef ds:uri="7747d6f2-f41e-49be-b419-83bb4bc5000c"/>
    <ds:schemaRef ds:uri="814f9edf-3547-4c73-aa70-98ddb49021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F5A24D-0BD6-44E3-B5EC-D3A6CADFFD37}">
  <ds:schemaRefs>
    <ds:schemaRef ds:uri="7747d6f2-f41e-49be-b419-83bb4bc5000c"/>
    <ds:schemaRef ds:uri="814f9edf-3547-4c73-aa70-98ddb49021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Week_of_3_8_Refined_Roadmap_Update</Template>
  <TotalTime>161</TotalTime>
  <Words>1438</Words>
  <Application>Microsoft Office PowerPoint</Application>
  <PresentationFormat>Widescreen</PresentationFormat>
  <Paragraphs>328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Week_of_3_8_Refined_Roadmap_Update</vt:lpstr>
      <vt:lpstr>Custom Design</vt:lpstr>
      <vt:lpstr>Week_of_3_8_Refined_Roadmap_Update</vt:lpstr>
      <vt:lpstr>Proactive and Automated Control for BMW</vt:lpstr>
      <vt:lpstr>Outline</vt:lpstr>
      <vt:lpstr>Project Team</vt:lpstr>
      <vt:lpstr>Project Overview</vt:lpstr>
      <vt:lpstr>Statement of Work</vt:lpstr>
      <vt:lpstr>Conceptual design </vt:lpstr>
      <vt:lpstr>Timeline</vt:lpstr>
      <vt:lpstr>Tasks and Deliverables – Phase 1</vt:lpstr>
      <vt:lpstr>UofSC Task 1: Data Exploration</vt:lpstr>
      <vt:lpstr>PowerPoint Presentation</vt:lpstr>
      <vt:lpstr>PowerPoint Presentation</vt:lpstr>
      <vt:lpstr>Part Ranking Algorithm</vt:lpstr>
      <vt:lpstr>User Dashboards</vt:lpstr>
      <vt:lpstr>UofSC Tasks 2,3: Data Interrogation / Model Development</vt:lpstr>
      <vt:lpstr>Parts Forecasting Model</vt:lpstr>
      <vt:lpstr>Dashboard</vt:lpstr>
      <vt:lpstr>Fraunhofer USA Task 1</vt:lpstr>
      <vt:lpstr>Fraunhofer USA Task 2</vt:lpstr>
      <vt:lpstr>Fraunhofer USA Task 3</vt:lpstr>
      <vt:lpstr>Recommendation Engine</vt:lpstr>
      <vt:lpstr>Tasks and Deliverables – Phase 2</vt:lpstr>
      <vt:lpstr>UofSC Next Steps</vt:lpstr>
      <vt:lpstr>Fraunhofer USA 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EVAN A</dc:creator>
  <cp:lastModifiedBy>Matthews, Rhea</cp:lastModifiedBy>
  <cp:revision>4</cp:revision>
  <cp:lastPrinted>2021-07-19T16:04:10Z</cp:lastPrinted>
  <dcterms:created xsi:type="dcterms:W3CDTF">2021-03-15T17:04:38Z</dcterms:created>
  <dcterms:modified xsi:type="dcterms:W3CDTF">2021-12-01T17:52:03Z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