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11"/>
  </p:notesMasterIdLst>
  <p:sldIdLst>
    <p:sldId id="1370" r:id="rId7"/>
    <p:sldId id="1371" r:id="rId8"/>
    <p:sldId id="1372" r:id="rId9"/>
    <p:sldId id="1373" r:id="rId10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98012E"/>
    <a:srgbClr val="FF0000"/>
    <a:srgbClr val="B40038"/>
    <a:srgbClr val="863A51"/>
    <a:srgbClr val="830028"/>
    <a:srgbClr val="FFB9CF"/>
    <a:srgbClr val="0000FF"/>
    <a:srgbClr val="FF535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32330-9103-4956-BE73-BD31AAC9A9D7}" v="13" dt="2022-01-11T14:42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9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9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6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371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4" y="62686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82108" y="6268640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4379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8300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7551-07D7-49FB-8D4C-26378D2C3C2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12BD6E-A6E0-42F0-BFF3-CEABA2D34486}"/>
              </a:ext>
            </a:extLst>
          </p:cNvPr>
          <p:cNvSpPr/>
          <p:nvPr/>
        </p:nvSpPr>
        <p:spPr>
          <a:xfrm>
            <a:off x="4593564" y="2491198"/>
            <a:ext cx="2953512" cy="2949049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BF27-DF7E-4FB6-BFE7-404123D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Score Algorithm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89A39-4442-4921-9A9E-1192933AE009}"/>
              </a:ext>
            </a:extLst>
          </p:cNvPr>
          <p:cNvGrpSpPr/>
          <p:nvPr/>
        </p:nvGrpSpPr>
        <p:grpSpPr>
          <a:xfrm>
            <a:off x="9026476" y="2953821"/>
            <a:ext cx="780873" cy="987456"/>
            <a:chOff x="8638489" y="2304585"/>
            <a:chExt cx="780873" cy="98745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E0FDC3-407E-4F75-8536-095B63BCF8A1}"/>
                </a:ext>
              </a:extLst>
            </p:cNvPr>
            <p:cNvSpPr/>
            <p:nvPr/>
          </p:nvSpPr>
          <p:spPr>
            <a:xfrm>
              <a:off x="8736651" y="2304585"/>
              <a:ext cx="584549" cy="556569"/>
            </a:xfrm>
            <a:prstGeom prst="ellipse">
              <a:avLst/>
            </a:prstGeom>
            <a:solidFill>
              <a:srgbClr val="FF0909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DB69D-6168-418E-B95F-AC57EE6AE65C}"/>
                </a:ext>
              </a:extLst>
            </p:cNvPr>
            <p:cNvSpPr txBox="1"/>
            <p:nvPr/>
          </p:nvSpPr>
          <p:spPr>
            <a:xfrm>
              <a:off x="8638489" y="2861154"/>
              <a:ext cx="7808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Health </a:t>
              </a:r>
            </a:p>
            <a:p>
              <a:pPr algn="ctr"/>
              <a:r>
                <a:rPr lang="en-US" sz="1100" b="1" dirty="0"/>
                <a:t>Score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0E6D674-C538-42FB-9029-0C81482FCED3}"/>
              </a:ext>
            </a:extLst>
          </p:cNvPr>
          <p:cNvSpPr txBox="1"/>
          <p:nvPr/>
        </p:nvSpPr>
        <p:spPr>
          <a:xfrm>
            <a:off x="1531892" y="1469717"/>
            <a:ext cx="1862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Cloud Data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BC7AC-A603-43DD-A1E7-F9CCFA732302}"/>
              </a:ext>
            </a:extLst>
          </p:cNvPr>
          <p:cNvSpPr txBox="1"/>
          <p:nvPr/>
        </p:nvSpPr>
        <p:spPr>
          <a:xfrm>
            <a:off x="8640147" y="1469717"/>
            <a:ext cx="1610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Health Score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32796B-B658-46B9-A6D1-94F3FA4C76C0}"/>
              </a:ext>
            </a:extLst>
          </p:cNvPr>
          <p:cNvCxnSpPr>
            <a:cxnSpLocks/>
          </p:cNvCxnSpPr>
          <p:nvPr/>
        </p:nvCxnSpPr>
        <p:spPr>
          <a:xfrm>
            <a:off x="4033554" y="1669772"/>
            <a:ext cx="3967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76268-48FA-4884-8755-120E5D5BE40D}"/>
              </a:ext>
            </a:extLst>
          </p:cNvPr>
          <p:cNvGrpSpPr/>
          <p:nvPr/>
        </p:nvGrpSpPr>
        <p:grpSpPr>
          <a:xfrm>
            <a:off x="1265753" y="2537169"/>
            <a:ext cx="1004477" cy="859915"/>
            <a:chOff x="838200" y="1762126"/>
            <a:chExt cx="1381125" cy="1110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93D5B3-2529-47A2-97D0-ED8197897A34}"/>
                </a:ext>
              </a:extLst>
            </p:cNvPr>
            <p:cNvSpPr/>
            <p:nvPr/>
          </p:nvSpPr>
          <p:spPr>
            <a:xfrm>
              <a:off x="1114424" y="1762126"/>
              <a:ext cx="828675" cy="7715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7D5649-7EA3-4924-8C31-A642ED9E5ED2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Stock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9205C0-066E-400C-A140-780D7F7A1786}"/>
              </a:ext>
            </a:extLst>
          </p:cNvPr>
          <p:cNvGrpSpPr/>
          <p:nvPr/>
        </p:nvGrpSpPr>
        <p:grpSpPr>
          <a:xfrm>
            <a:off x="1265753" y="3489171"/>
            <a:ext cx="1004477" cy="859916"/>
            <a:chOff x="838200" y="1762125"/>
            <a:chExt cx="1381125" cy="111085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2425E9-D5F0-4517-8111-B1600E0B9FF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8B576-C047-4EBA-88C4-977272F05275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Safety Stock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DB3BA6-5505-4751-919A-7F28F4E8CF58}"/>
              </a:ext>
            </a:extLst>
          </p:cNvPr>
          <p:cNvGrpSpPr/>
          <p:nvPr/>
        </p:nvGrpSpPr>
        <p:grpSpPr>
          <a:xfrm>
            <a:off x="1265753" y="4441173"/>
            <a:ext cx="1004477" cy="859916"/>
            <a:chOff x="838200" y="1762125"/>
            <a:chExt cx="1381125" cy="11108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83BD0A-1148-4C6E-81E7-8A814346440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7770F1-02D2-4BE8-AD38-F4E161EA1320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Demand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0E5F7-A36A-4579-B065-F3FF396FAAB0}"/>
              </a:ext>
            </a:extLst>
          </p:cNvPr>
          <p:cNvGrpSpPr/>
          <p:nvPr/>
        </p:nvGrpSpPr>
        <p:grpSpPr>
          <a:xfrm>
            <a:off x="2522883" y="3026560"/>
            <a:ext cx="1004477" cy="859916"/>
            <a:chOff x="838200" y="1762125"/>
            <a:chExt cx="1381125" cy="111085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0B7B96-35D6-4C40-B78C-D5E57CB0AAB9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1B7BF9-7C53-4498-988E-3A74E5B4F6EA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6BCEEA-5E68-4335-A6B4-B0B3940F4226}"/>
              </a:ext>
            </a:extLst>
          </p:cNvPr>
          <p:cNvSpPr txBox="1"/>
          <p:nvPr/>
        </p:nvSpPr>
        <p:spPr>
          <a:xfrm>
            <a:off x="1858746" y="5360446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Inputs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AA2AEA-B4A7-4A01-BD08-F474C71B9752}"/>
              </a:ext>
            </a:extLst>
          </p:cNvPr>
          <p:cNvGrpSpPr/>
          <p:nvPr/>
        </p:nvGrpSpPr>
        <p:grpSpPr>
          <a:xfrm>
            <a:off x="2493263" y="4141297"/>
            <a:ext cx="1004477" cy="859916"/>
            <a:chOff x="838200" y="1762125"/>
            <a:chExt cx="1381125" cy="111085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EAD38AF-CF5B-4025-B2AE-A4C051059EB4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548EF9-4DE5-4988-B734-9FCEBD556979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…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59B3B26-E63A-4A38-9DBD-AE42BE89E674}"/>
              </a:ext>
            </a:extLst>
          </p:cNvPr>
          <p:cNvSpPr/>
          <p:nvPr/>
        </p:nvSpPr>
        <p:spPr>
          <a:xfrm>
            <a:off x="1243615" y="2412505"/>
            <a:ext cx="2439191" cy="334195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722D68-FE64-4E22-A91D-348C2DF7E7BD}"/>
              </a:ext>
            </a:extLst>
          </p:cNvPr>
          <p:cNvSpPr/>
          <p:nvPr/>
        </p:nvSpPr>
        <p:spPr>
          <a:xfrm>
            <a:off x="3886938" y="3833835"/>
            <a:ext cx="592396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96429AB-B62D-4554-B7EB-27576D249ECD}"/>
              </a:ext>
            </a:extLst>
          </p:cNvPr>
          <p:cNvSpPr/>
          <p:nvPr/>
        </p:nvSpPr>
        <p:spPr>
          <a:xfrm>
            <a:off x="7992043" y="3941277"/>
            <a:ext cx="512843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564C6-3938-4E2D-9DC9-AEE6389DFFF7}"/>
              </a:ext>
            </a:extLst>
          </p:cNvPr>
          <p:cNvSpPr txBox="1"/>
          <p:nvPr/>
        </p:nvSpPr>
        <p:spPr>
          <a:xfrm>
            <a:off x="5381410" y="3457890"/>
            <a:ext cx="137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Score Model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26E0B6-B9D6-4404-B8DE-A1131AE608D1}"/>
              </a:ext>
            </a:extLst>
          </p:cNvPr>
          <p:cNvGrpSpPr/>
          <p:nvPr/>
        </p:nvGrpSpPr>
        <p:grpSpPr>
          <a:xfrm>
            <a:off x="8929787" y="4085570"/>
            <a:ext cx="974250" cy="1158888"/>
            <a:chOff x="8506185" y="3862191"/>
            <a:chExt cx="974250" cy="1158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66EC77-F10E-46C7-BAC2-D478D0B13119}"/>
                </a:ext>
              </a:extLst>
            </p:cNvPr>
            <p:cNvSpPr txBox="1"/>
            <p:nvPr/>
          </p:nvSpPr>
          <p:spPr>
            <a:xfrm>
              <a:off x="8506185" y="4420915"/>
              <a:ext cx="9742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Contributing Factors (Phase 2)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9414BA-5D0C-4D7B-850B-68B25BDB402B}"/>
                </a:ext>
              </a:extLst>
            </p:cNvPr>
            <p:cNvSpPr/>
            <p:nvPr/>
          </p:nvSpPr>
          <p:spPr>
            <a:xfrm>
              <a:off x="8701036" y="3862191"/>
              <a:ext cx="584549" cy="556569"/>
            </a:xfrm>
            <a:prstGeom prst="ellipse">
              <a:avLst/>
            </a:prstGeom>
            <a:solidFill>
              <a:srgbClr val="FF0909">
                <a:alpha val="16863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19D43C9-300B-469C-83AD-367D16826E30}"/>
              </a:ext>
            </a:extLst>
          </p:cNvPr>
          <p:cNvSpPr txBox="1"/>
          <p:nvPr/>
        </p:nvSpPr>
        <p:spPr>
          <a:xfrm>
            <a:off x="8812448" y="5263099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Outputs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A2C629-BD1F-4451-8E52-72A05531F5BD}"/>
              </a:ext>
            </a:extLst>
          </p:cNvPr>
          <p:cNvSpPr/>
          <p:nvPr/>
        </p:nvSpPr>
        <p:spPr>
          <a:xfrm>
            <a:off x="8545270" y="2663203"/>
            <a:ext cx="1743285" cy="294905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193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9930-7A52-7C4C-8752-5B123F0C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Health Status 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CB59-60D4-EF45-A00E-CDE4D878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Health Status is an indicator variable (integer of 0-100) of the relative ‘wellbeing’ of a part’s supply. </a:t>
            </a:r>
          </a:p>
          <a:p>
            <a:r>
              <a:rPr lang="en-IN" dirty="0"/>
              <a:t>It is used to predict the likelihood of a parts supply running out or low and can assist material planners in making more informed decisions for ordering parts. </a:t>
            </a:r>
          </a:p>
          <a:p>
            <a:r>
              <a:rPr lang="en-IN" dirty="0"/>
              <a:t>It takes into account the current status of a parts supply as well as the projected data for the following 10 days to inform it’s estimate. </a:t>
            </a:r>
          </a:p>
          <a:p>
            <a:r>
              <a:rPr lang="en-IN" dirty="0"/>
              <a:t>The Health Status is derived via a nonlinear function which has the ability to evolve with the changing parts supply.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C67E-49C4-7444-AFD6-C607228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Health Score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19B5BC-C843-894D-A048-C9679E84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852398"/>
            <a:ext cx="9791343" cy="51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6B11-2CBC-3A43-8DBD-386A6064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MD04 Elements for Algorithm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B11672-6079-0649-8CF2-B52776FB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24927"/>
              </p:ext>
            </p:extLst>
          </p:nvPr>
        </p:nvGraphicFramePr>
        <p:xfrm>
          <a:off x="666750" y="1438538"/>
          <a:ext cx="10515599" cy="4011085"/>
        </p:xfrm>
        <a:graphic>
          <a:graphicData uri="http://schemas.openxmlformats.org/drawingml/2006/table">
            <a:tbl>
              <a:tblPr/>
              <a:tblGrid>
                <a:gridCol w="1289402">
                  <a:extLst>
                    <a:ext uri="{9D8B030D-6E8A-4147-A177-3AD203B41FA5}">
                      <a16:colId xmlns:a16="http://schemas.microsoft.com/office/drawing/2014/main" val="2865506754"/>
                    </a:ext>
                  </a:extLst>
                </a:gridCol>
                <a:gridCol w="9226197">
                  <a:extLst>
                    <a:ext uri="{9D8B030D-6E8A-4147-A177-3AD203B41FA5}">
                      <a16:colId xmlns:a16="http://schemas.microsoft.com/office/drawing/2014/main" val="47632183"/>
                    </a:ext>
                  </a:extLst>
                </a:gridCol>
              </a:tblGrid>
              <a:tr h="7283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MRP Element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73020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Initial stock value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67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DepReq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specifies requirement/demand/consumption of a part.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66860"/>
                  </a:ext>
                </a:extLst>
              </a:tr>
              <a:tr h="700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ShipNt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stck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transit; The trailer which is carrying the parts is in transit.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expected to be at the delivery location on a demand date.</a:t>
                      </a:r>
                      <a:endParaRPr lang="en-IN" sz="1600" dirty="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73051"/>
                  </a:ext>
                </a:extLst>
              </a:tr>
              <a:tr h="700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SchAgr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quantity of stck we are expecting to collect from a supplier. </a:t>
                      </a:r>
                      <a:endParaRPr lang="en-IN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will be delivered on a demand date.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94168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IndReq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Forecast of stock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61217"/>
                  </a:ext>
                </a:extLst>
              </a:tr>
              <a:tr h="700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SafeSt</a:t>
                      </a:r>
                      <a:endParaRPr lang="en-IN" sz="160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specifies the quantity whose purpose is to satisfy unexpectedly high demand in coverage period. The risk of shortfalls is reduced by having a safety stock.</a:t>
                      </a:r>
                      <a:endParaRPr lang="en-IN" sz="1600" dirty="0">
                        <a:effectLst/>
                      </a:endParaRPr>
                    </a:p>
                  </a:txBody>
                  <a:tcPr marL="87122" marR="87122" marT="43561" marB="4356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180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07B5D1-E4E0-9E44-8406-47A67349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3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88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4" ma:contentTypeDescription="Create a new document." ma:contentTypeScope="" ma:versionID="465b9810668ee5175dfb92f773b0b498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c9dfccad9315cdf5b950b95decf5be2f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F5A24D-0BD6-44E3-B5EC-D3A6CADFFD37}">
  <ds:schemaRefs>
    <ds:schemaRef ds:uri="7747d6f2-f41e-49be-b419-83bb4bc5000c"/>
    <ds:schemaRef ds:uri="http://purl.org/dc/terms/"/>
    <ds:schemaRef ds:uri="814f9edf-3547-4c73-aa70-98ddb490218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68BAB-DB1F-47C0-9BB3-B20B69D14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7d6f2-f41e-49be-b419-83bb4bc5000c"/>
    <ds:schemaRef ds:uri="814f9edf-3547-4c73-aa70-98ddb49021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610</TotalTime>
  <Words>246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Week_of_3_8_Refined_Roadmap_Update</vt:lpstr>
      <vt:lpstr>Custom Design</vt:lpstr>
      <vt:lpstr>Week_of_3_8_Refined_Roadmap_Update</vt:lpstr>
      <vt:lpstr>Health Score Algorithm</vt:lpstr>
      <vt:lpstr>Health Status KPI</vt:lpstr>
      <vt:lpstr>Health Score Model</vt:lpstr>
      <vt:lpstr>MD04 Elements for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Patel, Pankesh</cp:lastModifiedBy>
  <cp:revision>10</cp:revision>
  <cp:lastPrinted>2021-07-19T16:04:10Z</cp:lastPrinted>
  <dcterms:created xsi:type="dcterms:W3CDTF">2021-03-15T17:04:38Z</dcterms:created>
  <dcterms:modified xsi:type="dcterms:W3CDTF">2022-01-11T21:39:24Z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