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61" r:id="rId5"/>
  </p:sldMasterIdLst>
  <p:notesMasterIdLst>
    <p:notesMasterId r:id="rId35"/>
  </p:notesMasterIdLst>
  <p:sldIdLst>
    <p:sldId id="306" r:id="rId6"/>
    <p:sldId id="1343" r:id="rId7"/>
    <p:sldId id="1344" r:id="rId8"/>
    <p:sldId id="1345" r:id="rId9"/>
    <p:sldId id="1332" r:id="rId10"/>
    <p:sldId id="1346" r:id="rId11"/>
    <p:sldId id="1347" r:id="rId12"/>
    <p:sldId id="1333" r:id="rId13"/>
    <p:sldId id="307" r:id="rId14"/>
    <p:sldId id="1327" r:id="rId15"/>
    <p:sldId id="1328" r:id="rId16"/>
    <p:sldId id="1329" r:id="rId17"/>
    <p:sldId id="1338" r:id="rId18"/>
    <p:sldId id="1340" r:id="rId19"/>
    <p:sldId id="1341" r:id="rId20"/>
    <p:sldId id="319" r:id="rId21"/>
    <p:sldId id="324" r:id="rId22"/>
    <p:sldId id="330" r:id="rId23"/>
    <p:sldId id="327" r:id="rId24"/>
    <p:sldId id="1342" r:id="rId25"/>
    <p:sldId id="1330" r:id="rId26"/>
    <p:sldId id="1334" r:id="rId27"/>
    <p:sldId id="1335" r:id="rId28"/>
    <p:sldId id="1336" r:id="rId29"/>
    <p:sldId id="1337" r:id="rId30"/>
    <p:sldId id="1331" r:id="rId31"/>
    <p:sldId id="331" r:id="rId32"/>
    <p:sldId id="332" r:id="rId33"/>
    <p:sldId id="333" r:id="rId34"/>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cr29AU7oypPzUsjZtt/guoUPA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27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172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customschemas.google.com/relationships/presentationmetadata" Target="meta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e97d07287f_0_40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ge97d07287f_0_404:notes"/>
          <p:cNvSpPr txBox="1">
            <a:spLocks noGrp="1"/>
          </p:cNvSpPr>
          <p:nvPr>
            <p:ph type="body" idx="1"/>
          </p:nvPr>
        </p:nvSpPr>
        <p:spPr>
          <a:xfrm>
            <a:off x="701040" y="4473892"/>
            <a:ext cx="5608200" cy="36606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220" name="Google Shape;220;ge97d07287f_0_404:notes"/>
          <p:cNvSpPr txBox="1">
            <a:spLocks noGrp="1"/>
          </p:cNvSpPr>
          <p:nvPr>
            <p:ph type="sldNum" idx="12"/>
          </p:nvPr>
        </p:nvSpPr>
        <p:spPr>
          <a:xfrm>
            <a:off x="3970938" y="8829967"/>
            <a:ext cx="3037800" cy="466500"/>
          </a:xfrm>
          <a:prstGeom prst="rect">
            <a:avLst/>
          </a:prstGeom>
          <a:noFill/>
          <a:ln>
            <a:noFill/>
          </a:ln>
        </p:spPr>
        <p:txBody>
          <a:bodyPr spcFirstLastPara="1" wrap="square" lIns="93175" tIns="46575" rIns="93175" bIns="46575" anchor="b" anchorCtr="0">
            <a:noAutofit/>
          </a:bodyPr>
          <a:lstStyle/>
          <a:p>
            <a:pPr marL="0" marR="0" lvl="0" indent="0" algn="r" defTabSz="457200" rtl="0" eaLnBrk="1" fontAlgn="auto" latinLnBrk="0" hangingPunct="1">
              <a:lnSpc>
                <a:spcPct val="100000"/>
              </a:lnSpc>
              <a:spcBef>
                <a:spcPts val="0"/>
              </a:spcBef>
              <a:spcAft>
                <a:spcPts val="0"/>
              </a:spcAft>
              <a:buClrTx/>
              <a:buSzPts val="1400"/>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Pts val="1400"/>
                <a:buFontTx/>
                <a:buNone/>
                <a:tabLst/>
                <a:defRPr/>
              </a:pPr>
              <a:t>16</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3791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830028"/>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32485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83002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832485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21105" y="136525"/>
            <a:ext cx="11369842" cy="8500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83002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421105" y="1275347"/>
            <a:ext cx="11369842" cy="486552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32485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46817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1258-4FA7-46B5-8ACD-FFAD825C3C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FF56BB-61EC-4379-A795-5E887B8FB8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7D9568-A55B-436A-B782-CB144E30041E}"/>
              </a:ext>
            </a:extLst>
          </p:cNvPr>
          <p:cNvSpPr>
            <a:spLocks noGrp="1"/>
          </p:cNvSpPr>
          <p:nvPr>
            <p:ph type="dt" sz="half" idx="10"/>
          </p:nvPr>
        </p:nvSpPr>
        <p:spPr/>
        <p:txBody>
          <a:bodyPr/>
          <a:lstStyle/>
          <a:p>
            <a:fld id="{958267B5-F4C2-4F99-90C4-45BE665133A9}" type="datetimeFigureOut">
              <a:rPr lang="en-US" smtClean="0"/>
              <a:t>10/6/2021</a:t>
            </a:fld>
            <a:endParaRPr lang="en-US"/>
          </a:p>
        </p:txBody>
      </p:sp>
      <p:sp>
        <p:nvSpPr>
          <p:cNvPr id="5" name="Footer Placeholder 4">
            <a:extLst>
              <a:ext uri="{FF2B5EF4-FFF2-40B4-BE49-F238E27FC236}">
                <a16:creationId xmlns:a16="http://schemas.microsoft.com/office/drawing/2014/main" id="{8A5E9B9B-D48C-43B2-8E90-3E75C56308CF}"/>
              </a:ext>
            </a:extLst>
          </p:cNvPr>
          <p:cNvSpPr>
            <a:spLocks noGrp="1"/>
          </p:cNvSpPr>
          <p:nvPr>
            <p:ph type="ftr" sz="quarter" idx="11"/>
          </p:nvPr>
        </p:nvSpPr>
        <p:spPr/>
        <p:txBody>
          <a:bodyPr/>
          <a:lstStyle/>
          <a:p>
            <a:r>
              <a:rPr lang="en-US">
                <a:solidFill>
                  <a:prstClr val="black">
                    <a:tint val="75000"/>
                  </a:prstClr>
                </a:solidFill>
              </a:rPr>
              <a:t>CPM@USC Confidential</a:t>
            </a:r>
            <a:endParaRPr lang="en-US"/>
          </a:p>
        </p:txBody>
      </p:sp>
      <p:sp>
        <p:nvSpPr>
          <p:cNvPr id="6" name="Slide Number Placeholder 5">
            <a:extLst>
              <a:ext uri="{FF2B5EF4-FFF2-40B4-BE49-F238E27FC236}">
                <a16:creationId xmlns:a16="http://schemas.microsoft.com/office/drawing/2014/main" id="{474506F8-EE6E-43BA-93BC-F5DBC7900F6D}"/>
              </a:ext>
            </a:extLst>
          </p:cNvPr>
          <p:cNvSpPr>
            <a:spLocks noGrp="1"/>
          </p:cNvSpPr>
          <p:nvPr>
            <p:ph type="sldNum" sz="quarter" idx="12"/>
          </p:nvPr>
        </p:nvSpPr>
        <p:spPr/>
        <p:txBody>
          <a:bodyPr/>
          <a:lstStyle/>
          <a:p>
            <a:fld id="{721F5A44-FBBE-496C-84C5-7756AE6DF697}" type="slidenum">
              <a:rPr lang="en-US" smtClean="0"/>
              <a:t>‹#›</a:t>
            </a:fld>
            <a:endParaRPr lang="en-US"/>
          </a:p>
        </p:txBody>
      </p:sp>
    </p:spTree>
    <p:extLst>
      <p:ext uri="{BB962C8B-B14F-4D97-AF65-F5344CB8AC3E}">
        <p14:creationId xmlns:p14="http://schemas.microsoft.com/office/powerpoint/2010/main" val="4111275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345C-4CEA-49A4-BB65-EB4F134A0D92}"/>
              </a:ext>
            </a:extLst>
          </p:cNvPr>
          <p:cNvSpPr>
            <a:spLocks noGrp="1"/>
          </p:cNvSpPr>
          <p:nvPr>
            <p:ph type="title"/>
          </p:nvPr>
        </p:nvSpPr>
        <p:spPr>
          <a:xfrm>
            <a:off x="421105" y="136525"/>
            <a:ext cx="11369842" cy="85006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D1549D1-E1A3-4283-98CE-0BD2D8F31D8A}"/>
              </a:ext>
            </a:extLst>
          </p:cNvPr>
          <p:cNvSpPr>
            <a:spLocks noGrp="1"/>
          </p:cNvSpPr>
          <p:nvPr>
            <p:ph idx="1"/>
          </p:nvPr>
        </p:nvSpPr>
        <p:spPr>
          <a:xfrm>
            <a:off x="421105" y="1275347"/>
            <a:ext cx="11369842" cy="48655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6B60C-85BB-4A3C-BDC6-2242946BE31A}"/>
              </a:ext>
            </a:extLst>
          </p:cNvPr>
          <p:cNvSpPr>
            <a:spLocks noGrp="1"/>
          </p:cNvSpPr>
          <p:nvPr>
            <p:ph type="dt" sz="half" idx="10"/>
          </p:nvPr>
        </p:nvSpPr>
        <p:spPr/>
        <p:txBody>
          <a:bodyPr/>
          <a:lstStyle/>
          <a:p>
            <a:fld id="{958267B5-F4C2-4F99-90C4-45BE665133A9}" type="datetimeFigureOut">
              <a:rPr lang="en-US" smtClean="0"/>
              <a:t>10/6/2021</a:t>
            </a:fld>
            <a:endParaRPr lang="en-US"/>
          </a:p>
        </p:txBody>
      </p:sp>
      <p:sp>
        <p:nvSpPr>
          <p:cNvPr id="5" name="Footer Placeholder 4">
            <a:extLst>
              <a:ext uri="{FF2B5EF4-FFF2-40B4-BE49-F238E27FC236}">
                <a16:creationId xmlns:a16="http://schemas.microsoft.com/office/drawing/2014/main" id="{7342931E-21F0-45BB-B721-241A0A2B8FCD}"/>
              </a:ext>
            </a:extLst>
          </p:cNvPr>
          <p:cNvSpPr>
            <a:spLocks noGrp="1"/>
          </p:cNvSpPr>
          <p:nvPr>
            <p:ph type="ftr" sz="quarter" idx="11"/>
          </p:nvPr>
        </p:nvSpPr>
        <p:spPr/>
        <p:txBody>
          <a:bodyPr/>
          <a:lstStyle/>
          <a:p>
            <a:r>
              <a:rPr lang="en-US">
                <a:solidFill>
                  <a:prstClr val="black">
                    <a:tint val="75000"/>
                  </a:prstClr>
                </a:solidFill>
              </a:rPr>
              <a:t>CPM@USC Confidential</a:t>
            </a:r>
            <a:endParaRPr lang="en-US"/>
          </a:p>
        </p:txBody>
      </p:sp>
      <p:sp>
        <p:nvSpPr>
          <p:cNvPr id="6" name="Slide Number Placeholder 5">
            <a:extLst>
              <a:ext uri="{FF2B5EF4-FFF2-40B4-BE49-F238E27FC236}">
                <a16:creationId xmlns:a16="http://schemas.microsoft.com/office/drawing/2014/main" id="{AD2B2AC7-9C4B-4BC4-A9CF-ECCBEF739705}"/>
              </a:ext>
            </a:extLst>
          </p:cNvPr>
          <p:cNvSpPr>
            <a:spLocks noGrp="1"/>
          </p:cNvSpPr>
          <p:nvPr>
            <p:ph type="sldNum" sz="quarter" idx="12"/>
          </p:nvPr>
        </p:nvSpPr>
        <p:spPr/>
        <p:txBody>
          <a:bodyPr/>
          <a:lstStyle/>
          <a:p>
            <a:fld id="{721F5A44-FBBE-496C-84C5-7756AE6DF697}" type="slidenum">
              <a:rPr lang="en-US" smtClean="0"/>
              <a:t>‹#›</a:t>
            </a:fld>
            <a:endParaRPr lang="en-US"/>
          </a:p>
        </p:txBody>
      </p:sp>
    </p:spTree>
    <p:extLst>
      <p:ext uri="{BB962C8B-B14F-4D97-AF65-F5344CB8AC3E}">
        <p14:creationId xmlns:p14="http://schemas.microsoft.com/office/powerpoint/2010/main" val="389280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96E6-B4BD-4D30-B042-EE459D2020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E79184-7262-41F1-B366-B06F03DEAB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21DF9E-D9E6-4F8C-87F7-9838D7A03EB1}"/>
              </a:ext>
            </a:extLst>
          </p:cNvPr>
          <p:cNvSpPr>
            <a:spLocks noGrp="1"/>
          </p:cNvSpPr>
          <p:nvPr>
            <p:ph type="dt" sz="half" idx="10"/>
          </p:nvPr>
        </p:nvSpPr>
        <p:spPr/>
        <p:txBody>
          <a:bodyPr/>
          <a:lstStyle/>
          <a:p>
            <a:fld id="{958267B5-F4C2-4F99-90C4-45BE665133A9}" type="datetimeFigureOut">
              <a:rPr lang="en-US" smtClean="0"/>
              <a:t>10/6/2021</a:t>
            </a:fld>
            <a:endParaRPr lang="en-US"/>
          </a:p>
        </p:txBody>
      </p:sp>
      <p:sp>
        <p:nvSpPr>
          <p:cNvPr id="5" name="Footer Placeholder 4">
            <a:extLst>
              <a:ext uri="{FF2B5EF4-FFF2-40B4-BE49-F238E27FC236}">
                <a16:creationId xmlns:a16="http://schemas.microsoft.com/office/drawing/2014/main" id="{67EB2938-D6BD-4515-B494-B4BAFF60A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F1007-6B73-4D7D-8D9A-B436ECFE99F4}"/>
              </a:ext>
            </a:extLst>
          </p:cNvPr>
          <p:cNvSpPr>
            <a:spLocks noGrp="1"/>
          </p:cNvSpPr>
          <p:nvPr>
            <p:ph type="sldNum" sz="quarter" idx="12"/>
          </p:nvPr>
        </p:nvSpPr>
        <p:spPr/>
        <p:txBody>
          <a:bodyPr/>
          <a:lstStyle/>
          <a:p>
            <a:fld id="{721F5A44-FBBE-496C-84C5-7756AE6DF697}" type="slidenum">
              <a:rPr lang="en-US" smtClean="0"/>
              <a:t>‹#›</a:t>
            </a:fld>
            <a:endParaRPr lang="en-US"/>
          </a:p>
        </p:txBody>
      </p:sp>
    </p:spTree>
    <p:extLst>
      <p:ext uri="{BB962C8B-B14F-4D97-AF65-F5344CB8AC3E}">
        <p14:creationId xmlns:p14="http://schemas.microsoft.com/office/powerpoint/2010/main" val="100834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DCFA-5CEE-4095-A7AC-FE485B1C14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DB131B-6EE4-4992-A4E0-362FFE6C0B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38434C-CBD3-421F-ADC6-E6EE60D3B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B88A30-A016-43C2-B47D-54B3E3EE5489}"/>
              </a:ext>
            </a:extLst>
          </p:cNvPr>
          <p:cNvSpPr>
            <a:spLocks noGrp="1"/>
          </p:cNvSpPr>
          <p:nvPr>
            <p:ph type="dt" sz="half" idx="10"/>
          </p:nvPr>
        </p:nvSpPr>
        <p:spPr/>
        <p:txBody>
          <a:bodyPr/>
          <a:lstStyle/>
          <a:p>
            <a:fld id="{958267B5-F4C2-4F99-90C4-45BE665133A9}" type="datetimeFigureOut">
              <a:rPr lang="en-US" smtClean="0"/>
              <a:t>10/6/2021</a:t>
            </a:fld>
            <a:endParaRPr lang="en-US"/>
          </a:p>
        </p:txBody>
      </p:sp>
      <p:sp>
        <p:nvSpPr>
          <p:cNvPr id="6" name="Footer Placeholder 5">
            <a:extLst>
              <a:ext uri="{FF2B5EF4-FFF2-40B4-BE49-F238E27FC236}">
                <a16:creationId xmlns:a16="http://schemas.microsoft.com/office/drawing/2014/main" id="{8180F9BB-15AE-48F5-AEAC-3230D656E5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6ED56E-2C65-4477-BCB2-DFF36B2E044C}"/>
              </a:ext>
            </a:extLst>
          </p:cNvPr>
          <p:cNvSpPr>
            <a:spLocks noGrp="1"/>
          </p:cNvSpPr>
          <p:nvPr>
            <p:ph type="sldNum" sz="quarter" idx="12"/>
          </p:nvPr>
        </p:nvSpPr>
        <p:spPr/>
        <p:txBody>
          <a:bodyPr/>
          <a:lstStyle/>
          <a:p>
            <a:fld id="{721F5A44-FBBE-496C-84C5-7756AE6DF697}" type="slidenum">
              <a:rPr lang="en-US" smtClean="0"/>
              <a:t>‹#›</a:t>
            </a:fld>
            <a:endParaRPr lang="en-US"/>
          </a:p>
        </p:txBody>
      </p:sp>
    </p:spTree>
    <p:extLst>
      <p:ext uri="{BB962C8B-B14F-4D97-AF65-F5344CB8AC3E}">
        <p14:creationId xmlns:p14="http://schemas.microsoft.com/office/powerpoint/2010/main" val="4003955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C4FB-5F23-4336-BDF6-695DA7AFFF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BB1083-8CD9-42EF-905B-F702D2FBDC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CBDF8C-3DC0-4401-B79F-F971919143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788204-6BF0-43E8-A911-057B7D72C2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8B82DA-A812-4AE2-88A8-4432FE7028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B673D4-194A-4C94-9408-C78E76936948}"/>
              </a:ext>
            </a:extLst>
          </p:cNvPr>
          <p:cNvSpPr>
            <a:spLocks noGrp="1"/>
          </p:cNvSpPr>
          <p:nvPr>
            <p:ph type="dt" sz="half" idx="10"/>
          </p:nvPr>
        </p:nvSpPr>
        <p:spPr/>
        <p:txBody>
          <a:bodyPr/>
          <a:lstStyle/>
          <a:p>
            <a:fld id="{958267B5-F4C2-4F99-90C4-45BE665133A9}" type="datetimeFigureOut">
              <a:rPr lang="en-US" smtClean="0"/>
              <a:t>10/6/2021</a:t>
            </a:fld>
            <a:endParaRPr lang="en-US"/>
          </a:p>
        </p:txBody>
      </p:sp>
      <p:sp>
        <p:nvSpPr>
          <p:cNvPr id="8" name="Footer Placeholder 7">
            <a:extLst>
              <a:ext uri="{FF2B5EF4-FFF2-40B4-BE49-F238E27FC236}">
                <a16:creationId xmlns:a16="http://schemas.microsoft.com/office/drawing/2014/main" id="{D7D58B55-AF6B-4B13-9FA0-E522044957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B09AA8-B218-4C5F-9420-77BDBB36BBCE}"/>
              </a:ext>
            </a:extLst>
          </p:cNvPr>
          <p:cNvSpPr>
            <a:spLocks noGrp="1"/>
          </p:cNvSpPr>
          <p:nvPr>
            <p:ph type="sldNum" sz="quarter" idx="12"/>
          </p:nvPr>
        </p:nvSpPr>
        <p:spPr/>
        <p:txBody>
          <a:bodyPr/>
          <a:lstStyle/>
          <a:p>
            <a:fld id="{721F5A44-FBBE-496C-84C5-7756AE6DF697}" type="slidenum">
              <a:rPr lang="en-US" smtClean="0"/>
              <a:t>‹#›</a:t>
            </a:fld>
            <a:endParaRPr lang="en-US"/>
          </a:p>
        </p:txBody>
      </p:sp>
    </p:spTree>
    <p:extLst>
      <p:ext uri="{BB962C8B-B14F-4D97-AF65-F5344CB8AC3E}">
        <p14:creationId xmlns:p14="http://schemas.microsoft.com/office/powerpoint/2010/main" val="2086512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4C30-C987-4918-AFF4-3DF2EE8DD1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197A91-D069-494E-847C-183F4D4DB217}"/>
              </a:ext>
            </a:extLst>
          </p:cNvPr>
          <p:cNvSpPr>
            <a:spLocks noGrp="1"/>
          </p:cNvSpPr>
          <p:nvPr>
            <p:ph type="dt" sz="half" idx="10"/>
          </p:nvPr>
        </p:nvSpPr>
        <p:spPr/>
        <p:txBody>
          <a:bodyPr/>
          <a:lstStyle/>
          <a:p>
            <a:fld id="{958267B5-F4C2-4F99-90C4-45BE665133A9}" type="datetimeFigureOut">
              <a:rPr lang="en-US" smtClean="0"/>
              <a:t>10/6/2021</a:t>
            </a:fld>
            <a:endParaRPr lang="en-US"/>
          </a:p>
        </p:txBody>
      </p:sp>
      <p:sp>
        <p:nvSpPr>
          <p:cNvPr id="4" name="Footer Placeholder 3">
            <a:extLst>
              <a:ext uri="{FF2B5EF4-FFF2-40B4-BE49-F238E27FC236}">
                <a16:creationId xmlns:a16="http://schemas.microsoft.com/office/drawing/2014/main" id="{1CADE376-560D-4217-B407-A638760B7A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10ABA1-51A8-4302-B10F-B155CF33CB9C}"/>
              </a:ext>
            </a:extLst>
          </p:cNvPr>
          <p:cNvSpPr>
            <a:spLocks noGrp="1"/>
          </p:cNvSpPr>
          <p:nvPr>
            <p:ph type="sldNum" sz="quarter" idx="12"/>
          </p:nvPr>
        </p:nvSpPr>
        <p:spPr/>
        <p:txBody>
          <a:bodyPr/>
          <a:lstStyle/>
          <a:p>
            <a:fld id="{721F5A44-FBBE-496C-84C5-7756AE6DF697}" type="slidenum">
              <a:rPr lang="en-US" smtClean="0"/>
              <a:t>‹#›</a:t>
            </a:fld>
            <a:endParaRPr lang="en-US"/>
          </a:p>
        </p:txBody>
      </p:sp>
    </p:spTree>
    <p:extLst>
      <p:ext uri="{BB962C8B-B14F-4D97-AF65-F5344CB8AC3E}">
        <p14:creationId xmlns:p14="http://schemas.microsoft.com/office/powerpoint/2010/main" val="1467685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1AF62-E576-40F1-B638-22B8ACCBC56D}"/>
              </a:ext>
            </a:extLst>
          </p:cNvPr>
          <p:cNvSpPr>
            <a:spLocks noGrp="1"/>
          </p:cNvSpPr>
          <p:nvPr>
            <p:ph type="dt" sz="half" idx="10"/>
          </p:nvPr>
        </p:nvSpPr>
        <p:spPr/>
        <p:txBody>
          <a:bodyPr/>
          <a:lstStyle/>
          <a:p>
            <a:fld id="{958267B5-F4C2-4F99-90C4-45BE665133A9}" type="datetimeFigureOut">
              <a:rPr lang="en-US" smtClean="0"/>
              <a:t>10/6/2021</a:t>
            </a:fld>
            <a:endParaRPr lang="en-US"/>
          </a:p>
        </p:txBody>
      </p:sp>
      <p:sp>
        <p:nvSpPr>
          <p:cNvPr id="3" name="Footer Placeholder 2">
            <a:extLst>
              <a:ext uri="{FF2B5EF4-FFF2-40B4-BE49-F238E27FC236}">
                <a16:creationId xmlns:a16="http://schemas.microsoft.com/office/drawing/2014/main" id="{CFE826D7-8F24-4E00-BCDC-388F705374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A1314A-1C26-41CB-A74A-7F353EBE8FFB}"/>
              </a:ext>
            </a:extLst>
          </p:cNvPr>
          <p:cNvSpPr>
            <a:spLocks noGrp="1"/>
          </p:cNvSpPr>
          <p:nvPr>
            <p:ph type="sldNum" sz="quarter" idx="12"/>
          </p:nvPr>
        </p:nvSpPr>
        <p:spPr/>
        <p:txBody>
          <a:bodyPr/>
          <a:lstStyle/>
          <a:p>
            <a:fld id="{721F5A44-FBBE-496C-84C5-7756AE6DF697}" type="slidenum">
              <a:rPr lang="en-US" smtClean="0"/>
              <a:t>‹#›</a:t>
            </a:fld>
            <a:endParaRPr lang="en-US"/>
          </a:p>
        </p:txBody>
      </p:sp>
    </p:spTree>
    <p:extLst>
      <p:ext uri="{BB962C8B-B14F-4D97-AF65-F5344CB8AC3E}">
        <p14:creationId xmlns:p14="http://schemas.microsoft.com/office/powerpoint/2010/main" val="12247231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79F5-E057-4660-9F1D-FEA9D3047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DE00FF-28D7-46C3-8169-578543C7CB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8B4B2D-C117-4145-9501-5A290E975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29AEBD-F392-4CD2-8963-F490F1F4788A}"/>
              </a:ext>
            </a:extLst>
          </p:cNvPr>
          <p:cNvSpPr>
            <a:spLocks noGrp="1"/>
          </p:cNvSpPr>
          <p:nvPr>
            <p:ph type="dt" sz="half" idx="10"/>
          </p:nvPr>
        </p:nvSpPr>
        <p:spPr/>
        <p:txBody>
          <a:bodyPr/>
          <a:lstStyle/>
          <a:p>
            <a:fld id="{958267B5-F4C2-4F99-90C4-45BE665133A9}" type="datetimeFigureOut">
              <a:rPr lang="en-US" smtClean="0"/>
              <a:t>10/6/2021</a:t>
            </a:fld>
            <a:endParaRPr lang="en-US"/>
          </a:p>
        </p:txBody>
      </p:sp>
      <p:sp>
        <p:nvSpPr>
          <p:cNvPr id="6" name="Footer Placeholder 5">
            <a:extLst>
              <a:ext uri="{FF2B5EF4-FFF2-40B4-BE49-F238E27FC236}">
                <a16:creationId xmlns:a16="http://schemas.microsoft.com/office/drawing/2014/main" id="{DE8BFEC1-319C-4BF1-AE36-E37773E9F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96BB41-4B7A-4367-9D8F-61A6A57EE538}"/>
              </a:ext>
            </a:extLst>
          </p:cNvPr>
          <p:cNvSpPr>
            <a:spLocks noGrp="1"/>
          </p:cNvSpPr>
          <p:nvPr>
            <p:ph type="sldNum" sz="quarter" idx="12"/>
          </p:nvPr>
        </p:nvSpPr>
        <p:spPr/>
        <p:txBody>
          <a:bodyPr/>
          <a:lstStyle/>
          <a:p>
            <a:fld id="{721F5A44-FBBE-496C-84C5-7756AE6DF697}" type="slidenum">
              <a:rPr lang="en-US" smtClean="0"/>
              <a:t>‹#›</a:t>
            </a:fld>
            <a:endParaRPr lang="en-US"/>
          </a:p>
        </p:txBody>
      </p:sp>
    </p:spTree>
    <p:extLst>
      <p:ext uri="{BB962C8B-B14F-4D97-AF65-F5344CB8AC3E}">
        <p14:creationId xmlns:p14="http://schemas.microsoft.com/office/powerpoint/2010/main" val="428176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830028"/>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32485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09B5-57CA-4D63-9EB4-3E479E206C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1D1A0B-9797-4C5B-AD32-9CCC120744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50A7688-FE99-4609-BBD4-305A4BC26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FD1397-B3C7-4806-92B6-60B0B80ED87B}"/>
              </a:ext>
            </a:extLst>
          </p:cNvPr>
          <p:cNvSpPr>
            <a:spLocks noGrp="1"/>
          </p:cNvSpPr>
          <p:nvPr>
            <p:ph type="dt" sz="half" idx="10"/>
          </p:nvPr>
        </p:nvSpPr>
        <p:spPr/>
        <p:txBody>
          <a:bodyPr/>
          <a:lstStyle/>
          <a:p>
            <a:fld id="{958267B5-F4C2-4F99-90C4-45BE665133A9}" type="datetimeFigureOut">
              <a:rPr lang="en-US" smtClean="0"/>
              <a:t>10/6/2021</a:t>
            </a:fld>
            <a:endParaRPr lang="en-US"/>
          </a:p>
        </p:txBody>
      </p:sp>
      <p:sp>
        <p:nvSpPr>
          <p:cNvPr id="6" name="Footer Placeholder 5">
            <a:extLst>
              <a:ext uri="{FF2B5EF4-FFF2-40B4-BE49-F238E27FC236}">
                <a16:creationId xmlns:a16="http://schemas.microsoft.com/office/drawing/2014/main" id="{66255D9B-BD84-43E7-8CB7-976EF5DEA7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2C3AB-4284-41F3-B474-1428A41214EE}"/>
              </a:ext>
            </a:extLst>
          </p:cNvPr>
          <p:cNvSpPr>
            <a:spLocks noGrp="1"/>
          </p:cNvSpPr>
          <p:nvPr>
            <p:ph type="sldNum" sz="quarter" idx="12"/>
          </p:nvPr>
        </p:nvSpPr>
        <p:spPr/>
        <p:txBody>
          <a:bodyPr/>
          <a:lstStyle/>
          <a:p>
            <a:fld id="{721F5A44-FBBE-496C-84C5-7756AE6DF697}" type="slidenum">
              <a:rPr lang="en-US" smtClean="0"/>
              <a:t>‹#›</a:t>
            </a:fld>
            <a:endParaRPr lang="en-US"/>
          </a:p>
        </p:txBody>
      </p:sp>
    </p:spTree>
    <p:extLst>
      <p:ext uri="{BB962C8B-B14F-4D97-AF65-F5344CB8AC3E}">
        <p14:creationId xmlns:p14="http://schemas.microsoft.com/office/powerpoint/2010/main" val="36253899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CAB47-C1C0-42F0-87B7-DEF507A597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E0C8B0-5885-4414-AC67-F53BCE4F24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059DA6-EA6A-4A65-9DA1-B65BAAFC932B}"/>
              </a:ext>
            </a:extLst>
          </p:cNvPr>
          <p:cNvSpPr>
            <a:spLocks noGrp="1"/>
          </p:cNvSpPr>
          <p:nvPr>
            <p:ph type="dt" sz="half" idx="10"/>
          </p:nvPr>
        </p:nvSpPr>
        <p:spPr/>
        <p:txBody>
          <a:bodyPr/>
          <a:lstStyle/>
          <a:p>
            <a:fld id="{958267B5-F4C2-4F99-90C4-45BE665133A9}" type="datetimeFigureOut">
              <a:rPr lang="en-US" smtClean="0"/>
              <a:t>10/6/2021</a:t>
            </a:fld>
            <a:endParaRPr lang="en-US"/>
          </a:p>
        </p:txBody>
      </p:sp>
      <p:sp>
        <p:nvSpPr>
          <p:cNvPr id="5" name="Footer Placeholder 4">
            <a:extLst>
              <a:ext uri="{FF2B5EF4-FFF2-40B4-BE49-F238E27FC236}">
                <a16:creationId xmlns:a16="http://schemas.microsoft.com/office/drawing/2014/main" id="{94D36ED4-9250-44E3-B1E7-6ACA02E85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4748F6-CB45-4E25-8666-938208B1D981}"/>
              </a:ext>
            </a:extLst>
          </p:cNvPr>
          <p:cNvSpPr>
            <a:spLocks noGrp="1"/>
          </p:cNvSpPr>
          <p:nvPr>
            <p:ph type="sldNum" sz="quarter" idx="12"/>
          </p:nvPr>
        </p:nvSpPr>
        <p:spPr/>
        <p:txBody>
          <a:bodyPr/>
          <a:lstStyle/>
          <a:p>
            <a:fld id="{721F5A44-FBBE-496C-84C5-7756AE6DF697}" type="slidenum">
              <a:rPr lang="en-US" smtClean="0"/>
              <a:t>‹#›</a:t>
            </a:fld>
            <a:endParaRPr lang="en-US"/>
          </a:p>
        </p:txBody>
      </p:sp>
    </p:spTree>
    <p:extLst>
      <p:ext uri="{BB962C8B-B14F-4D97-AF65-F5344CB8AC3E}">
        <p14:creationId xmlns:p14="http://schemas.microsoft.com/office/powerpoint/2010/main" val="28152892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0A5224-C846-431F-A5B8-92E43BD5C0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002D10-F8A8-4F9A-A96B-1DD1FAD154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676FB-C296-4E7B-AD38-70CD23FEDF32}"/>
              </a:ext>
            </a:extLst>
          </p:cNvPr>
          <p:cNvSpPr>
            <a:spLocks noGrp="1"/>
          </p:cNvSpPr>
          <p:nvPr>
            <p:ph type="dt" sz="half" idx="10"/>
          </p:nvPr>
        </p:nvSpPr>
        <p:spPr/>
        <p:txBody>
          <a:bodyPr/>
          <a:lstStyle/>
          <a:p>
            <a:fld id="{958267B5-F4C2-4F99-90C4-45BE665133A9}" type="datetimeFigureOut">
              <a:rPr lang="en-US" smtClean="0"/>
              <a:t>10/6/2021</a:t>
            </a:fld>
            <a:endParaRPr lang="en-US"/>
          </a:p>
        </p:txBody>
      </p:sp>
      <p:sp>
        <p:nvSpPr>
          <p:cNvPr id="5" name="Footer Placeholder 4">
            <a:extLst>
              <a:ext uri="{FF2B5EF4-FFF2-40B4-BE49-F238E27FC236}">
                <a16:creationId xmlns:a16="http://schemas.microsoft.com/office/drawing/2014/main" id="{41F05C5A-2EB7-4C8F-B576-FFE4BEAAF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E6B7C-55EF-4669-AA9D-95C4838E6061}"/>
              </a:ext>
            </a:extLst>
          </p:cNvPr>
          <p:cNvSpPr>
            <a:spLocks noGrp="1"/>
          </p:cNvSpPr>
          <p:nvPr>
            <p:ph type="sldNum" sz="quarter" idx="12"/>
          </p:nvPr>
        </p:nvSpPr>
        <p:spPr/>
        <p:txBody>
          <a:bodyPr/>
          <a:lstStyle/>
          <a:p>
            <a:fld id="{721F5A44-FBBE-496C-84C5-7756AE6DF697}" type="slidenum">
              <a:rPr lang="en-US" smtClean="0"/>
              <a:t>‹#›</a:t>
            </a:fld>
            <a:endParaRPr lang="en-US"/>
          </a:p>
        </p:txBody>
      </p:sp>
    </p:spTree>
    <p:extLst>
      <p:ext uri="{BB962C8B-B14F-4D97-AF65-F5344CB8AC3E}">
        <p14:creationId xmlns:p14="http://schemas.microsoft.com/office/powerpoint/2010/main" val="415716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04775" y="136525"/>
            <a:ext cx="11938836" cy="8500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83002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32485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83002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32485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04775" y="136525"/>
            <a:ext cx="11938836" cy="8500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83002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32485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832485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830028"/>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sldNum" idx="12"/>
          </p:nvPr>
        </p:nvSpPr>
        <p:spPr>
          <a:xfrm>
            <a:off x="832485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830028"/>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2" name="Google Shape;72;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sldNum" idx="12"/>
          </p:nvPr>
        </p:nvSpPr>
        <p:spPr>
          <a:xfrm>
            <a:off x="832485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104775" y="136525"/>
            <a:ext cx="11938836" cy="8500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83002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sldNum" idx="12"/>
          </p:nvPr>
        </p:nvSpPr>
        <p:spPr>
          <a:xfrm>
            <a:off x="832485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04775" y="136525"/>
            <a:ext cx="11938836" cy="85006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830028"/>
              </a:buClr>
              <a:buSzPts val="4400"/>
              <a:buFont typeface="Arial"/>
              <a:buNone/>
              <a:defRPr sz="4400" b="1" i="0" u="sng" strike="noStrike" cap="none">
                <a:solidFill>
                  <a:srgbClr val="830028"/>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832485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2"/>
          <p:cNvSpPr/>
          <p:nvPr/>
        </p:nvSpPr>
        <p:spPr>
          <a:xfrm>
            <a:off x="0" y="0"/>
            <a:ext cx="12192000" cy="6858000"/>
          </a:xfrm>
          <a:prstGeom prst="rect">
            <a:avLst/>
          </a:prstGeom>
          <a:noFill/>
          <a:ln w="76200" cap="flat" cmpd="sng">
            <a:solidFill>
              <a:srgbClr val="8300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6" name="Google Shape;16;p2" descr="File:BMW logo (gray).svg - Wikimedia Commons"/>
          <p:cNvPicPr preferRelativeResize="0"/>
          <p:nvPr/>
        </p:nvPicPr>
        <p:blipFill rotWithShape="1">
          <a:blip r:embed="rId13">
            <a:alphaModFix/>
          </a:blip>
          <a:srcRect/>
          <a:stretch/>
        </p:blipFill>
        <p:spPr>
          <a:xfrm>
            <a:off x="11586411" y="6309746"/>
            <a:ext cx="457200" cy="457200"/>
          </a:xfrm>
          <a:prstGeom prst="rect">
            <a:avLst/>
          </a:prstGeom>
          <a:noFill/>
          <a:ln>
            <a:noFill/>
          </a:ln>
        </p:spPr>
      </p:pic>
      <p:pic>
        <p:nvPicPr>
          <p:cNvPr id="17" name="Google Shape;17;p2"/>
          <p:cNvPicPr preferRelativeResize="0"/>
          <p:nvPr/>
        </p:nvPicPr>
        <p:blipFill rotWithShape="1">
          <a:blip r:embed="rId14">
            <a:alphaModFix/>
          </a:blip>
          <a:srcRect/>
          <a:stretch/>
        </p:blipFill>
        <p:spPr>
          <a:xfrm>
            <a:off x="5260154" y="6309746"/>
            <a:ext cx="1671692" cy="457200"/>
          </a:xfrm>
          <a:prstGeom prst="rect">
            <a:avLst/>
          </a:prstGeom>
          <a:noFill/>
          <a:ln>
            <a:noFill/>
          </a:ln>
        </p:spPr>
      </p:pic>
      <p:pic>
        <p:nvPicPr>
          <p:cNvPr id="18" name="Google Shape;18;p2" descr="Logo&#10;&#10;Description automatically generated"/>
          <p:cNvPicPr preferRelativeResize="0"/>
          <p:nvPr/>
        </p:nvPicPr>
        <p:blipFill rotWithShape="1">
          <a:blip r:embed="rId15">
            <a:alphaModFix/>
          </a:blip>
          <a:srcRect/>
          <a:stretch/>
        </p:blipFill>
        <p:spPr>
          <a:xfrm>
            <a:off x="104775" y="6335485"/>
            <a:ext cx="2743200" cy="40572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5C16D6-A375-4800-A97F-D9375CD64667}"/>
              </a:ext>
            </a:extLst>
          </p:cNvPr>
          <p:cNvSpPr>
            <a:spLocks noGrp="1"/>
          </p:cNvSpPr>
          <p:nvPr>
            <p:ph type="title"/>
          </p:nvPr>
        </p:nvSpPr>
        <p:spPr>
          <a:xfrm>
            <a:off x="104775" y="136525"/>
            <a:ext cx="11938836" cy="8500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DF377E-4002-4FD3-BC94-EC08E9BDEE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1A17D-3664-4EDC-AA9A-A493C022A3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8267B5-F4C2-4F99-90C4-45BE665133A9}" type="datetimeFigureOut">
              <a:rPr lang="en-US" smtClean="0"/>
              <a:t>10/6/2021</a:t>
            </a:fld>
            <a:endParaRPr lang="en-US"/>
          </a:p>
        </p:txBody>
      </p:sp>
      <p:sp>
        <p:nvSpPr>
          <p:cNvPr id="5" name="Footer Placeholder 4">
            <a:extLst>
              <a:ext uri="{FF2B5EF4-FFF2-40B4-BE49-F238E27FC236}">
                <a16:creationId xmlns:a16="http://schemas.microsoft.com/office/drawing/2014/main" id="{A02E7A4C-46E0-4D5F-ABDA-51D3CE6F5A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CPM@USC Confidential</a:t>
            </a:r>
            <a:endParaRPr lang="en-US"/>
          </a:p>
        </p:txBody>
      </p:sp>
      <p:sp>
        <p:nvSpPr>
          <p:cNvPr id="6" name="Slide Number Placeholder 5">
            <a:extLst>
              <a:ext uri="{FF2B5EF4-FFF2-40B4-BE49-F238E27FC236}">
                <a16:creationId xmlns:a16="http://schemas.microsoft.com/office/drawing/2014/main" id="{6D45300B-C6EC-4F3B-95C5-6770A3DF1A90}"/>
              </a:ext>
            </a:extLst>
          </p:cNvPr>
          <p:cNvSpPr>
            <a:spLocks noGrp="1"/>
          </p:cNvSpPr>
          <p:nvPr>
            <p:ph type="sldNum" sz="quarter" idx="4"/>
          </p:nvPr>
        </p:nvSpPr>
        <p:spPr>
          <a:xfrm>
            <a:off x="832485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F5A44-FBBE-496C-84C5-7756AE6DF697}" type="slidenum">
              <a:rPr lang="en-US" smtClean="0"/>
              <a:t>‹#›</a:t>
            </a:fld>
            <a:endParaRPr lang="en-US"/>
          </a:p>
        </p:txBody>
      </p:sp>
      <p:sp>
        <p:nvSpPr>
          <p:cNvPr id="8" name="Rectangle 7">
            <a:extLst>
              <a:ext uri="{FF2B5EF4-FFF2-40B4-BE49-F238E27FC236}">
                <a16:creationId xmlns:a16="http://schemas.microsoft.com/office/drawing/2014/main" id="{1733066F-B163-4960-B3F4-AFA0B762CA16}"/>
              </a:ext>
            </a:extLst>
          </p:cNvPr>
          <p:cNvSpPr/>
          <p:nvPr/>
        </p:nvSpPr>
        <p:spPr>
          <a:xfrm>
            <a:off x="0" y="0"/>
            <a:ext cx="12192000" cy="6858000"/>
          </a:xfrm>
          <a:prstGeom prst="rect">
            <a:avLst/>
          </a:prstGeom>
          <a:noFill/>
          <a:ln w="76200">
            <a:solidFill>
              <a:srgbClr val="8300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File:BMW logo (gray).svg - Wikimedia Commons">
            <a:extLst>
              <a:ext uri="{FF2B5EF4-FFF2-40B4-BE49-F238E27FC236}">
                <a16:creationId xmlns:a16="http://schemas.microsoft.com/office/drawing/2014/main" id="{996E8572-46E9-42D3-A1F4-31F554606FA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586411" y="630974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65DF5DD-B328-44FE-B3C1-1B66B5BE2B01}"/>
              </a:ext>
            </a:extLst>
          </p:cNvPr>
          <p:cNvPicPr>
            <a:picLocks noChangeAspect="1"/>
          </p:cNvPicPr>
          <p:nvPr userDrawn="1"/>
        </p:nvPicPr>
        <p:blipFill>
          <a:blip r:embed="rId14"/>
          <a:stretch>
            <a:fillRect/>
          </a:stretch>
        </p:blipFill>
        <p:spPr>
          <a:xfrm>
            <a:off x="5260154" y="6309746"/>
            <a:ext cx="1671692" cy="457200"/>
          </a:xfrm>
          <a:prstGeom prst="rect">
            <a:avLst/>
          </a:prstGeom>
        </p:spPr>
      </p:pic>
      <p:pic>
        <p:nvPicPr>
          <p:cNvPr id="12" name="Picture 11" descr="Logo&#10;&#10;Description automatically generated">
            <a:extLst>
              <a:ext uri="{FF2B5EF4-FFF2-40B4-BE49-F238E27FC236}">
                <a16:creationId xmlns:a16="http://schemas.microsoft.com/office/drawing/2014/main" id="{A537ED8D-763C-46F7-B25E-165880C2765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4775" y="6335485"/>
            <a:ext cx="2743200" cy="405723"/>
          </a:xfrm>
          <a:prstGeom prst="rect">
            <a:avLst/>
          </a:prstGeom>
        </p:spPr>
      </p:pic>
    </p:spTree>
    <p:extLst>
      <p:ext uri="{BB962C8B-B14F-4D97-AF65-F5344CB8AC3E}">
        <p14:creationId xmlns:p14="http://schemas.microsoft.com/office/powerpoint/2010/main" val="1483781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b="1" u="sng" kern="1200">
          <a:solidFill>
            <a:srgbClr val="830028"/>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2C7C3-2206-4C19-BEBB-A97A51A31B7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1102589-AECA-4BC7-A956-99B9B69A2515}"/>
              </a:ext>
            </a:extLst>
          </p:cNvPr>
          <p:cNvSpPr>
            <a:spLocks noGrp="1"/>
          </p:cNvSpPr>
          <p:nvPr>
            <p:ph type="body" idx="1"/>
          </p:nvPr>
        </p:nvSpPr>
        <p:spPr/>
        <p:txBody>
          <a:bodyPr>
            <a:normAutofit/>
          </a:bodyPr>
          <a:lstStyle/>
          <a:p>
            <a:pPr marL="742950" indent="-742950">
              <a:lnSpc>
                <a:spcPct val="107000"/>
              </a:lnSpc>
              <a:spcBef>
                <a:spcPts val="0"/>
              </a:spcBef>
              <a:buSzPct val="100000"/>
              <a:buFont typeface="+mj-lt"/>
              <a:buAutoNum type="arabicPeriod"/>
            </a:pPr>
            <a:r>
              <a:rPr lang="en-US" sz="3600" b="1" dirty="0">
                <a:effectLst/>
                <a:latin typeface="Calibri"/>
                <a:ea typeface="Calibri" panose="020F0502020204030204" pitchFamily="34" charset="0"/>
                <a:cs typeface="Times New Roman"/>
              </a:rPr>
              <a:t>Project and Task 1 Introduction</a:t>
            </a:r>
          </a:p>
          <a:p>
            <a:pPr marL="742950" indent="-742950">
              <a:lnSpc>
                <a:spcPct val="107000"/>
              </a:lnSpc>
              <a:spcBef>
                <a:spcPts val="0"/>
              </a:spcBef>
              <a:buSzPct val="100000"/>
              <a:buFont typeface="+mj-lt"/>
              <a:buAutoNum type="arabicPeriod"/>
            </a:pPr>
            <a:r>
              <a:rPr lang="en-US" sz="3600" b="1" dirty="0">
                <a:effectLst/>
                <a:latin typeface="Calibri"/>
                <a:ea typeface="Calibri" panose="020F0502020204030204" pitchFamily="34" charset="0"/>
                <a:cs typeface="Times New Roman"/>
              </a:rPr>
              <a:t>Data Review</a:t>
            </a:r>
          </a:p>
          <a:p>
            <a:pPr marL="742950" indent="-742950">
              <a:lnSpc>
                <a:spcPct val="107000"/>
              </a:lnSpc>
              <a:spcBef>
                <a:spcPts val="0"/>
              </a:spcBef>
              <a:buSzPct val="100000"/>
              <a:buFont typeface="+mj-lt"/>
              <a:buAutoNum type="arabicPeriod"/>
            </a:pPr>
            <a:r>
              <a:rPr lang="en-US" sz="3600" b="1" dirty="0">
                <a:effectLst/>
                <a:latin typeface="Calibri"/>
                <a:ea typeface="Calibri" panose="020F0502020204030204" pitchFamily="34" charset="0"/>
                <a:cs typeface="Times New Roman"/>
              </a:rPr>
              <a:t>Part Ranking</a:t>
            </a:r>
          </a:p>
          <a:p>
            <a:pPr marL="742950" indent="-742950">
              <a:lnSpc>
                <a:spcPct val="107000"/>
              </a:lnSpc>
              <a:spcBef>
                <a:spcPts val="0"/>
              </a:spcBef>
              <a:spcAft>
                <a:spcPts val="800"/>
              </a:spcAft>
              <a:buSzPct val="100000"/>
              <a:buFont typeface="+mj-lt"/>
              <a:buAutoNum type="arabicPeriod"/>
            </a:pPr>
            <a:r>
              <a:rPr lang="en-US" sz="3600" b="1" dirty="0">
                <a:effectLst/>
                <a:latin typeface="Calibri"/>
                <a:ea typeface="Calibri" panose="020F0502020204030204" pitchFamily="34" charset="0"/>
                <a:cs typeface="Times New Roman"/>
              </a:rPr>
              <a:t>Dashboards</a:t>
            </a:r>
          </a:p>
          <a:p>
            <a:pPr marL="742950" indent="-742950">
              <a:lnSpc>
                <a:spcPct val="107000"/>
              </a:lnSpc>
              <a:spcBef>
                <a:spcPts val="0"/>
              </a:spcBef>
              <a:spcAft>
                <a:spcPts val="800"/>
              </a:spcAft>
              <a:buSzPct val="100000"/>
              <a:buFont typeface="+mj-lt"/>
              <a:buAutoNum type="arabicPeriod"/>
            </a:pPr>
            <a:r>
              <a:rPr lang="en-US" sz="3600" b="1" dirty="0">
                <a:latin typeface="Calibri"/>
                <a:ea typeface="Calibri" panose="020F0502020204030204" pitchFamily="34" charset="0"/>
                <a:cs typeface="Times New Roman"/>
              </a:rPr>
              <a:t>ER Diagram</a:t>
            </a:r>
          </a:p>
          <a:p>
            <a:pPr marL="742950" indent="-742950">
              <a:lnSpc>
                <a:spcPct val="107000"/>
              </a:lnSpc>
              <a:spcBef>
                <a:spcPts val="0"/>
              </a:spcBef>
              <a:spcAft>
                <a:spcPts val="800"/>
              </a:spcAft>
              <a:buSzPct val="100000"/>
              <a:buFont typeface="+mj-lt"/>
              <a:buAutoNum type="arabicPeriod"/>
            </a:pPr>
            <a:r>
              <a:rPr lang="en-US" sz="3600" b="1" dirty="0">
                <a:effectLst/>
                <a:latin typeface="Calibri"/>
                <a:ea typeface="Calibri" panose="020F0502020204030204" pitchFamily="34" charset="0"/>
                <a:cs typeface="Times New Roman"/>
              </a:rPr>
              <a:t>Data Dictionary</a:t>
            </a:r>
          </a:p>
          <a:p>
            <a:pPr marL="742950" indent="-742950">
              <a:lnSpc>
                <a:spcPct val="107000"/>
              </a:lnSpc>
              <a:spcBef>
                <a:spcPts val="0"/>
              </a:spcBef>
              <a:spcAft>
                <a:spcPts val="800"/>
              </a:spcAft>
              <a:buSzPct val="100000"/>
              <a:buFont typeface="+mj-lt"/>
              <a:buAutoNum type="arabicPeriod"/>
            </a:pPr>
            <a:r>
              <a:rPr lang="en-US" sz="3600" b="1" dirty="0">
                <a:latin typeface="Calibri"/>
                <a:ea typeface="Calibri" panose="020F0502020204030204" pitchFamily="34" charset="0"/>
                <a:cs typeface="Times New Roman"/>
              </a:rPr>
              <a:t>Key Observations</a:t>
            </a:r>
          </a:p>
        </p:txBody>
      </p:sp>
    </p:spTree>
    <p:extLst>
      <p:ext uri="{BB962C8B-B14F-4D97-AF65-F5344CB8AC3E}">
        <p14:creationId xmlns:p14="http://schemas.microsoft.com/office/powerpoint/2010/main" val="2247893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0F5256-D6AA-4C67-82C2-B884012D3639}"/>
              </a:ext>
            </a:extLst>
          </p:cNvPr>
          <p:cNvSpPr>
            <a:spLocks noGrp="1"/>
          </p:cNvSpPr>
          <p:nvPr>
            <p:ph type="title"/>
          </p:nvPr>
        </p:nvSpPr>
        <p:spPr/>
        <p:txBody>
          <a:bodyPr/>
          <a:lstStyle/>
          <a:p>
            <a:r>
              <a:rPr lang="en-US" dirty="0"/>
              <a:t>Part Ranking: Data Usage</a:t>
            </a:r>
          </a:p>
        </p:txBody>
      </p:sp>
      <p:sp>
        <p:nvSpPr>
          <p:cNvPr id="8" name="Text Placeholder 7">
            <a:extLst>
              <a:ext uri="{FF2B5EF4-FFF2-40B4-BE49-F238E27FC236}">
                <a16:creationId xmlns:a16="http://schemas.microsoft.com/office/drawing/2014/main" id="{A23C996D-78DE-463B-A852-B298F26B4C28}"/>
              </a:ext>
            </a:extLst>
          </p:cNvPr>
          <p:cNvSpPr>
            <a:spLocks noGrp="1"/>
          </p:cNvSpPr>
          <p:nvPr>
            <p:ph type="body" idx="1"/>
          </p:nvPr>
        </p:nvSpPr>
        <p:spPr/>
        <p:txBody>
          <a:bodyPr/>
          <a:lstStyle/>
          <a:p>
            <a:r>
              <a:rPr lang="en-US" sz="2400" dirty="0"/>
              <a:t>Part numbers are used to relate the information in the MD04 files and </a:t>
            </a:r>
            <a:r>
              <a:rPr lang="en-US" sz="2400" dirty="0" err="1"/>
              <a:t>Zgrve</a:t>
            </a:r>
            <a:r>
              <a:rPr lang="en-US" sz="2400" dirty="0"/>
              <a:t> reports</a:t>
            </a:r>
          </a:p>
          <a:p>
            <a:r>
              <a:rPr lang="en-US" sz="2400" dirty="0"/>
              <a:t>The expected date from MD04 is compared to the “goods receipt date” from </a:t>
            </a:r>
            <a:r>
              <a:rPr lang="en-US" sz="2400" dirty="0" err="1"/>
              <a:t>Zgrve</a:t>
            </a:r>
            <a:r>
              <a:rPr lang="en-US" sz="2400" dirty="0"/>
              <a:t> to obtain the difference in how many days late/early a part was delivered, and how often this happens (historical data)</a:t>
            </a:r>
          </a:p>
          <a:p>
            <a:r>
              <a:rPr lang="en-US" sz="2400" dirty="0"/>
              <a:t>This data is assumed to be a Markov chain and used to calculate long run probabilities of a supplier being early/late/on time and by how many days</a:t>
            </a:r>
          </a:p>
          <a:p>
            <a:r>
              <a:rPr lang="en-US" sz="2400" dirty="0"/>
              <a:t>Material # can be related to Supplier # to find out if a supplier is performing well or poorly across the  board, or with specific parts</a:t>
            </a:r>
          </a:p>
          <a:p>
            <a:pPr marL="114300" indent="0">
              <a:buNone/>
            </a:pPr>
            <a:endParaRPr lang="en-US" dirty="0"/>
          </a:p>
        </p:txBody>
      </p:sp>
    </p:spTree>
    <p:extLst>
      <p:ext uri="{BB962C8B-B14F-4D97-AF65-F5344CB8AC3E}">
        <p14:creationId xmlns:p14="http://schemas.microsoft.com/office/powerpoint/2010/main" val="298726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0F5256-D6AA-4C67-82C2-B884012D3639}"/>
              </a:ext>
            </a:extLst>
          </p:cNvPr>
          <p:cNvSpPr>
            <a:spLocks noGrp="1"/>
          </p:cNvSpPr>
          <p:nvPr>
            <p:ph type="title"/>
          </p:nvPr>
        </p:nvSpPr>
        <p:spPr/>
        <p:txBody>
          <a:bodyPr/>
          <a:lstStyle/>
          <a:p>
            <a:r>
              <a:rPr lang="en-US" dirty="0"/>
              <a:t>Part Ranking: Example</a:t>
            </a:r>
          </a:p>
        </p:txBody>
      </p:sp>
      <p:sp>
        <p:nvSpPr>
          <p:cNvPr id="8" name="Text Placeholder 7">
            <a:extLst>
              <a:ext uri="{FF2B5EF4-FFF2-40B4-BE49-F238E27FC236}">
                <a16:creationId xmlns:a16="http://schemas.microsoft.com/office/drawing/2014/main" id="{A23C996D-78DE-463B-A852-B298F26B4C28}"/>
              </a:ext>
            </a:extLst>
          </p:cNvPr>
          <p:cNvSpPr>
            <a:spLocks noGrp="1"/>
          </p:cNvSpPr>
          <p:nvPr>
            <p:ph type="body" idx="1"/>
          </p:nvPr>
        </p:nvSpPr>
        <p:spPr>
          <a:xfrm>
            <a:off x="421105" y="4114800"/>
            <a:ext cx="11369842" cy="2026068"/>
          </a:xfrm>
        </p:spPr>
        <p:txBody>
          <a:bodyPr>
            <a:normAutofit/>
          </a:bodyPr>
          <a:lstStyle/>
          <a:p>
            <a:r>
              <a:rPr lang="en-US" sz="2000" dirty="0"/>
              <a:t>For this specific sample part (bolded fields were created randomly) the data shows there is a 16% chance this part will arrive one day early, 33% chance it will arrive on time, 33% chance it will arrive one day late, and 16% chance it will arrive two days late (50% chance of late arrival)</a:t>
            </a:r>
          </a:p>
          <a:p>
            <a:r>
              <a:rPr lang="en-US" sz="2000" dirty="0"/>
              <a:t>The more historical data there is available, the more accurate the ranking is</a:t>
            </a:r>
          </a:p>
          <a:p>
            <a:r>
              <a:rPr lang="en-US" sz="2000" b="1" dirty="0"/>
              <a:t>Suppliers will be ranked based on % chance of on time arrival</a:t>
            </a:r>
          </a:p>
        </p:txBody>
      </p:sp>
      <p:pic>
        <p:nvPicPr>
          <p:cNvPr id="4" name="Picture 3">
            <a:extLst>
              <a:ext uri="{FF2B5EF4-FFF2-40B4-BE49-F238E27FC236}">
                <a16:creationId xmlns:a16="http://schemas.microsoft.com/office/drawing/2014/main" id="{05D652B0-5B9F-44D7-97D5-A71B79F43F21}"/>
              </a:ext>
            </a:extLst>
          </p:cNvPr>
          <p:cNvPicPr>
            <a:picLocks noChangeAspect="1"/>
          </p:cNvPicPr>
          <p:nvPr/>
        </p:nvPicPr>
        <p:blipFill>
          <a:blip r:embed="rId2"/>
          <a:stretch>
            <a:fillRect/>
          </a:stretch>
        </p:blipFill>
        <p:spPr>
          <a:xfrm>
            <a:off x="113297" y="1275347"/>
            <a:ext cx="11985458" cy="2655006"/>
          </a:xfrm>
          <a:prstGeom prst="rect">
            <a:avLst/>
          </a:prstGeom>
        </p:spPr>
      </p:pic>
    </p:spTree>
    <p:extLst>
      <p:ext uri="{BB962C8B-B14F-4D97-AF65-F5344CB8AC3E}">
        <p14:creationId xmlns:p14="http://schemas.microsoft.com/office/powerpoint/2010/main" val="3488762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CB56C-55D3-410B-9D11-24B343BFDE7C}"/>
              </a:ext>
            </a:extLst>
          </p:cNvPr>
          <p:cNvSpPr>
            <a:spLocks noGrp="1"/>
          </p:cNvSpPr>
          <p:nvPr>
            <p:ph type="title"/>
          </p:nvPr>
        </p:nvSpPr>
        <p:spPr/>
        <p:txBody>
          <a:bodyPr/>
          <a:lstStyle/>
          <a:p>
            <a:r>
              <a:rPr lang="en-US" dirty="0"/>
              <a:t>Part Ranking: Future Direction</a:t>
            </a:r>
          </a:p>
        </p:txBody>
      </p:sp>
      <p:sp>
        <p:nvSpPr>
          <p:cNvPr id="3" name="Text Placeholder 2">
            <a:extLst>
              <a:ext uri="{FF2B5EF4-FFF2-40B4-BE49-F238E27FC236}">
                <a16:creationId xmlns:a16="http://schemas.microsoft.com/office/drawing/2014/main" id="{2AFA1E3A-D5E0-491A-9C29-4A3BAD9D0E1C}"/>
              </a:ext>
            </a:extLst>
          </p:cNvPr>
          <p:cNvSpPr>
            <a:spLocks noGrp="1"/>
          </p:cNvSpPr>
          <p:nvPr>
            <p:ph type="body" idx="1"/>
          </p:nvPr>
        </p:nvSpPr>
        <p:spPr/>
        <p:txBody>
          <a:bodyPr>
            <a:normAutofit/>
          </a:bodyPr>
          <a:lstStyle/>
          <a:p>
            <a:r>
              <a:rPr lang="en-US" dirty="0"/>
              <a:t>Once underperforming parts have been identified, we can work on identifying the root cause</a:t>
            </a:r>
          </a:p>
          <a:p>
            <a:pPr lvl="1"/>
            <a:r>
              <a:rPr lang="en-US" dirty="0"/>
              <a:t>Quality of supplied parts is not up to standards</a:t>
            </a:r>
          </a:p>
          <a:p>
            <a:pPr lvl="1"/>
            <a:r>
              <a:rPr lang="en-US" dirty="0"/>
              <a:t>Supplier does not ship parts in time</a:t>
            </a:r>
          </a:p>
          <a:p>
            <a:pPr lvl="1"/>
            <a:r>
              <a:rPr lang="en-US" dirty="0"/>
              <a:t>Transportation provider does not deliver parts in time</a:t>
            </a:r>
          </a:p>
          <a:p>
            <a:pPr lvl="1"/>
            <a:r>
              <a:rPr lang="en-US" dirty="0"/>
              <a:t>Lead times are not calculated correctly</a:t>
            </a:r>
          </a:p>
          <a:p>
            <a:pPr lvl="1"/>
            <a:r>
              <a:rPr lang="en-US" dirty="0"/>
              <a:t>Weather delays during a certain season</a:t>
            </a:r>
          </a:p>
          <a:p>
            <a:pPr lvl="1"/>
            <a:r>
              <a:rPr lang="en-US" dirty="0"/>
              <a:t>Others</a:t>
            </a:r>
          </a:p>
          <a:p>
            <a:r>
              <a:rPr lang="en-US" dirty="0"/>
              <a:t>Identifying the cause for the delays and taking early action will help prevent them from happening in the future</a:t>
            </a:r>
          </a:p>
          <a:p>
            <a:endParaRPr lang="en-US" dirty="0"/>
          </a:p>
        </p:txBody>
      </p:sp>
    </p:spTree>
    <p:extLst>
      <p:ext uri="{BB962C8B-B14F-4D97-AF65-F5344CB8AC3E}">
        <p14:creationId xmlns:p14="http://schemas.microsoft.com/office/powerpoint/2010/main" val="315176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9A42-3F9B-4683-A3C7-13D5F47741D0}"/>
              </a:ext>
            </a:extLst>
          </p:cNvPr>
          <p:cNvSpPr>
            <a:spLocks noGrp="1"/>
          </p:cNvSpPr>
          <p:nvPr>
            <p:ph type="title"/>
          </p:nvPr>
        </p:nvSpPr>
        <p:spPr/>
        <p:txBody>
          <a:bodyPr/>
          <a:lstStyle/>
          <a:p>
            <a:r>
              <a:rPr lang="en-US" dirty="0"/>
              <a:t>User Dashboards</a:t>
            </a:r>
          </a:p>
        </p:txBody>
      </p:sp>
      <p:sp>
        <p:nvSpPr>
          <p:cNvPr id="5" name="Text Placeholder 4">
            <a:extLst>
              <a:ext uri="{FF2B5EF4-FFF2-40B4-BE49-F238E27FC236}">
                <a16:creationId xmlns:a16="http://schemas.microsoft.com/office/drawing/2014/main" id="{1CA9AA69-8FBC-4536-9F0A-1B544364ED17}"/>
              </a:ext>
            </a:extLst>
          </p:cNvPr>
          <p:cNvSpPr>
            <a:spLocks noGrp="1"/>
          </p:cNvSpPr>
          <p:nvPr>
            <p:ph type="body" idx="1"/>
          </p:nvPr>
        </p:nvSpPr>
        <p:spPr>
          <a:xfrm>
            <a:off x="421105" y="1275347"/>
            <a:ext cx="5029200" cy="4865521"/>
          </a:xfrm>
        </p:spPr>
        <p:txBody>
          <a:bodyPr>
            <a:normAutofit lnSpcReduction="10000"/>
          </a:bodyPr>
          <a:lstStyle/>
          <a:p>
            <a:pPr>
              <a:lnSpc>
                <a:spcPct val="120000"/>
              </a:lnSpc>
            </a:pPr>
            <a:r>
              <a:rPr lang="en-US" sz="1800" dirty="0"/>
              <a:t>The user dashboard will integrate all needed data and analysis into one location for the planner</a:t>
            </a:r>
          </a:p>
          <a:p>
            <a:pPr>
              <a:lnSpc>
                <a:spcPct val="120000"/>
              </a:lnSpc>
            </a:pPr>
            <a:r>
              <a:rPr lang="en-US" sz="1800" dirty="0"/>
              <a:t>The planner can view the status of their parts and a gauge will replace the stoplight to give a more exact representation.</a:t>
            </a:r>
          </a:p>
          <a:p>
            <a:pPr>
              <a:lnSpc>
                <a:spcPct val="120000"/>
              </a:lnSpc>
            </a:pPr>
            <a:r>
              <a:rPr lang="en-US" sz="1800" dirty="0"/>
              <a:t>The material planner suggestion will be displayed along with a box to collect the Planner’s feedback on why they accepted or rejected</a:t>
            </a:r>
          </a:p>
          <a:p>
            <a:pPr>
              <a:lnSpc>
                <a:spcPct val="120000"/>
              </a:lnSpc>
            </a:pPr>
            <a:r>
              <a:rPr lang="en-US" sz="1800" dirty="0"/>
              <a:t>The dashboard will also allow for creating “what if” scenarios based on alternative suppliers, transportation, stock, etc.</a:t>
            </a:r>
          </a:p>
        </p:txBody>
      </p:sp>
      <p:pic>
        <p:nvPicPr>
          <p:cNvPr id="4" name="Picture 3">
            <a:extLst>
              <a:ext uri="{FF2B5EF4-FFF2-40B4-BE49-F238E27FC236}">
                <a16:creationId xmlns:a16="http://schemas.microsoft.com/office/drawing/2014/main" id="{06341CBE-8359-40EA-A78E-9A0650614AD0}"/>
              </a:ext>
            </a:extLst>
          </p:cNvPr>
          <p:cNvPicPr>
            <a:picLocks noChangeAspect="1"/>
          </p:cNvPicPr>
          <p:nvPr/>
        </p:nvPicPr>
        <p:blipFill>
          <a:blip r:embed="rId2"/>
          <a:stretch>
            <a:fillRect/>
          </a:stretch>
        </p:blipFill>
        <p:spPr>
          <a:xfrm>
            <a:off x="5582654" y="136525"/>
            <a:ext cx="6472030" cy="6062473"/>
          </a:xfrm>
          <a:prstGeom prst="rect">
            <a:avLst/>
          </a:prstGeom>
        </p:spPr>
      </p:pic>
    </p:spTree>
    <p:extLst>
      <p:ext uri="{BB962C8B-B14F-4D97-AF65-F5344CB8AC3E}">
        <p14:creationId xmlns:p14="http://schemas.microsoft.com/office/powerpoint/2010/main" val="2432523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EA496-83F0-48BC-B5AA-F6FC6C6FCDE9}"/>
              </a:ext>
            </a:extLst>
          </p:cNvPr>
          <p:cNvSpPr>
            <a:spLocks noGrp="1"/>
          </p:cNvSpPr>
          <p:nvPr>
            <p:ph type="title"/>
          </p:nvPr>
        </p:nvSpPr>
        <p:spPr/>
        <p:txBody>
          <a:bodyPr/>
          <a:lstStyle/>
          <a:p>
            <a:r>
              <a:rPr lang="en-US" dirty="0"/>
              <a:t>Dashboards: Future Direction</a:t>
            </a:r>
          </a:p>
        </p:txBody>
      </p:sp>
      <p:sp>
        <p:nvSpPr>
          <p:cNvPr id="3" name="Text Placeholder 2">
            <a:extLst>
              <a:ext uri="{FF2B5EF4-FFF2-40B4-BE49-F238E27FC236}">
                <a16:creationId xmlns:a16="http://schemas.microsoft.com/office/drawing/2014/main" id="{6DF30D6A-CA07-4283-87F9-1CE79F7B6930}"/>
              </a:ext>
            </a:extLst>
          </p:cNvPr>
          <p:cNvSpPr>
            <a:spLocks noGrp="1"/>
          </p:cNvSpPr>
          <p:nvPr>
            <p:ph type="body" idx="1"/>
          </p:nvPr>
        </p:nvSpPr>
        <p:spPr/>
        <p:txBody>
          <a:bodyPr>
            <a:normAutofit fontScale="85000" lnSpcReduction="20000"/>
          </a:bodyPr>
          <a:lstStyle/>
          <a:p>
            <a:pPr>
              <a:lnSpc>
                <a:spcPct val="120000"/>
              </a:lnSpc>
            </a:pPr>
            <a:r>
              <a:rPr lang="en-US" dirty="0"/>
              <a:t>Based on the observations from the interviews and continued understanding of planner’s needs, we would like to address the following in future development of the dashboards.</a:t>
            </a:r>
          </a:p>
          <a:p>
            <a:pPr lvl="1">
              <a:lnSpc>
                <a:spcPct val="120000"/>
              </a:lnSpc>
            </a:pPr>
            <a:r>
              <a:rPr lang="en-US" dirty="0"/>
              <a:t>Identify a way to streamline exception messages. </a:t>
            </a:r>
          </a:p>
          <a:p>
            <a:pPr lvl="1">
              <a:lnSpc>
                <a:spcPct val="120000"/>
              </a:lnSpc>
            </a:pPr>
            <a:r>
              <a:rPr lang="en-US" dirty="0"/>
              <a:t>There is an immense amount of “gut feeling” here, to address this, the front-end can be designed to maximize the quantification and qualification of machine learning on the back end. </a:t>
            </a:r>
          </a:p>
          <a:p>
            <a:pPr lvl="1">
              <a:lnSpc>
                <a:spcPct val="120000"/>
              </a:lnSpc>
            </a:pPr>
            <a:r>
              <a:rPr lang="en-US" dirty="0"/>
              <a:t>There seems to be an issue with standardization. We can tailor the front end to populate the backend, working to standardize it without interrupting user experience. A lot of this will come down to creating a system to allow for quick documentation of “gut feeling.” </a:t>
            </a:r>
          </a:p>
          <a:p>
            <a:pPr lvl="1">
              <a:lnSpc>
                <a:spcPct val="120000"/>
              </a:lnSpc>
            </a:pPr>
            <a:r>
              <a:rPr lang="en-US" dirty="0"/>
              <a:t>Asynchronous timers could be leveraged in a way they are not currently. It seems that some things are ‘put off until they can be dealt with’ and we can find better ways to manage these sorts of extraneous things</a:t>
            </a:r>
          </a:p>
        </p:txBody>
      </p:sp>
    </p:spTree>
    <p:extLst>
      <p:ext uri="{BB962C8B-B14F-4D97-AF65-F5344CB8AC3E}">
        <p14:creationId xmlns:p14="http://schemas.microsoft.com/office/powerpoint/2010/main" val="1911314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3933-7DCA-4D4E-A794-D1736A5BD7B7}"/>
              </a:ext>
            </a:extLst>
          </p:cNvPr>
          <p:cNvSpPr>
            <a:spLocks noGrp="1"/>
          </p:cNvSpPr>
          <p:nvPr>
            <p:ph type="title"/>
          </p:nvPr>
        </p:nvSpPr>
        <p:spPr/>
        <p:txBody>
          <a:bodyPr/>
          <a:lstStyle/>
          <a:p>
            <a:r>
              <a:rPr lang="en-US" dirty="0"/>
              <a:t>Initial ER Diagram</a:t>
            </a:r>
          </a:p>
        </p:txBody>
      </p:sp>
      <p:sp>
        <p:nvSpPr>
          <p:cNvPr id="3" name="Text Placeholder 2">
            <a:extLst>
              <a:ext uri="{FF2B5EF4-FFF2-40B4-BE49-F238E27FC236}">
                <a16:creationId xmlns:a16="http://schemas.microsoft.com/office/drawing/2014/main" id="{402B057D-8BA9-494C-9AD3-71697A4BCAF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64621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e97d07287f_0_404"/>
          <p:cNvSpPr/>
          <p:nvPr/>
        </p:nvSpPr>
        <p:spPr>
          <a:xfrm>
            <a:off x="3612049" y="1378278"/>
            <a:ext cx="1452000" cy="557400"/>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
                <a:srgbClr val="000000"/>
              </a:buClr>
              <a:buSzPts val="1900"/>
              <a:buFont typeface="Arial"/>
              <a:buNone/>
              <a:tabLst/>
              <a:defRPr/>
            </a:pPr>
            <a:r>
              <a:rPr kumimoji="0" lang="en-US" sz="1900" b="0" i="0" u="none" strike="noStrike" kern="1200" cap="none" spc="0" normalizeH="0" baseline="0" noProof="0" dirty="0">
                <a:ln>
                  <a:noFill/>
                </a:ln>
                <a:solidFill>
                  <a:srgbClr val="000000"/>
                </a:solidFill>
                <a:effectLst/>
                <a:uLnTx/>
                <a:uFillTx/>
                <a:latin typeface="Arial"/>
                <a:ea typeface="Arial"/>
                <a:cs typeface="Arial"/>
                <a:sym typeface="Arial"/>
              </a:rPr>
              <a:t>Material</a:t>
            </a:r>
            <a:endParaRPr kumimoji="0" sz="1900" b="0" i="0" u="none" strike="noStrike" kern="1200" cap="none" spc="0" normalizeH="0" baseline="0" noProof="0" dirty="0">
              <a:ln>
                <a:noFill/>
              </a:ln>
              <a:solidFill>
                <a:srgbClr val="000000"/>
              </a:solidFill>
              <a:effectLst/>
              <a:uLnTx/>
              <a:uFillTx/>
              <a:latin typeface="Arial"/>
              <a:ea typeface="Arial"/>
              <a:cs typeface="Arial"/>
              <a:sym typeface="Arial"/>
            </a:endParaRPr>
          </a:p>
          <a:p>
            <a:pPr marL="0" marR="0" lvl="0" indent="0" algn="ctr" defTabSz="457200" rtl="0" eaLnBrk="1" fontAlgn="auto" latinLnBrk="0" hangingPunct="1">
              <a:lnSpc>
                <a:spcPct val="100000"/>
              </a:lnSpc>
              <a:spcBef>
                <a:spcPts val="0"/>
              </a:spcBef>
              <a:spcAft>
                <a:spcPts val="0"/>
              </a:spcAft>
              <a:buClr>
                <a:srgbClr val="000000"/>
              </a:buClr>
              <a:buSzPts val="1900"/>
              <a:buFont typeface="Arial"/>
              <a:buNone/>
              <a:tabLst/>
              <a:defRPr/>
            </a:pPr>
            <a:r>
              <a:rPr kumimoji="0" lang="en-US" sz="1900" b="0" i="0" u="none" strike="noStrike" kern="1200" cap="none" spc="0" normalizeH="0" baseline="0" noProof="0" dirty="0">
                <a:ln>
                  <a:noFill/>
                </a:ln>
                <a:solidFill>
                  <a:srgbClr val="000000"/>
                </a:solidFill>
                <a:effectLst/>
                <a:uLnTx/>
                <a:uFillTx/>
                <a:latin typeface="Arial"/>
                <a:ea typeface="Arial"/>
                <a:cs typeface="Arial"/>
                <a:sym typeface="Arial"/>
              </a:rPr>
              <a:t>Planner</a:t>
            </a:r>
            <a:endParaRPr kumimoji="0" sz="1900" b="0" i="0" u="none" strike="noStrike" kern="1200" cap="none" spc="0" normalizeH="0" baseline="0" noProof="0" dirty="0">
              <a:ln>
                <a:noFill/>
              </a:ln>
              <a:solidFill>
                <a:srgbClr val="000000"/>
              </a:solidFill>
              <a:effectLst/>
              <a:uLnTx/>
              <a:uFillTx/>
              <a:latin typeface="Arial"/>
              <a:ea typeface="Arial"/>
              <a:cs typeface="Arial"/>
              <a:sym typeface="Arial"/>
            </a:endParaRPr>
          </a:p>
        </p:txBody>
      </p:sp>
      <p:sp>
        <p:nvSpPr>
          <p:cNvPr id="225" name="Google Shape;225;ge97d07287f_0_404"/>
          <p:cNvSpPr/>
          <p:nvPr/>
        </p:nvSpPr>
        <p:spPr>
          <a:xfrm>
            <a:off x="5805370" y="1324500"/>
            <a:ext cx="1319875" cy="700050"/>
          </a:xfrm>
          <a:prstGeom prst="flowChartDecision">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
                <a:srgbClr val="000000"/>
              </a:buClr>
              <a:buSzPts val="1900"/>
              <a:buFont typeface="Arial"/>
              <a:buNone/>
              <a:tabLst/>
              <a:defRPr/>
            </a:pPr>
            <a:r>
              <a:rPr kumimoji="0" lang="en-US" sz="1900" b="0" i="0" u="none" strike="noStrike" kern="1200" cap="none" spc="0" normalizeH="0" baseline="0" noProof="0">
                <a:ln>
                  <a:noFill/>
                </a:ln>
                <a:solidFill>
                  <a:srgbClr val="000000"/>
                </a:solidFill>
                <a:effectLst/>
                <a:uLnTx/>
                <a:uFillTx/>
                <a:latin typeface="Arial"/>
                <a:ea typeface="Arial"/>
                <a:cs typeface="Arial"/>
                <a:sym typeface="Arial"/>
              </a:rPr>
              <a:t>has</a:t>
            </a:r>
            <a:endParaRPr kumimoji="0" sz="1900" b="0" i="0" u="none" strike="noStrike" kern="1200" cap="none" spc="0" normalizeH="0" baseline="0" noProof="0">
              <a:ln>
                <a:noFill/>
              </a:ln>
              <a:solidFill>
                <a:srgbClr val="000000"/>
              </a:solidFill>
              <a:effectLst/>
              <a:uLnTx/>
              <a:uFillTx/>
              <a:latin typeface="Arial"/>
              <a:ea typeface="Arial"/>
              <a:cs typeface="Arial"/>
              <a:sym typeface="Arial"/>
            </a:endParaRPr>
          </a:p>
        </p:txBody>
      </p:sp>
      <p:cxnSp>
        <p:nvCxnSpPr>
          <p:cNvPr id="226" name="Google Shape;226;ge97d07287f_0_404"/>
          <p:cNvCxnSpPr>
            <a:stCxn id="222" idx="3"/>
            <a:endCxn id="225" idx="1"/>
          </p:cNvCxnSpPr>
          <p:nvPr/>
        </p:nvCxnSpPr>
        <p:spPr>
          <a:xfrm>
            <a:off x="5064049" y="1656978"/>
            <a:ext cx="741321" cy="17547"/>
          </a:xfrm>
          <a:prstGeom prst="straightConnector1">
            <a:avLst/>
          </a:prstGeom>
          <a:noFill/>
          <a:ln w="28575" cap="flat" cmpd="sng">
            <a:solidFill>
              <a:schemeClr val="dk2"/>
            </a:solidFill>
            <a:prstDash val="solid"/>
            <a:round/>
            <a:headEnd type="none" w="sm" len="sm"/>
            <a:tailEnd type="none" w="sm" len="sm"/>
          </a:ln>
        </p:spPr>
      </p:cxnSp>
      <p:sp>
        <p:nvSpPr>
          <p:cNvPr id="227" name="Google Shape;227;ge97d07287f_0_404"/>
          <p:cNvSpPr/>
          <p:nvPr/>
        </p:nvSpPr>
        <p:spPr>
          <a:xfrm>
            <a:off x="8329399" y="1371950"/>
            <a:ext cx="1452000" cy="557400"/>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
                <a:srgbClr val="000000"/>
              </a:buClr>
              <a:buSzPts val="1900"/>
              <a:buFont typeface="Arial"/>
              <a:buNone/>
              <a:tabLst/>
              <a:defRPr/>
            </a:pPr>
            <a:r>
              <a:rPr kumimoji="0" lang="en-US" sz="1900" b="0" i="0" u="none" strike="noStrike" kern="1200" cap="none" spc="0" normalizeH="0" baseline="0" noProof="0">
                <a:ln>
                  <a:noFill/>
                </a:ln>
                <a:solidFill>
                  <a:srgbClr val="000000"/>
                </a:solidFill>
                <a:effectLst/>
                <a:uLnTx/>
                <a:uFillTx/>
                <a:latin typeface="Arial"/>
                <a:ea typeface="Arial"/>
                <a:cs typeface="Arial"/>
                <a:sym typeface="Arial"/>
              </a:rPr>
              <a:t>Supplier</a:t>
            </a:r>
            <a:endParaRPr kumimoji="0" sz="1900" b="0" i="0" u="none" strike="noStrike" kern="1200" cap="none" spc="0" normalizeH="0" baseline="0" noProof="0">
              <a:ln>
                <a:noFill/>
              </a:ln>
              <a:solidFill>
                <a:srgbClr val="000000"/>
              </a:solidFill>
              <a:effectLst/>
              <a:uLnTx/>
              <a:uFillTx/>
              <a:latin typeface="Arial"/>
              <a:ea typeface="Arial"/>
              <a:cs typeface="Arial"/>
              <a:sym typeface="Arial"/>
            </a:endParaRPr>
          </a:p>
          <a:p>
            <a:pPr marL="0" marR="0" lvl="0" indent="0" algn="ctr" defTabSz="457200" rtl="0" eaLnBrk="1" fontAlgn="auto" latinLnBrk="0" hangingPunct="1">
              <a:lnSpc>
                <a:spcPct val="100000"/>
              </a:lnSpc>
              <a:spcBef>
                <a:spcPts val="0"/>
              </a:spcBef>
              <a:spcAft>
                <a:spcPts val="0"/>
              </a:spcAft>
              <a:buClr>
                <a:srgbClr val="000000"/>
              </a:buClr>
              <a:buSzPts val="1900"/>
              <a:buFont typeface="Arial"/>
              <a:buNone/>
              <a:tabLst/>
              <a:defRPr/>
            </a:pPr>
            <a:r>
              <a:rPr kumimoji="0" lang="en-US" sz="1900" b="0" i="0" u="none" strike="noStrike" kern="1200" cap="none" spc="0" normalizeH="0" baseline="0" noProof="0">
                <a:ln>
                  <a:noFill/>
                </a:ln>
                <a:solidFill>
                  <a:srgbClr val="000000"/>
                </a:solidFill>
                <a:effectLst/>
                <a:uLnTx/>
                <a:uFillTx/>
                <a:latin typeface="Arial"/>
                <a:ea typeface="Arial"/>
                <a:cs typeface="Arial"/>
                <a:sym typeface="Arial"/>
              </a:rPr>
              <a:t>(Vendor)</a:t>
            </a:r>
            <a:endParaRPr kumimoji="0" sz="1900" b="0" i="0" u="none" strike="noStrike" kern="1200" cap="none" spc="0" normalizeH="0" baseline="0" noProof="0">
              <a:ln>
                <a:noFill/>
              </a:ln>
              <a:solidFill>
                <a:srgbClr val="000000"/>
              </a:solidFill>
              <a:effectLst/>
              <a:uLnTx/>
              <a:uFillTx/>
              <a:latin typeface="Arial"/>
              <a:ea typeface="Arial"/>
              <a:cs typeface="Arial"/>
              <a:sym typeface="Arial"/>
            </a:endParaRPr>
          </a:p>
        </p:txBody>
      </p:sp>
      <p:cxnSp>
        <p:nvCxnSpPr>
          <p:cNvPr id="232" name="Google Shape;232;ge97d07287f_0_404"/>
          <p:cNvCxnSpPr>
            <a:cxnSpLocks/>
            <a:stCxn id="225" idx="3"/>
          </p:cNvCxnSpPr>
          <p:nvPr/>
        </p:nvCxnSpPr>
        <p:spPr>
          <a:xfrm flipV="1">
            <a:off x="7125245" y="1643151"/>
            <a:ext cx="1225617" cy="31374"/>
          </a:xfrm>
          <a:prstGeom prst="straightConnector1">
            <a:avLst/>
          </a:prstGeom>
          <a:noFill/>
          <a:ln w="28575" cap="flat" cmpd="sng">
            <a:solidFill>
              <a:schemeClr val="dk2"/>
            </a:solidFill>
            <a:prstDash val="solid"/>
            <a:round/>
            <a:headEnd type="none" w="sm" len="sm"/>
            <a:tailEnd type="none" w="sm" len="sm"/>
          </a:ln>
        </p:spPr>
      </p:cxnSp>
      <p:sp>
        <p:nvSpPr>
          <p:cNvPr id="233" name="Google Shape;233;ge97d07287f_0_404"/>
          <p:cNvSpPr txBox="1"/>
          <p:nvPr/>
        </p:nvSpPr>
        <p:spPr>
          <a:xfrm>
            <a:off x="7791825" y="1262225"/>
            <a:ext cx="651900" cy="415500"/>
          </a:xfrm>
          <a:prstGeom prst="rect">
            <a:avLst/>
          </a:prstGeom>
          <a:noFill/>
          <a:ln>
            <a:noFill/>
          </a:ln>
        </p:spPr>
        <p:txBody>
          <a:bodyPr spcFirstLastPara="1" wrap="square" lIns="91425" tIns="91425" rIns="91425" bIns="91425" anchor="t" anchorCtr="0">
            <a:spAutoFit/>
          </a:bodyPr>
          <a:lstStyle/>
          <a:p>
            <a:pPr marL="0" marR="0" lvl="0" indent="0" algn="l" defTabSz="457200" rtl="0" eaLnBrk="1" fontAlgn="auto" latinLnBrk="0" hangingPunct="1">
              <a:lnSpc>
                <a:spcPct val="100000"/>
              </a:lnSpc>
              <a:spcBef>
                <a:spcPts val="0"/>
              </a:spcBef>
              <a:spcAft>
                <a:spcPts val="0"/>
              </a:spcAft>
              <a:buClr>
                <a:srgbClr val="000000"/>
              </a:buClr>
              <a:buSzPts val="1500"/>
              <a:buFont typeface="Arial"/>
              <a:buNone/>
              <a:tabLst/>
              <a:defRPr/>
            </a:pPr>
            <a:r>
              <a:rPr kumimoji="0" lang="en-US" sz="1500" b="0" i="0" u="none" strike="noStrike" kern="1200" cap="none" spc="0" normalizeH="0" baseline="0" noProof="0">
                <a:ln>
                  <a:noFill/>
                </a:ln>
                <a:solidFill>
                  <a:srgbClr val="000000"/>
                </a:solidFill>
                <a:effectLst/>
                <a:uLnTx/>
                <a:uFillTx/>
                <a:latin typeface="Arial"/>
                <a:ea typeface="Arial"/>
                <a:cs typeface="Arial"/>
                <a:sym typeface="Arial"/>
              </a:rPr>
              <a:t>1..*</a:t>
            </a:r>
            <a:endParaRPr kumimoji="0" sz="15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234" name="Google Shape;234;ge97d07287f_0_404"/>
          <p:cNvSpPr/>
          <p:nvPr/>
        </p:nvSpPr>
        <p:spPr>
          <a:xfrm>
            <a:off x="8404287" y="2263575"/>
            <a:ext cx="1319875" cy="700050"/>
          </a:xfrm>
          <a:prstGeom prst="flowChartDecision">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
                <a:srgbClr val="000000"/>
              </a:buClr>
              <a:buSzPts val="1900"/>
              <a:buFont typeface="Arial"/>
              <a:buNone/>
              <a:tabLst/>
              <a:defRPr/>
            </a:pPr>
            <a:r>
              <a:rPr kumimoji="0" lang="en-US" sz="1900" b="0" i="0" u="none" strike="noStrike" kern="1200" cap="none" spc="0" normalizeH="0" baseline="0" noProof="0">
                <a:ln>
                  <a:noFill/>
                </a:ln>
                <a:solidFill>
                  <a:srgbClr val="000000"/>
                </a:solidFill>
                <a:effectLst/>
                <a:uLnTx/>
                <a:uFillTx/>
                <a:latin typeface="Arial"/>
                <a:ea typeface="Arial"/>
                <a:cs typeface="Arial"/>
                <a:sym typeface="Arial"/>
              </a:rPr>
              <a:t>supply</a:t>
            </a:r>
            <a:endParaRPr kumimoji="0" sz="19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235" name="Google Shape;235;ge97d07287f_0_404"/>
          <p:cNvSpPr/>
          <p:nvPr/>
        </p:nvSpPr>
        <p:spPr>
          <a:xfrm>
            <a:off x="8338212" y="3437700"/>
            <a:ext cx="1452000" cy="557400"/>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
                <a:srgbClr val="000000"/>
              </a:buClr>
              <a:buSzPts val="1900"/>
              <a:buFont typeface="Arial"/>
              <a:buNone/>
              <a:tabLst/>
              <a:defRPr/>
            </a:pPr>
            <a:r>
              <a:rPr kumimoji="0" lang="en-US" sz="1900" b="0" i="0" u="none" strike="noStrike" kern="1200" cap="none" spc="0" normalizeH="0" baseline="0" noProof="0">
                <a:ln>
                  <a:noFill/>
                </a:ln>
                <a:solidFill>
                  <a:srgbClr val="000000"/>
                </a:solidFill>
                <a:effectLst/>
                <a:uLnTx/>
                <a:uFillTx/>
                <a:latin typeface="Arial"/>
                <a:ea typeface="Arial"/>
                <a:cs typeface="Arial"/>
                <a:sym typeface="Arial"/>
              </a:rPr>
              <a:t>Material</a:t>
            </a:r>
            <a:endParaRPr kumimoji="0" sz="1900" b="0" i="0" u="none" strike="noStrike" kern="1200" cap="none" spc="0" normalizeH="0" baseline="0" noProof="0">
              <a:ln>
                <a:noFill/>
              </a:ln>
              <a:solidFill>
                <a:srgbClr val="000000"/>
              </a:solidFill>
              <a:effectLst/>
              <a:uLnTx/>
              <a:uFillTx/>
              <a:latin typeface="Arial"/>
              <a:ea typeface="Arial"/>
              <a:cs typeface="Arial"/>
              <a:sym typeface="Arial"/>
            </a:endParaRPr>
          </a:p>
          <a:p>
            <a:pPr marL="0" marR="0" lvl="0" indent="0" algn="ctr" defTabSz="457200" rtl="0" eaLnBrk="1" fontAlgn="auto" latinLnBrk="0" hangingPunct="1">
              <a:lnSpc>
                <a:spcPct val="100000"/>
              </a:lnSpc>
              <a:spcBef>
                <a:spcPts val="0"/>
              </a:spcBef>
              <a:spcAft>
                <a:spcPts val="0"/>
              </a:spcAft>
              <a:buClr>
                <a:srgbClr val="000000"/>
              </a:buClr>
              <a:buSzPts val="1900"/>
              <a:buFont typeface="Arial"/>
              <a:buNone/>
              <a:tabLst/>
              <a:defRPr/>
            </a:pPr>
            <a:r>
              <a:rPr kumimoji="0" lang="en-US" sz="1900" b="0" i="0" u="none" strike="noStrike" kern="1200" cap="none" spc="0" normalizeH="0" baseline="0" noProof="0">
                <a:ln>
                  <a:noFill/>
                </a:ln>
                <a:solidFill>
                  <a:srgbClr val="000000"/>
                </a:solidFill>
                <a:effectLst/>
                <a:uLnTx/>
                <a:uFillTx/>
                <a:latin typeface="Arial"/>
                <a:ea typeface="Arial"/>
                <a:cs typeface="Arial"/>
                <a:sym typeface="Arial"/>
              </a:rPr>
              <a:t>(Part)</a:t>
            </a:r>
            <a:endParaRPr kumimoji="0" sz="1900" b="0" i="0" u="none" strike="noStrike" kern="1200" cap="none" spc="0" normalizeH="0" baseline="0" noProof="0">
              <a:ln>
                <a:noFill/>
              </a:ln>
              <a:solidFill>
                <a:srgbClr val="000000"/>
              </a:solidFill>
              <a:effectLst/>
              <a:uLnTx/>
              <a:uFillTx/>
              <a:latin typeface="Arial"/>
              <a:ea typeface="Arial"/>
              <a:cs typeface="Arial"/>
              <a:sym typeface="Arial"/>
            </a:endParaRPr>
          </a:p>
        </p:txBody>
      </p:sp>
      <p:cxnSp>
        <p:nvCxnSpPr>
          <p:cNvPr id="236" name="Google Shape;236;ge97d07287f_0_404"/>
          <p:cNvCxnSpPr>
            <a:stCxn id="234" idx="0"/>
            <a:endCxn id="227" idx="2"/>
          </p:cNvCxnSpPr>
          <p:nvPr/>
        </p:nvCxnSpPr>
        <p:spPr>
          <a:xfrm rot="10800000">
            <a:off x="9055525" y="1929375"/>
            <a:ext cx="8700" cy="334200"/>
          </a:xfrm>
          <a:prstGeom prst="straightConnector1">
            <a:avLst/>
          </a:prstGeom>
          <a:noFill/>
          <a:ln w="28575" cap="flat" cmpd="sng">
            <a:solidFill>
              <a:schemeClr val="dk2"/>
            </a:solidFill>
            <a:prstDash val="solid"/>
            <a:round/>
            <a:headEnd type="none" w="sm" len="sm"/>
            <a:tailEnd type="none" w="sm" len="sm"/>
          </a:ln>
        </p:spPr>
      </p:cxnSp>
      <p:cxnSp>
        <p:nvCxnSpPr>
          <p:cNvPr id="237" name="Google Shape;237;ge97d07287f_0_404"/>
          <p:cNvCxnSpPr>
            <a:stCxn id="235" idx="0"/>
            <a:endCxn id="234" idx="2"/>
          </p:cNvCxnSpPr>
          <p:nvPr/>
        </p:nvCxnSpPr>
        <p:spPr>
          <a:xfrm rot="10800000">
            <a:off x="9064212" y="2963700"/>
            <a:ext cx="0" cy="474000"/>
          </a:xfrm>
          <a:prstGeom prst="straightConnector1">
            <a:avLst/>
          </a:prstGeom>
          <a:noFill/>
          <a:ln w="28575" cap="flat" cmpd="sng">
            <a:solidFill>
              <a:schemeClr val="dk2"/>
            </a:solidFill>
            <a:prstDash val="solid"/>
            <a:round/>
            <a:headEnd type="none" w="sm" len="sm"/>
            <a:tailEnd type="none" w="sm" len="sm"/>
          </a:ln>
        </p:spPr>
      </p:cxnSp>
      <p:sp>
        <p:nvSpPr>
          <p:cNvPr id="238" name="Google Shape;238;ge97d07287f_0_404"/>
          <p:cNvSpPr txBox="1"/>
          <p:nvPr/>
        </p:nvSpPr>
        <p:spPr>
          <a:xfrm>
            <a:off x="9138325" y="3083325"/>
            <a:ext cx="651900" cy="415500"/>
          </a:xfrm>
          <a:prstGeom prst="rect">
            <a:avLst/>
          </a:prstGeom>
          <a:noFill/>
          <a:ln>
            <a:noFill/>
          </a:ln>
        </p:spPr>
        <p:txBody>
          <a:bodyPr spcFirstLastPara="1" wrap="square" lIns="91425" tIns="91425" rIns="91425" bIns="91425" anchor="t" anchorCtr="0">
            <a:spAutoFit/>
          </a:bodyPr>
          <a:lstStyle/>
          <a:p>
            <a:pPr marL="0" marR="0" lvl="0" indent="0" algn="l" defTabSz="457200" rtl="0" eaLnBrk="1" fontAlgn="auto" latinLnBrk="0" hangingPunct="1">
              <a:lnSpc>
                <a:spcPct val="100000"/>
              </a:lnSpc>
              <a:spcBef>
                <a:spcPts val="0"/>
              </a:spcBef>
              <a:spcAft>
                <a:spcPts val="0"/>
              </a:spcAft>
              <a:buClr>
                <a:srgbClr val="000000"/>
              </a:buClr>
              <a:buSzPts val="1500"/>
              <a:buFont typeface="Arial"/>
              <a:buNone/>
              <a:tabLst/>
              <a:defRPr/>
            </a:pPr>
            <a:r>
              <a:rPr kumimoji="0" lang="en-US" sz="1500" b="0" i="0" u="none" strike="noStrike" kern="1200" cap="none" spc="0" normalizeH="0" baseline="0" noProof="0">
                <a:ln>
                  <a:noFill/>
                </a:ln>
                <a:solidFill>
                  <a:srgbClr val="000000"/>
                </a:solidFill>
                <a:effectLst/>
                <a:uLnTx/>
                <a:uFillTx/>
                <a:latin typeface="Arial"/>
                <a:ea typeface="Arial"/>
                <a:cs typeface="Arial"/>
                <a:sym typeface="Arial"/>
              </a:rPr>
              <a:t>1..*</a:t>
            </a:r>
            <a:endParaRPr kumimoji="0" sz="15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239" name="Google Shape;239;ge97d07287f_0_404"/>
          <p:cNvSpPr/>
          <p:nvPr/>
        </p:nvSpPr>
        <p:spPr>
          <a:xfrm>
            <a:off x="6224987" y="3344425"/>
            <a:ext cx="1319875" cy="700050"/>
          </a:xfrm>
          <a:prstGeom prst="flowChartDecision">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
                <a:srgbClr val="000000"/>
              </a:buClr>
              <a:buSzPts val="1900"/>
              <a:buFont typeface="Arial"/>
              <a:buNone/>
              <a:tabLst/>
              <a:defRPr/>
            </a:pPr>
            <a:r>
              <a:rPr kumimoji="0" lang="en-US" sz="1900" b="0" i="0" u="none" strike="noStrike" kern="1200" cap="none" spc="0" normalizeH="0" baseline="0" noProof="0">
                <a:ln>
                  <a:noFill/>
                </a:ln>
                <a:solidFill>
                  <a:srgbClr val="000000"/>
                </a:solidFill>
                <a:effectLst/>
                <a:uLnTx/>
                <a:uFillTx/>
                <a:latin typeface="Arial"/>
                <a:ea typeface="Arial"/>
                <a:cs typeface="Arial"/>
                <a:sym typeface="Arial"/>
              </a:rPr>
              <a:t>has</a:t>
            </a:r>
            <a:endParaRPr kumimoji="0" sz="19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240" name="Google Shape;240;ge97d07287f_0_404"/>
          <p:cNvSpPr/>
          <p:nvPr/>
        </p:nvSpPr>
        <p:spPr>
          <a:xfrm>
            <a:off x="3612062" y="3415738"/>
            <a:ext cx="1452000" cy="557400"/>
          </a:xfrm>
          <a:prstGeom prst="rect">
            <a:avLst/>
          </a:prstGeom>
          <a:solidFill>
            <a:srgbClr val="FFD966"/>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
                <a:srgbClr val="000000"/>
              </a:buClr>
              <a:buSzPts val="1500"/>
              <a:buFont typeface="Arial"/>
              <a:buNone/>
              <a:tabLst/>
              <a:defRPr/>
            </a:pPr>
            <a:r>
              <a:rPr kumimoji="0" lang="en-US" sz="1500" b="0" i="0" u="none" strike="noStrike" kern="1200" cap="none" spc="0" normalizeH="0" baseline="0" noProof="0">
                <a:ln>
                  <a:noFill/>
                </a:ln>
                <a:solidFill>
                  <a:srgbClr val="000000"/>
                </a:solidFill>
                <a:effectLst/>
                <a:uLnTx/>
                <a:uFillTx/>
                <a:latin typeface="Arial"/>
                <a:ea typeface="Arial"/>
                <a:cs typeface="Arial"/>
                <a:sym typeface="Arial"/>
              </a:rPr>
              <a:t>Material </a:t>
            </a:r>
            <a:endParaRPr kumimoji="0" sz="1500" b="0" i="0" u="none" strike="noStrike" kern="1200" cap="none" spc="0" normalizeH="0" baseline="0" noProof="0">
              <a:ln>
                <a:noFill/>
              </a:ln>
              <a:solidFill>
                <a:srgbClr val="000000"/>
              </a:solidFill>
              <a:effectLst/>
              <a:uLnTx/>
              <a:uFillTx/>
              <a:latin typeface="Arial"/>
              <a:ea typeface="Arial"/>
              <a:cs typeface="Arial"/>
              <a:sym typeface="Arial"/>
            </a:endParaRPr>
          </a:p>
          <a:p>
            <a:pPr marL="0" marR="0" lvl="0" indent="0" algn="ctr" defTabSz="457200" rtl="0" eaLnBrk="1" fontAlgn="auto" latinLnBrk="0" hangingPunct="1">
              <a:lnSpc>
                <a:spcPct val="100000"/>
              </a:lnSpc>
              <a:spcBef>
                <a:spcPts val="0"/>
              </a:spcBef>
              <a:spcAft>
                <a:spcPts val="0"/>
              </a:spcAft>
              <a:buClr>
                <a:srgbClr val="000000"/>
              </a:buClr>
              <a:buSzPts val="1500"/>
              <a:buFont typeface="Arial"/>
              <a:buNone/>
              <a:tabLst/>
              <a:defRPr/>
            </a:pPr>
            <a:r>
              <a:rPr kumimoji="0" lang="en-US" sz="1500" b="0" i="0" u="none" strike="noStrike" kern="1200" cap="none" spc="0" normalizeH="0" baseline="0" noProof="0">
                <a:ln>
                  <a:noFill/>
                </a:ln>
                <a:solidFill>
                  <a:srgbClr val="000000"/>
                </a:solidFill>
                <a:effectLst/>
                <a:uLnTx/>
                <a:uFillTx/>
                <a:latin typeface="Arial"/>
                <a:ea typeface="Arial"/>
                <a:cs typeface="Arial"/>
                <a:sym typeface="Arial"/>
              </a:rPr>
              <a:t>Planning </a:t>
            </a:r>
            <a:endParaRPr kumimoji="0" sz="15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241" name="Google Shape;241;ge97d07287f_0_404"/>
          <p:cNvSpPr/>
          <p:nvPr/>
        </p:nvSpPr>
        <p:spPr>
          <a:xfrm>
            <a:off x="3678112" y="2325788"/>
            <a:ext cx="1319875" cy="700050"/>
          </a:xfrm>
          <a:prstGeom prst="flowChartDecision">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
                <a:srgbClr val="000000"/>
              </a:buClr>
              <a:buSzPts val="1200"/>
              <a:buFont typeface="Arial"/>
              <a:buNone/>
              <a:tabLst/>
              <a:defRPr/>
            </a:pPr>
            <a:r>
              <a:rPr kumimoji="0" lang="en-US" sz="1200" b="0" i="0" u="none" strike="noStrike" kern="1200" cap="none" spc="0" normalizeH="0" baseline="0" noProof="0">
                <a:ln>
                  <a:noFill/>
                </a:ln>
                <a:solidFill>
                  <a:srgbClr val="000000"/>
                </a:solidFill>
                <a:effectLst/>
                <a:uLnTx/>
                <a:uFillTx/>
                <a:latin typeface="Arial"/>
                <a:ea typeface="Arial"/>
                <a:cs typeface="Arial"/>
                <a:sym typeface="Arial"/>
              </a:rPr>
              <a:t>Responsible</a:t>
            </a:r>
            <a:endParaRPr kumimoji="0" sz="1200" b="0" i="0" u="none" strike="noStrike" kern="1200" cap="none" spc="0" normalizeH="0" baseline="0" noProof="0">
              <a:ln>
                <a:noFill/>
              </a:ln>
              <a:solidFill>
                <a:srgbClr val="000000"/>
              </a:solidFill>
              <a:effectLst/>
              <a:uLnTx/>
              <a:uFillTx/>
              <a:latin typeface="Arial"/>
              <a:ea typeface="Arial"/>
              <a:cs typeface="Arial"/>
              <a:sym typeface="Arial"/>
            </a:endParaRPr>
          </a:p>
        </p:txBody>
      </p:sp>
      <p:cxnSp>
        <p:nvCxnSpPr>
          <p:cNvPr id="242" name="Google Shape;242;ge97d07287f_0_404"/>
          <p:cNvCxnSpPr>
            <a:stCxn id="241" idx="0"/>
            <a:endCxn id="222" idx="2"/>
          </p:cNvCxnSpPr>
          <p:nvPr/>
        </p:nvCxnSpPr>
        <p:spPr>
          <a:xfrm rot="10800000">
            <a:off x="4338050" y="1935788"/>
            <a:ext cx="0" cy="390000"/>
          </a:xfrm>
          <a:prstGeom prst="straightConnector1">
            <a:avLst/>
          </a:prstGeom>
          <a:noFill/>
          <a:ln w="28575" cap="flat" cmpd="sng">
            <a:solidFill>
              <a:schemeClr val="dk2"/>
            </a:solidFill>
            <a:prstDash val="solid"/>
            <a:round/>
            <a:headEnd type="none" w="sm" len="sm"/>
            <a:tailEnd type="none" w="sm" len="sm"/>
          </a:ln>
        </p:spPr>
      </p:cxnSp>
      <p:cxnSp>
        <p:nvCxnSpPr>
          <p:cNvPr id="243" name="Google Shape;243;ge97d07287f_0_404"/>
          <p:cNvCxnSpPr>
            <a:stCxn id="240" idx="0"/>
          </p:cNvCxnSpPr>
          <p:nvPr/>
        </p:nvCxnSpPr>
        <p:spPr>
          <a:xfrm rot="10800000">
            <a:off x="4334762" y="3025738"/>
            <a:ext cx="3300" cy="390000"/>
          </a:xfrm>
          <a:prstGeom prst="straightConnector1">
            <a:avLst/>
          </a:prstGeom>
          <a:noFill/>
          <a:ln w="28575" cap="flat" cmpd="sng">
            <a:solidFill>
              <a:schemeClr val="dk2"/>
            </a:solidFill>
            <a:prstDash val="solid"/>
            <a:round/>
            <a:headEnd type="none" w="sm" len="sm"/>
            <a:tailEnd type="none" w="sm" len="sm"/>
          </a:ln>
        </p:spPr>
      </p:cxnSp>
      <p:cxnSp>
        <p:nvCxnSpPr>
          <p:cNvPr id="244" name="Google Shape;244;ge97d07287f_0_404"/>
          <p:cNvCxnSpPr>
            <a:stCxn id="235" idx="1"/>
            <a:endCxn id="239" idx="3"/>
          </p:cNvCxnSpPr>
          <p:nvPr/>
        </p:nvCxnSpPr>
        <p:spPr>
          <a:xfrm rot="10800000">
            <a:off x="7544712" y="3694500"/>
            <a:ext cx="793500" cy="21900"/>
          </a:xfrm>
          <a:prstGeom prst="straightConnector1">
            <a:avLst/>
          </a:prstGeom>
          <a:noFill/>
          <a:ln w="28575" cap="flat" cmpd="sng">
            <a:solidFill>
              <a:schemeClr val="dk2"/>
            </a:solidFill>
            <a:prstDash val="solid"/>
            <a:round/>
            <a:headEnd type="none" w="sm" len="sm"/>
            <a:tailEnd type="none" w="sm" len="sm"/>
          </a:ln>
        </p:spPr>
      </p:cxnSp>
      <p:cxnSp>
        <p:nvCxnSpPr>
          <p:cNvPr id="245" name="Google Shape;245;ge97d07287f_0_404"/>
          <p:cNvCxnSpPr>
            <a:stCxn id="239" idx="1"/>
            <a:endCxn id="240" idx="3"/>
          </p:cNvCxnSpPr>
          <p:nvPr/>
        </p:nvCxnSpPr>
        <p:spPr>
          <a:xfrm rot="10800000">
            <a:off x="5063987" y="3694450"/>
            <a:ext cx="1161000" cy="0"/>
          </a:xfrm>
          <a:prstGeom prst="straightConnector1">
            <a:avLst/>
          </a:prstGeom>
          <a:noFill/>
          <a:ln w="28575" cap="flat" cmpd="sng">
            <a:solidFill>
              <a:schemeClr val="dk2"/>
            </a:solidFill>
            <a:prstDash val="solid"/>
            <a:round/>
            <a:headEnd type="none" w="sm" len="sm"/>
            <a:tailEnd type="none" w="sm" len="sm"/>
          </a:ln>
        </p:spPr>
      </p:cxnSp>
      <p:sp>
        <p:nvSpPr>
          <p:cNvPr id="246" name="Google Shape;246;ge97d07287f_0_404"/>
          <p:cNvSpPr/>
          <p:nvPr/>
        </p:nvSpPr>
        <p:spPr>
          <a:xfrm>
            <a:off x="902124" y="3001825"/>
            <a:ext cx="1319875" cy="700050"/>
          </a:xfrm>
          <a:prstGeom prst="flowChartDecision">
            <a:avLst/>
          </a:prstGeom>
          <a:solidFill>
            <a:srgbClr val="CFE2F3"/>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
                <a:srgbClr val="000000"/>
              </a:buClr>
              <a:buSzPts val="1500"/>
              <a:buFont typeface="Arial"/>
              <a:buNone/>
              <a:tabLst/>
              <a:defRPr/>
            </a:pPr>
            <a:r>
              <a:rPr kumimoji="0" lang="en-US" sz="2200" b="0" i="0" u="none" strike="noStrike" kern="1200" cap="none" spc="0" normalizeH="0" baseline="0" noProof="0">
                <a:ln>
                  <a:noFill/>
                </a:ln>
                <a:solidFill>
                  <a:srgbClr val="000000"/>
                </a:solidFill>
                <a:effectLst/>
                <a:uLnTx/>
                <a:uFillTx/>
                <a:latin typeface="Arial"/>
                <a:ea typeface="Arial"/>
                <a:cs typeface="Arial"/>
                <a:sym typeface="Arial"/>
              </a:rPr>
              <a:t>use</a:t>
            </a:r>
            <a:endParaRPr kumimoji="0" sz="2200" b="0" i="0" u="none" strike="noStrike" kern="1200" cap="none" spc="0" normalizeH="0" baseline="0" noProof="0">
              <a:ln>
                <a:noFill/>
              </a:ln>
              <a:solidFill>
                <a:srgbClr val="000000"/>
              </a:solidFill>
              <a:effectLst/>
              <a:uLnTx/>
              <a:uFillTx/>
              <a:latin typeface="Arial"/>
              <a:ea typeface="Arial"/>
              <a:cs typeface="Arial"/>
              <a:sym typeface="Arial"/>
            </a:endParaRPr>
          </a:p>
        </p:txBody>
      </p:sp>
      <p:cxnSp>
        <p:nvCxnSpPr>
          <p:cNvPr id="247" name="Google Shape;247;ge97d07287f_0_404"/>
          <p:cNvCxnSpPr>
            <a:stCxn id="240" idx="1"/>
            <a:endCxn id="246" idx="3"/>
          </p:cNvCxnSpPr>
          <p:nvPr/>
        </p:nvCxnSpPr>
        <p:spPr>
          <a:xfrm rot="10800000">
            <a:off x="2221862" y="3351838"/>
            <a:ext cx="1390200" cy="342600"/>
          </a:xfrm>
          <a:prstGeom prst="straightConnector1">
            <a:avLst/>
          </a:prstGeom>
          <a:noFill/>
          <a:ln w="28575" cap="flat" cmpd="sng">
            <a:solidFill>
              <a:schemeClr val="dk2"/>
            </a:solidFill>
            <a:prstDash val="solid"/>
            <a:round/>
            <a:headEnd type="none" w="sm" len="sm"/>
            <a:tailEnd type="none" w="sm" len="sm"/>
          </a:ln>
        </p:spPr>
      </p:cxnSp>
      <p:sp>
        <p:nvSpPr>
          <p:cNvPr id="248" name="Google Shape;248;ge97d07287f_0_404"/>
          <p:cNvSpPr/>
          <p:nvPr/>
        </p:nvSpPr>
        <p:spPr>
          <a:xfrm>
            <a:off x="836087" y="4107000"/>
            <a:ext cx="1452000" cy="557400"/>
          </a:xfrm>
          <a:prstGeom prst="rect">
            <a:avLst/>
          </a:prstGeom>
          <a:solidFill>
            <a:srgbClr val="CFE2F3"/>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
                <a:srgbClr val="000000"/>
              </a:buClr>
              <a:buSzPts val="1500"/>
              <a:buFont typeface="Arial"/>
              <a:buNone/>
              <a:tabLst/>
              <a:defRPr/>
            </a:pPr>
            <a:r>
              <a:rPr kumimoji="0" lang="en-US" sz="1800" b="0" i="0" u="none" strike="noStrike" kern="1200" cap="none" spc="0" normalizeH="0" baseline="0" noProof="0">
                <a:ln>
                  <a:noFill/>
                </a:ln>
                <a:solidFill>
                  <a:srgbClr val="000000"/>
                </a:solidFill>
                <a:effectLst/>
                <a:uLnTx/>
                <a:uFillTx/>
                <a:latin typeface="Arial"/>
                <a:ea typeface="Arial"/>
                <a:cs typeface="Arial"/>
                <a:sym typeface="Arial"/>
              </a:rPr>
              <a:t>Material Inventory</a:t>
            </a:r>
            <a:endParaRPr kumimoji="0" sz="1100" b="0" i="0" u="none" strike="noStrike" kern="1200" cap="none" spc="0" normalizeH="0" baseline="0" noProof="0">
              <a:ln>
                <a:noFill/>
              </a:ln>
              <a:solidFill>
                <a:srgbClr val="000000"/>
              </a:solidFill>
              <a:effectLst/>
              <a:uLnTx/>
              <a:uFillTx/>
              <a:latin typeface="Arial"/>
              <a:ea typeface="Arial"/>
              <a:cs typeface="Arial"/>
              <a:sym typeface="Arial"/>
            </a:endParaRPr>
          </a:p>
        </p:txBody>
      </p:sp>
      <p:cxnSp>
        <p:nvCxnSpPr>
          <p:cNvPr id="249" name="Google Shape;249;ge97d07287f_0_404"/>
          <p:cNvCxnSpPr>
            <a:stCxn id="246" idx="2"/>
            <a:endCxn id="248" idx="0"/>
          </p:cNvCxnSpPr>
          <p:nvPr/>
        </p:nvCxnSpPr>
        <p:spPr>
          <a:xfrm>
            <a:off x="1562062" y="3701875"/>
            <a:ext cx="0" cy="405000"/>
          </a:xfrm>
          <a:prstGeom prst="straightConnector1">
            <a:avLst/>
          </a:prstGeom>
          <a:noFill/>
          <a:ln w="28575" cap="flat" cmpd="sng">
            <a:solidFill>
              <a:schemeClr val="dk2"/>
            </a:solidFill>
            <a:prstDash val="solid"/>
            <a:round/>
            <a:headEnd type="none" w="sm" len="sm"/>
            <a:tailEnd type="none" w="sm" len="sm"/>
          </a:ln>
        </p:spPr>
      </p:cxnSp>
      <p:sp>
        <p:nvSpPr>
          <p:cNvPr id="250" name="Google Shape;250;ge97d07287f_0_404"/>
          <p:cNvSpPr/>
          <p:nvPr/>
        </p:nvSpPr>
        <p:spPr>
          <a:xfrm>
            <a:off x="3678124" y="4223713"/>
            <a:ext cx="1319875" cy="700050"/>
          </a:xfrm>
          <a:prstGeom prst="flowChartDecision">
            <a:avLst/>
          </a:prstGeom>
          <a:solidFill>
            <a:schemeClr val="accen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
                <a:srgbClr val="000000"/>
              </a:buClr>
              <a:buSzPts val="1900"/>
              <a:buFont typeface="Arial"/>
              <a:buNone/>
              <a:tabLst/>
              <a:defRPr/>
            </a:pPr>
            <a:r>
              <a:rPr kumimoji="0" lang="en-US" sz="1700" b="0" i="0" u="none" strike="noStrike" kern="1200" cap="none" spc="0" normalizeH="0" baseline="0" noProof="0">
                <a:ln>
                  <a:noFill/>
                </a:ln>
                <a:solidFill>
                  <a:srgbClr val="000000"/>
                </a:solidFill>
                <a:effectLst/>
                <a:uLnTx/>
                <a:uFillTx/>
                <a:latin typeface="Arial"/>
                <a:ea typeface="Arial"/>
                <a:cs typeface="Arial"/>
                <a:sym typeface="Arial"/>
              </a:rPr>
              <a:t>use</a:t>
            </a:r>
            <a:endParaRPr kumimoji="0" sz="1700" b="0" i="0" u="none" strike="noStrike" kern="1200" cap="none" spc="0" normalizeH="0" baseline="0" noProof="0">
              <a:ln>
                <a:noFill/>
              </a:ln>
              <a:solidFill>
                <a:srgbClr val="000000"/>
              </a:solidFill>
              <a:effectLst/>
              <a:uLnTx/>
              <a:uFillTx/>
              <a:latin typeface="Arial"/>
              <a:ea typeface="Arial"/>
              <a:cs typeface="Arial"/>
              <a:sym typeface="Arial"/>
            </a:endParaRPr>
          </a:p>
        </p:txBody>
      </p:sp>
      <p:cxnSp>
        <p:nvCxnSpPr>
          <p:cNvPr id="251" name="Google Shape;251;ge97d07287f_0_404"/>
          <p:cNvCxnSpPr>
            <a:stCxn id="250" idx="2"/>
            <a:endCxn id="252" idx="0"/>
          </p:cNvCxnSpPr>
          <p:nvPr/>
        </p:nvCxnSpPr>
        <p:spPr>
          <a:xfrm flipH="1">
            <a:off x="4336562" y="4923763"/>
            <a:ext cx="1500" cy="224700"/>
          </a:xfrm>
          <a:prstGeom prst="straightConnector1">
            <a:avLst/>
          </a:prstGeom>
          <a:noFill/>
          <a:ln w="28575" cap="flat" cmpd="sng">
            <a:solidFill>
              <a:schemeClr val="dk2"/>
            </a:solidFill>
            <a:prstDash val="solid"/>
            <a:round/>
            <a:headEnd type="none" w="sm" len="sm"/>
            <a:tailEnd type="none" w="sm" len="sm"/>
          </a:ln>
        </p:spPr>
      </p:cxnSp>
      <p:sp>
        <p:nvSpPr>
          <p:cNvPr id="252" name="Google Shape;252;ge97d07287f_0_404"/>
          <p:cNvSpPr/>
          <p:nvPr/>
        </p:nvSpPr>
        <p:spPr>
          <a:xfrm>
            <a:off x="3610424" y="5148313"/>
            <a:ext cx="1452000" cy="557400"/>
          </a:xfrm>
          <a:prstGeom prst="rect">
            <a:avLst/>
          </a:prstGeom>
          <a:solidFill>
            <a:schemeClr val="accen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
                <a:srgbClr val="000000"/>
              </a:buClr>
              <a:buSzPts val="1900"/>
              <a:buFont typeface="Arial"/>
              <a:buNone/>
              <a:tabLst/>
              <a:defRPr/>
            </a:pPr>
            <a:r>
              <a:rPr kumimoji="0" lang="en-US" sz="1900" b="0" i="0" u="none" strike="noStrike" kern="1200" cap="none" spc="0" normalizeH="0" baseline="0" noProof="0">
                <a:ln>
                  <a:noFill/>
                </a:ln>
                <a:solidFill>
                  <a:srgbClr val="000000"/>
                </a:solidFill>
                <a:effectLst/>
                <a:uLnTx/>
                <a:uFillTx/>
                <a:latin typeface="Arial"/>
                <a:ea typeface="Arial"/>
                <a:cs typeface="Arial"/>
                <a:sym typeface="Arial"/>
              </a:rPr>
              <a:t>Exception</a:t>
            </a:r>
            <a:endParaRPr kumimoji="0" sz="19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256" name="Google Shape;256;ge97d07287f_0_404"/>
          <p:cNvSpPr/>
          <p:nvPr/>
        </p:nvSpPr>
        <p:spPr>
          <a:xfrm>
            <a:off x="902149" y="5076988"/>
            <a:ext cx="1319875" cy="700050"/>
          </a:xfrm>
          <a:prstGeom prst="flowChartDecision">
            <a:avLst/>
          </a:prstGeom>
          <a:solidFill>
            <a:srgbClr val="CFE2F3"/>
          </a:solidFill>
          <a:ln w="2857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
                <a:srgbClr val="000000"/>
              </a:buClr>
              <a:buSzPts val="1500"/>
              <a:buFont typeface="Arial"/>
              <a:buNone/>
              <a:tabLst/>
              <a:defRPr/>
            </a:pPr>
            <a:r>
              <a:rPr kumimoji="0" lang="en-US" sz="1500" b="0" i="0" u="none" strike="noStrike" kern="1200" cap="none" spc="0" normalizeH="0" baseline="0" noProof="0">
                <a:ln>
                  <a:noFill/>
                </a:ln>
                <a:solidFill>
                  <a:srgbClr val="000000"/>
                </a:solidFill>
                <a:effectLst/>
                <a:uLnTx/>
                <a:uFillTx/>
                <a:latin typeface="Arial"/>
                <a:ea typeface="Arial"/>
                <a:cs typeface="Arial"/>
                <a:sym typeface="Arial"/>
              </a:rPr>
              <a:t>generate</a:t>
            </a:r>
            <a:endParaRPr kumimoji="0" sz="1500" b="0" i="0" u="none" strike="noStrike" kern="1200" cap="none" spc="0" normalizeH="0" baseline="0" noProof="0">
              <a:ln>
                <a:noFill/>
              </a:ln>
              <a:solidFill>
                <a:srgbClr val="000000"/>
              </a:solidFill>
              <a:effectLst/>
              <a:uLnTx/>
              <a:uFillTx/>
              <a:latin typeface="Arial"/>
              <a:ea typeface="Arial"/>
              <a:cs typeface="Arial"/>
              <a:sym typeface="Arial"/>
            </a:endParaRPr>
          </a:p>
        </p:txBody>
      </p:sp>
      <p:cxnSp>
        <p:nvCxnSpPr>
          <p:cNvPr id="257" name="Google Shape;257;ge97d07287f_0_404"/>
          <p:cNvCxnSpPr>
            <a:stCxn id="240" idx="2"/>
            <a:endCxn id="250" idx="0"/>
          </p:cNvCxnSpPr>
          <p:nvPr/>
        </p:nvCxnSpPr>
        <p:spPr>
          <a:xfrm>
            <a:off x="4338062" y="3973138"/>
            <a:ext cx="0" cy="250500"/>
          </a:xfrm>
          <a:prstGeom prst="straightConnector1">
            <a:avLst/>
          </a:prstGeom>
          <a:noFill/>
          <a:ln w="28575" cap="flat" cmpd="sng">
            <a:solidFill>
              <a:schemeClr val="dk2"/>
            </a:solidFill>
            <a:prstDash val="solid"/>
            <a:round/>
            <a:headEnd type="none" w="sm" len="sm"/>
            <a:tailEnd type="none" w="sm" len="sm"/>
          </a:ln>
        </p:spPr>
      </p:cxnSp>
      <p:sp>
        <p:nvSpPr>
          <p:cNvPr id="258" name="Google Shape;258;ge97d07287f_0_404"/>
          <p:cNvSpPr/>
          <p:nvPr/>
        </p:nvSpPr>
        <p:spPr>
          <a:xfrm>
            <a:off x="1444587" y="1783250"/>
            <a:ext cx="1319875" cy="700050"/>
          </a:xfrm>
          <a:prstGeom prst="flowChartDecision">
            <a:avLst/>
          </a:prstGeom>
          <a:solidFill>
            <a:srgbClr val="B6D7A8"/>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
                <a:srgbClr val="000000"/>
              </a:buClr>
              <a:buSzPts val="1300"/>
              <a:buFont typeface="Arial"/>
              <a:buNone/>
              <a:tabLst/>
              <a:defRPr/>
            </a:pPr>
            <a:r>
              <a:rPr kumimoji="0" lang="en-US" sz="1300" b="0" i="0" u="none" strike="noStrike" kern="1200" cap="none" spc="0" normalizeH="0" baseline="0" noProof="0">
                <a:ln>
                  <a:noFill/>
                </a:ln>
                <a:solidFill>
                  <a:srgbClr val="000000"/>
                </a:solidFill>
                <a:effectLst/>
                <a:uLnTx/>
                <a:uFillTx/>
                <a:latin typeface="Arial"/>
                <a:ea typeface="Arial"/>
                <a:cs typeface="Arial"/>
                <a:sym typeface="Arial"/>
              </a:rPr>
              <a:t>recommend</a:t>
            </a:r>
            <a:endParaRPr kumimoji="0" sz="1300" b="0" i="0" u="none" strike="noStrike" kern="1200" cap="none" spc="0" normalizeH="0" baseline="0" noProof="0">
              <a:ln>
                <a:noFill/>
              </a:ln>
              <a:solidFill>
                <a:srgbClr val="000000"/>
              </a:solidFill>
              <a:effectLst/>
              <a:uLnTx/>
              <a:uFillTx/>
              <a:latin typeface="Arial"/>
              <a:ea typeface="Arial"/>
              <a:cs typeface="Arial"/>
              <a:sym typeface="Arial"/>
            </a:endParaRPr>
          </a:p>
        </p:txBody>
      </p:sp>
      <p:cxnSp>
        <p:nvCxnSpPr>
          <p:cNvPr id="259" name="Google Shape;259;ge97d07287f_0_404"/>
          <p:cNvCxnSpPr>
            <a:stCxn id="258" idx="2"/>
            <a:endCxn id="240" idx="1"/>
          </p:cNvCxnSpPr>
          <p:nvPr/>
        </p:nvCxnSpPr>
        <p:spPr>
          <a:xfrm>
            <a:off x="2104524" y="2483300"/>
            <a:ext cx="1507500" cy="1211100"/>
          </a:xfrm>
          <a:prstGeom prst="straightConnector1">
            <a:avLst/>
          </a:prstGeom>
          <a:noFill/>
          <a:ln w="28575" cap="flat" cmpd="sng">
            <a:solidFill>
              <a:schemeClr val="dk2"/>
            </a:solidFill>
            <a:prstDash val="solid"/>
            <a:round/>
            <a:headEnd type="none" w="sm" len="sm"/>
            <a:tailEnd type="none" w="sm" len="sm"/>
          </a:ln>
        </p:spPr>
      </p:cxnSp>
      <p:sp>
        <p:nvSpPr>
          <p:cNvPr id="260" name="Google Shape;260;ge97d07287f_0_404"/>
          <p:cNvSpPr/>
          <p:nvPr/>
        </p:nvSpPr>
        <p:spPr>
          <a:xfrm>
            <a:off x="1378524" y="767100"/>
            <a:ext cx="1452000" cy="557400"/>
          </a:xfrm>
          <a:prstGeom prst="rect">
            <a:avLst/>
          </a:prstGeom>
          <a:solidFill>
            <a:srgbClr val="B6D7A8"/>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
                <a:srgbClr val="000000"/>
              </a:buClr>
              <a:buSzPts val="1500"/>
              <a:buFont typeface="Arial"/>
              <a:buNone/>
              <a:tabLst/>
              <a:defRPr/>
            </a:pPr>
            <a:r>
              <a:rPr kumimoji="0" lang="en-US" sz="1500" b="0" i="0" u="none" strike="noStrike" kern="1200" cap="none" spc="0" normalizeH="0" baseline="0" noProof="0">
                <a:ln>
                  <a:noFill/>
                </a:ln>
                <a:solidFill>
                  <a:srgbClr val="000000"/>
                </a:solidFill>
                <a:effectLst/>
                <a:uLnTx/>
                <a:uFillTx/>
                <a:latin typeface="Arial"/>
                <a:ea typeface="Arial"/>
                <a:cs typeface="Arial"/>
                <a:sym typeface="Arial"/>
              </a:rPr>
              <a:t>Health </a:t>
            </a:r>
            <a:endParaRPr kumimoji="0" sz="1500" b="0" i="0" u="none" strike="noStrike" kern="1200" cap="none" spc="0" normalizeH="0" baseline="0" noProof="0">
              <a:ln>
                <a:noFill/>
              </a:ln>
              <a:solidFill>
                <a:srgbClr val="000000"/>
              </a:solidFill>
              <a:effectLst/>
              <a:uLnTx/>
              <a:uFillTx/>
              <a:latin typeface="Arial"/>
              <a:ea typeface="Arial"/>
              <a:cs typeface="Arial"/>
              <a:sym typeface="Arial"/>
            </a:endParaRPr>
          </a:p>
          <a:p>
            <a:pPr marL="0" marR="0" lvl="0" indent="0" algn="ctr" defTabSz="457200" rtl="0" eaLnBrk="1" fontAlgn="auto" latinLnBrk="0" hangingPunct="1">
              <a:lnSpc>
                <a:spcPct val="100000"/>
              </a:lnSpc>
              <a:spcBef>
                <a:spcPts val="0"/>
              </a:spcBef>
              <a:spcAft>
                <a:spcPts val="0"/>
              </a:spcAft>
              <a:buClr>
                <a:srgbClr val="000000"/>
              </a:buClr>
              <a:buSzPts val="1500"/>
              <a:buFont typeface="Arial"/>
              <a:buNone/>
              <a:tabLst/>
              <a:defRPr/>
            </a:pPr>
            <a:r>
              <a:rPr kumimoji="0" lang="en-US" sz="1500" b="0" i="0" u="none" strike="noStrike" kern="1200" cap="none" spc="0" normalizeH="0" baseline="0" noProof="0">
                <a:ln>
                  <a:noFill/>
                </a:ln>
                <a:solidFill>
                  <a:srgbClr val="000000"/>
                </a:solidFill>
                <a:effectLst/>
                <a:uLnTx/>
                <a:uFillTx/>
                <a:latin typeface="Arial"/>
                <a:ea typeface="Arial"/>
                <a:cs typeface="Arial"/>
                <a:sym typeface="Arial"/>
              </a:rPr>
              <a:t>Status</a:t>
            </a:r>
            <a:endParaRPr kumimoji="0" sz="1500" b="0" i="0" u="none" strike="noStrike" kern="1200" cap="none" spc="0" normalizeH="0" baseline="0" noProof="0">
              <a:ln>
                <a:noFill/>
              </a:ln>
              <a:solidFill>
                <a:srgbClr val="000000"/>
              </a:solidFill>
              <a:effectLst/>
              <a:uLnTx/>
              <a:uFillTx/>
              <a:latin typeface="Arial"/>
              <a:ea typeface="Arial"/>
              <a:cs typeface="Arial"/>
              <a:sym typeface="Arial"/>
            </a:endParaRPr>
          </a:p>
        </p:txBody>
      </p:sp>
      <p:cxnSp>
        <p:nvCxnSpPr>
          <p:cNvPr id="261" name="Google Shape;261;ge97d07287f_0_404"/>
          <p:cNvCxnSpPr>
            <a:stCxn id="260" idx="2"/>
            <a:endCxn id="258" idx="0"/>
          </p:cNvCxnSpPr>
          <p:nvPr/>
        </p:nvCxnSpPr>
        <p:spPr>
          <a:xfrm>
            <a:off x="2104524" y="1324500"/>
            <a:ext cx="0" cy="458700"/>
          </a:xfrm>
          <a:prstGeom prst="straightConnector1">
            <a:avLst/>
          </a:prstGeom>
          <a:noFill/>
          <a:ln w="28575" cap="flat" cmpd="sng">
            <a:solidFill>
              <a:schemeClr val="dk2"/>
            </a:solidFill>
            <a:prstDash val="solid"/>
            <a:round/>
            <a:headEnd type="none" w="sm" len="sm"/>
            <a:tailEnd type="none" w="sm" len="sm"/>
          </a:ln>
        </p:spPr>
      </p:cxnSp>
      <p:pic>
        <p:nvPicPr>
          <p:cNvPr id="262" name="Google Shape;262;ge97d07287f_0_404"/>
          <p:cNvPicPr preferRelativeResize="0"/>
          <p:nvPr/>
        </p:nvPicPr>
        <p:blipFill rotWithShape="1">
          <a:blip r:embed="rId3">
            <a:alphaModFix/>
          </a:blip>
          <a:srcRect/>
          <a:stretch/>
        </p:blipFill>
        <p:spPr>
          <a:xfrm>
            <a:off x="1758174" y="99446"/>
            <a:ext cx="692700" cy="591154"/>
          </a:xfrm>
          <a:prstGeom prst="rect">
            <a:avLst/>
          </a:prstGeom>
          <a:noFill/>
          <a:ln>
            <a:noFill/>
          </a:ln>
        </p:spPr>
      </p:pic>
      <p:sp>
        <p:nvSpPr>
          <p:cNvPr id="263" name="Google Shape;263;ge97d07287f_0_404"/>
          <p:cNvSpPr txBox="1"/>
          <p:nvPr/>
        </p:nvSpPr>
        <p:spPr>
          <a:xfrm>
            <a:off x="3144574" y="2947875"/>
            <a:ext cx="833700" cy="400200"/>
          </a:xfrm>
          <a:prstGeom prst="rect">
            <a:avLst/>
          </a:prstGeom>
          <a:noFill/>
          <a:ln>
            <a:noFill/>
          </a:ln>
        </p:spPr>
        <p:txBody>
          <a:bodyPr spcFirstLastPara="1" wrap="square" lIns="91425" tIns="91425" rIns="91425" bIns="91425" anchor="t" anchorCtr="0">
            <a:spAutoFit/>
          </a:bodyPr>
          <a:lstStyle/>
          <a:p>
            <a:pPr marL="0" marR="0" lvl="0" indent="0" algn="l" defTabSz="4572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1" i="0" u="none" strike="noStrike" kern="1200" cap="none" spc="0" normalizeH="0" baseline="0" noProof="0">
                <a:ln>
                  <a:noFill/>
                </a:ln>
                <a:solidFill>
                  <a:srgbClr val="000000"/>
                </a:solidFill>
                <a:effectLst/>
                <a:uLnTx/>
                <a:uFillTx/>
                <a:latin typeface="Arial"/>
                <a:ea typeface="Arial"/>
                <a:cs typeface="Arial"/>
                <a:sym typeface="Arial"/>
              </a:rPr>
              <a:t>Output</a:t>
            </a:r>
            <a:endParaRPr kumimoji="0" sz="1400" b="1"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264" name="Google Shape;264;ge97d07287f_0_404"/>
          <p:cNvSpPr txBox="1"/>
          <p:nvPr/>
        </p:nvSpPr>
        <p:spPr>
          <a:xfrm>
            <a:off x="4412174" y="3983800"/>
            <a:ext cx="651900" cy="400200"/>
          </a:xfrm>
          <a:prstGeom prst="rect">
            <a:avLst/>
          </a:prstGeom>
          <a:noFill/>
          <a:ln>
            <a:noFill/>
          </a:ln>
        </p:spPr>
        <p:txBody>
          <a:bodyPr spcFirstLastPara="1" wrap="square" lIns="91425" tIns="91425" rIns="91425" bIns="91425" anchor="t" anchorCtr="0">
            <a:spAutoFit/>
          </a:bodyPr>
          <a:lstStyle/>
          <a:p>
            <a:pPr marL="0" marR="0" lvl="0" indent="0" algn="l" defTabSz="4572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1" i="0" u="none" strike="noStrike" kern="1200" cap="none" spc="0" normalizeH="0" baseline="0" noProof="0">
                <a:ln>
                  <a:noFill/>
                </a:ln>
                <a:solidFill>
                  <a:srgbClr val="000000"/>
                </a:solidFill>
                <a:effectLst/>
                <a:uLnTx/>
                <a:uFillTx/>
                <a:latin typeface="Arial"/>
                <a:ea typeface="Arial"/>
                <a:cs typeface="Arial"/>
                <a:sym typeface="Arial"/>
              </a:rPr>
              <a:t>input</a:t>
            </a:r>
            <a:endParaRPr kumimoji="0" sz="1400" b="1"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265" name="Google Shape;265;ge97d07287f_0_404"/>
          <p:cNvSpPr txBox="1"/>
          <p:nvPr/>
        </p:nvSpPr>
        <p:spPr>
          <a:xfrm>
            <a:off x="2960237" y="3766050"/>
            <a:ext cx="651900" cy="415500"/>
          </a:xfrm>
          <a:prstGeom prst="rect">
            <a:avLst/>
          </a:prstGeom>
          <a:noFill/>
          <a:ln>
            <a:noFill/>
          </a:ln>
        </p:spPr>
        <p:txBody>
          <a:bodyPr spcFirstLastPara="1" wrap="square" lIns="91425" tIns="91425" rIns="91425" bIns="91425" anchor="t" anchorCtr="0">
            <a:spAutoFit/>
          </a:bodyPr>
          <a:lstStyle/>
          <a:p>
            <a:pPr marL="0" marR="0" lvl="0" indent="0" algn="l" defTabSz="457200" rtl="0" eaLnBrk="1" fontAlgn="auto" latinLnBrk="0" hangingPunct="1">
              <a:lnSpc>
                <a:spcPct val="100000"/>
              </a:lnSpc>
              <a:spcBef>
                <a:spcPts val="0"/>
              </a:spcBef>
              <a:spcAft>
                <a:spcPts val="0"/>
              </a:spcAft>
              <a:buClr>
                <a:srgbClr val="000000"/>
              </a:buClr>
              <a:buSzPts val="1500"/>
              <a:buFont typeface="Arial"/>
              <a:buNone/>
              <a:tabLst/>
              <a:defRPr/>
            </a:pPr>
            <a:r>
              <a:rPr kumimoji="0" lang="en-US" sz="1500" b="1" i="0" u="none" strike="noStrike" kern="1200" cap="none" spc="0" normalizeH="0" baseline="0" noProof="0">
                <a:ln>
                  <a:noFill/>
                </a:ln>
                <a:solidFill>
                  <a:srgbClr val="000000"/>
                </a:solidFill>
                <a:effectLst/>
                <a:uLnTx/>
                <a:uFillTx/>
                <a:latin typeface="Arial"/>
                <a:ea typeface="Arial"/>
                <a:cs typeface="Arial"/>
                <a:sym typeface="Arial"/>
              </a:rPr>
              <a:t>input</a:t>
            </a:r>
            <a:endParaRPr kumimoji="0" sz="1500" b="1" i="0" u="none" strike="noStrike" kern="1200" cap="none" spc="0" normalizeH="0" baseline="0" noProof="0">
              <a:ln>
                <a:noFill/>
              </a:ln>
              <a:solidFill>
                <a:srgbClr val="000000"/>
              </a:solidFill>
              <a:effectLst/>
              <a:uLnTx/>
              <a:uFillTx/>
              <a:latin typeface="Arial"/>
              <a:ea typeface="Arial"/>
              <a:cs typeface="Arial"/>
              <a:sym typeface="Arial"/>
            </a:endParaRPr>
          </a:p>
        </p:txBody>
      </p:sp>
      <p:cxnSp>
        <p:nvCxnSpPr>
          <p:cNvPr id="269" name="Google Shape;269;ge97d07287f_0_404"/>
          <p:cNvCxnSpPr>
            <a:stCxn id="248" idx="2"/>
            <a:endCxn id="256" idx="0"/>
          </p:cNvCxnSpPr>
          <p:nvPr/>
        </p:nvCxnSpPr>
        <p:spPr>
          <a:xfrm>
            <a:off x="1562087" y="4664400"/>
            <a:ext cx="0" cy="412500"/>
          </a:xfrm>
          <a:prstGeom prst="straightConnector1">
            <a:avLst/>
          </a:prstGeom>
          <a:noFill/>
          <a:ln w="28575" cap="flat" cmpd="sng">
            <a:solidFill>
              <a:schemeClr val="dk2"/>
            </a:solidFill>
            <a:prstDash val="dash"/>
            <a:round/>
            <a:headEnd type="none" w="sm" len="sm"/>
            <a:tailEnd type="none" w="sm" len="sm"/>
          </a:ln>
        </p:spPr>
      </p:cxnSp>
      <p:cxnSp>
        <p:nvCxnSpPr>
          <p:cNvPr id="270" name="Google Shape;270;ge97d07287f_0_404"/>
          <p:cNvCxnSpPr>
            <a:stCxn id="256" idx="3"/>
            <a:endCxn id="252" idx="1"/>
          </p:cNvCxnSpPr>
          <p:nvPr/>
        </p:nvCxnSpPr>
        <p:spPr>
          <a:xfrm>
            <a:off x="2222024" y="5427013"/>
            <a:ext cx="1388400" cy="0"/>
          </a:xfrm>
          <a:prstGeom prst="straightConnector1">
            <a:avLst/>
          </a:prstGeom>
          <a:noFill/>
          <a:ln w="28575" cap="flat" cmpd="sng">
            <a:solidFill>
              <a:schemeClr val="dk2"/>
            </a:solidFill>
            <a:prstDash val="dash"/>
            <a:round/>
            <a:headEnd type="none" w="sm" len="sm"/>
            <a:tailEnd type="none" w="sm" len="sm"/>
          </a:ln>
        </p:spPr>
      </p:cxnSp>
      <p:pic>
        <p:nvPicPr>
          <p:cNvPr id="271" name="Google Shape;271;ge97d07287f_0_404"/>
          <p:cNvPicPr preferRelativeResize="0"/>
          <p:nvPr/>
        </p:nvPicPr>
        <p:blipFill rotWithShape="1">
          <a:blip r:embed="rId3">
            <a:alphaModFix/>
          </a:blip>
          <a:srcRect/>
          <a:stretch/>
        </p:blipFill>
        <p:spPr>
          <a:xfrm>
            <a:off x="1758174" y="99446"/>
            <a:ext cx="692700" cy="591154"/>
          </a:xfrm>
          <a:prstGeom prst="rect">
            <a:avLst/>
          </a:prstGeom>
          <a:noFill/>
          <a:ln>
            <a:noFill/>
          </a:ln>
        </p:spPr>
      </p:pic>
      <p:sp>
        <p:nvSpPr>
          <p:cNvPr id="272" name="Google Shape;272;ge97d07287f_0_404"/>
          <p:cNvSpPr txBox="1"/>
          <p:nvPr/>
        </p:nvSpPr>
        <p:spPr>
          <a:xfrm>
            <a:off x="1377099" y="433650"/>
            <a:ext cx="687000" cy="354000"/>
          </a:xfrm>
          <a:prstGeom prst="rect">
            <a:avLst/>
          </a:prstGeom>
          <a:noFill/>
          <a:ln>
            <a:noFill/>
          </a:ln>
        </p:spPr>
        <p:txBody>
          <a:bodyPr spcFirstLastPara="1" wrap="square" lIns="91425" tIns="91425" rIns="91425" bIns="91425" anchor="t" anchorCtr="0">
            <a:spAutoFit/>
          </a:bodyPr>
          <a:lstStyle/>
          <a:p>
            <a:pPr marL="0" marR="0" lvl="0" indent="0" algn="l" defTabSz="4572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1" i="0" u="none" strike="noStrike" kern="1200" cap="none" spc="0" normalizeH="0" baseline="0" noProof="0">
                <a:ln>
                  <a:noFill/>
                </a:ln>
                <a:solidFill>
                  <a:srgbClr val="000000"/>
                </a:solidFill>
                <a:effectLst/>
                <a:uLnTx/>
                <a:uFillTx/>
                <a:latin typeface="Arial"/>
                <a:ea typeface="Arial"/>
                <a:cs typeface="Arial"/>
                <a:sym typeface="Arial"/>
              </a:rPr>
              <a:t>0 %</a:t>
            </a:r>
            <a:endParaRPr kumimoji="0" sz="1100" b="1"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273" name="Google Shape;273;ge97d07287f_0_404"/>
          <p:cNvSpPr txBox="1"/>
          <p:nvPr/>
        </p:nvSpPr>
        <p:spPr>
          <a:xfrm>
            <a:off x="2305274" y="442725"/>
            <a:ext cx="687000" cy="354000"/>
          </a:xfrm>
          <a:prstGeom prst="rect">
            <a:avLst/>
          </a:prstGeom>
          <a:noFill/>
          <a:ln>
            <a:noFill/>
          </a:ln>
        </p:spPr>
        <p:txBody>
          <a:bodyPr spcFirstLastPara="1" wrap="square" lIns="91425" tIns="91425" rIns="91425" bIns="91425" anchor="t" anchorCtr="0">
            <a:spAutoFit/>
          </a:bodyPr>
          <a:lstStyle/>
          <a:p>
            <a:pPr marL="0" marR="0" lvl="0" indent="0" algn="l" defTabSz="4572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1" i="0" u="none" strike="noStrike" kern="1200" cap="none" spc="0" normalizeH="0" baseline="0" noProof="0">
                <a:ln>
                  <a:noFill/>
                </a:ln>
                <a:solidFill>
                  <a:srgbClr val="000000"/>
                </a:solidFill>
                <a:effectLst/>
                <a:uLnTx/>
                <a:uFillTx/>
                <a:latin typeface="Arial"/>
                <a:ea typeface="Arial"/>
                <a:cs typeface="Arial"/>
                <a:sym typeface="Arial"/>
              </a:rPr>
              <a:t>100 %</a:t>
            </a:r>
            <a:endParaRPr kumimoji="0" sz="1100" b="1" i="0" u="none" strike="noStrike" kern="1200" cap="none" spc="0" normalizeH="0" baseline="0" noProof="0">
              <a:ln>
                <a:noFill/>
              </a:ln>
              <a:solidFill>
                <a:srgbClr val="000000"/>
              </a:solidFill>
              <a:effectLst/>
              <a:uLnTx/>
              <a:uFillTx/>
              <a:latin typeface="Arial"/>
              <a:ea typeface="Arial"/>
              <a:cs typeface="Arial"/>
              <a:sym typeface="Arial"/>
            </a:endParaRPr>
          </a:p>
        </p:txBody>
      </p:sp>
      <p:graphicFrame>
        <p:nvGraphicFramePr>
          <p:cNvPr id="2" name="Table 2">
            <a:extLst>
              <a:ext uri="{FF2B5EF4-FFF2-40B4-BE49-F238E27FC236}">
                <a16:creationId xmlns:a16="http://schemas.microsoft.com/office/drawing/2014/main" id="{921CFEF4-1DEA-6044-BBBF-82672496C0C6}"/>
              </a:ext>
            </a:extLst>
          </p:cNvPr>
          <p:cNvGraphicFramePr>
            <a:graphicFrameLocks noGrp="1"/>
          </p:cNvGraphicFramePr>
          <p:nvPr/>
        </p:nvGraphicFramePr>
        <p:xfrm>
          <a:off x="3617891" y="366081"/>
          <a:ext cx="1452000" cy="741680"/>
        </p:xfrm>
        <a:graphic>
          <a:graphicData uri="http://schemas.openxmlformats.org/drawingml/2006/table">
            <a:tbl>
              <a:tblPr firstRow="1" bandRow="1">
                <a:tableStyleId>{5C22544A-7EE6-4342-B048-85BDC9FD1C3A}</a:tableStyleId>
              </a:tblPr>
              <a:tblGrid>
                <a:gridCol w="1452000">
                  <a:extLst>
                    <a:ext uri="{9D8B030D-6E8A-4147-A177-3AD203B41FA5}">
                      <a16:colId xmlns:a16="http://schemas.microsoft.com/office/drawing/2014/main" val="3226714932"/>
                    </a:ext>
                  </a:extLst>
                </a:gridCol>
              </a:tblGrid>
              <a:tr h="370840">
                <a:tc>
                  <a:txBody>
                    <a:bodyPr/>
                    <a:lstStyle/>
                    <a:p>
                      <a:pPr algn="ctr"/>
                      <a:r>
                        <a:rPr lang="en-US" sz="1400" dirty="0"/>
                        <a:t>Material Planner</a:t>
                      </a:r>
                    </a:p>
                  </a:txBody>
                  <a:tcPr/>
                </a:tc>
                <a:extLst>
                  <a:ext uri="{0D108BD9-81ED-4DB2-BD59-A6C34878D82A}">
                    <a16:rowId xmlns:a16="http://schemas.microsoft.com/office/drawing/2014/main" val="1201884608"/>
                  </a:ext>
                </a:extLst>
              </a:tr>
              <a:tr h="370840">
                <a:tc>
                  <a:txBody>
                    <a:bodyPr/>
                    <a:lstStyle/>
                    <a:p>
                      <a:endParaRPr lang="en-US" dirty="0"/>
                    </a:p>
                  </a:txBody>
                  <a:tcPr/>
                </a:tc>
                <a:extLst>
                  <a:ext uri="{0D108BD9-81ED-4DB2-BD59-A6C34878D82A}">
                    <a16:rowId xmlns:a16="http://schemas.microsoft.com/office/drawing/2014/main" val="1135396324"/>
                  </a:ext>
                </a:extLst>
              </a:tr>
            </a:tbl>
          </a:graphicData>
        </a:graphic>
      </p:graphicFrame>
      <p:graphicFrame>
        <p:nvGraphicFramePr>
          <p:cNvPr id="44" name="Table 2">
            <a:extLst>
              <a:ext uri="{FF2B5EF4-FFF2-40B4-BE49-F238E27FC236}">
                <a16:creationId xmlns:a16="http://schemas.microsoft.com/office/drawing/2014/main" id="{E4198987-F7F2-FA47-8FB7-0C66DC5A52D0}"/>
              </a:ext>
            </a:extLst>
          </p:cNvPr>
          <p:cNvGraphicFramePr>
            <a:graphicFrameLocks noGrp="1"/>
          </p:cNvGraphicFramePr>
          <p:nvPr/>
        </p:nvGraphicFramePr>
        <p:xfrm>
          <a:off x="8329399" y="421620"/>
          <a:ext cx="1452000" cy="741680"/>
        </p:xfrm>
        <a:graphic>
          <a:graphicData uri="http://schemas.openxmlformats.org/drawingml/2006/table">
            <a:tbl>
              <a:tblPr firstRow="1" bandRow="1">
                <a:tableStyleId>{5C22544A-7EE6-4342-B048-85BDC9FD1C3A}</a:tableStyleId>
              </a:tblPr>
              <a:tblGrid>
                <a:gridCol w="1452000">
                  <a:extLst>
                    <a:ext uri="{9D8B030D-6E8A-4147-A177-3AD203B41FA5}">
                      <a16:colId xmlns:a16="http://schemas.microsoft.com/office/drawing/2014/main" val="3226714932"/>
                    </a:ext>
                  </a:extLst>
                </a:gridCol>
              </a:tblGrid>
              <a:tr h="370840">
                <a:tc>
                  <a:txBody>
                    <a:bodyPr/>
                    <a:lstStyle/>
                    <a:p>
                      <a:pPr algn="ctr"/>
                      <a:r>
                        <a:rPr lang="en-US" sz="1400" dirty="0"/>
                        <a:t>Supplier</a:t>
                      </a:r>
                    </a:p>
                  </a:txBody>
                  <a:tcPr/>
                </a:tc>
                <a:extLst>
                  <a:ext uri="{0D108BD9-81ED-4DB2-BD59-A6C34878D82A}">
                    <a16:rowId xmlns:a16="http://schemas.microsoft.com/office/drawing/2014/main" val="1201884608"/>
                  </a:ext>
                </a:extLst>
              </a:tr>
              <a:tr h="370840">
                <a:tc>
                  <a:txBody>
                    <a:bodyPr/>
                    <a:lstStyle/>
                    <a:p>
                      <a:endParaRPr lang="en-US" dirty="0"/>
                    </a:p>
                  </a:txBody>
                  <a:tcPr/>
                </a:tc>
                <a:extLst>
                  <a:ext uri="{0D108BD9-81ED-4DB2-BD59-A6C34878D82A}">
                    <a16:rowId xmlns:a16="http://schemas.microsoft.com/office/drawing/2014/main" val="1135396324"/>
                  </a:ext>
                </a:extLst>
              </a:tr>
            </a:tbl>
          </a:graphicData>
        </a:graphic>
      </p:graphicFrame>
      <p:graphicFrame>
        <p:nvGraphicFramePr>
          <p:cNvPr id="45" name="Table 2">
            <a:extLst>
              <a:ext uri="{FF2B5EF4-FFF2-40B4-BE49-F238E27FC236}">
                <a16:creationId xmlns:a16="http://schemas.microsoft.com/office/drawing/2014/main" id="{682A3D29-D8C4-494B-8A27-0CFDCEBC01C9}"/>
              </a:ext>
            </a:extLst>
          </p:cNvPr>
          <p:cNvGraphicFramePr>
            <a:graphicFrameLocks noGrp="1"/>
          </p:cNvGraphicFramePr>
          <p:nvPr/>
        </p:nvGraphicFramePr>
        <p:xfrm>
          <a:off x="8443725" y="4335220"/>
          <a:ext cx="1452000" cy="741680"/>
        </p:xfrm>
        <a:graphic>
          <a:graphicData uri="http://schemas.openxmlformats.org/drawingml/2006/table">
            <a:tbl>
              <a:tblPr firstRow="1" bandRow="1">
                <a:tableStyleId>{5C22544A-7EE6-4342-B048-85BDC9FD1C3A}</a:tableStyleId>
              </a:tblPr>
              <a:tblGrid>
                <a:gridCol w="1452000">
                  <a:extLst>
                    <a:ext uri="{9D8B030D-6E8A-4147-A177-3AD203B41FA5}">
                      <a16:colId xmlns:a16="http://schemas.microsoft.com/office/drawing/2014/main" val="3226714932"/>
                    </a:ext>
                  </a:extLst>
                </a:gridCol>
              </a:tblGrid>
              <a:tr h="370840">
                <a:tc>
                  <a:txBody>
                    <a:bodyPr/>
                    <a:lstStyle/>
                    <a:p>
                      <a:pPr algn="ctr"/>
                      <a:r>
                        <a:rPr lang="en-US" sz="1400" dirty="0"/>
                        <a:t>Material Config.</a:t>
                      </a:r>
                    </a:p>
                  </a:txBody>
                  <a:tcPr/>
                </a:tc>
                <a:extLst>
                  <a:ext uri="{0D108BD9-81ED-4DB2-BD59-A6C34878D82A}">
                    <a16:rowId xmlns:a16="http://schemas.microsoft.com/office/drawing/2014/main" val="1201884608"/>
                  </a:ext>
                </a:extLst>
              </a:tr>
              <a:tr h="370840">
                <a:tc>
                  <a:txBody>
                    <a:bodyPr/>
                    <a:lstStyle/>
                    <a:p>
                      <a:endParaRPr lang="en-US" dirty="0"/>
                    </a:p>
                  </a:txBody>
                  <a:tcPr/>
                </a:tc>
                <a:extLst>
                  <a:ext uri="{0D108BD9-81ED-4DB2-BD59-A6C34878D82A}">
                    <a16:rowId xmlns:a16="http://schemas.microsoft.com/office/drawing/2014/main" val="1135396324"/>
                  </a:ext>
                </a:extLst>
              </a:tr>
            </a:tbl>
          </a:graphicData>
        </a:graphic>
      </p:graphicFrame>
      <p:graphicFrame>
        <p:nvGraphicFramePr>
          <p:cNvPr id="46" name="Table 2">
            <a:extLst>
              <a:ext uri="{FF2B5EF4-FFF2-40B4-BE49-F238E27FC236}">
                <a16:creationId xmlns:a16="http://schemas.microsoft.com/office/drawing/2014/main" id="{34088D09-7CAC-A544-8858-C65ADC8BF9DD}"/>
              </a:ext>
            </a:extLst>
          </p:cNvPr>
          <p:cNvGraphicFramePr>
            <a:graphicFrameLocks noGrp="1"/>
          </p:cNvGraphicFramePr>
          <p:nvPr/>
        </p:nvGraphicFramePr>
        <p:xfrm>
          <a:off x="2154462" y="4263394"/>
          <a:ext cx="1452000" cy="741680"/>
        </p:xfrm>
        <a:graphic>
          <a:graphicData uri="http://schemas.openxmlformats.org/drawingml/2006/table">
            <a:tbl>
              <a:tblPr firstRow="1" bandRow="1">
                <a:tableStyleId>{5C22544A-7EE6-4342-B048-85BDC9FD1C3A}</a:tableStyleId>
              </a:tblPr>
              <a:tblGrid>
                <a:gridCol w="1452000">
                  <a:extLst>
                    <a:ext uri="{9D8B030D-6E8A-4147-A177-3AD203B41FA5}">
                      <a16:colId xmlns:a16="http://schemas.microsoft.com/office/drawing/2014/main" val="3226714932"/>
                    </a:ext>
                  </a:extLst>
                </a:gridCol>
              </a:tblGrid>
              <a:tr h="370840">
                <a:tc>
                  <a:txBody>
                    <a:bodyPr/>
                    <a:lstStyle/>
                    <a:p>
                      <a:pPr algn="ctr"/>
                      <a:r>
                        <a:rPr lang="en-US" sz="1400" dirty="0"/>
                        <a:t>Material Trans.</a:t>
                      </a:r>
                    </a:p>
                  </a:txBody>
                  <a:tcPr/>
                </a:tc>
                <a:extLst>
                  <a:ext uri="{0D108BD9-81ED-4DB2-BD59-A6C34878D82A}">
                    <a16:rowId xmlns:a16="http://schemas.microsoft.com/office/drawing/2014/main" val="1201884608"/>
                  </a:ext>
                </a:extLst>
              </a:tr>
              <a:tr h="370840">
                <a:tc>
                  <a:txBody>
                    <a:bodyPr/>
                    <a:lstStyle/>
                    <a:p>
                      <a:endParaRPr lang="en-US" dirty="0"/>
                    </a:p>
                  </a:txBody>
                  <a:tcPr/>
                </a:tc>
                <a:extLst>
                  <a:ext uri="{0D108BD9-81ED-4DB2-BD59-A6C34878D82A}">
                    <a16:rowId xmlns:a16="http://schemas.microsoft.com/office/drawing/2014/main" val="1135396324"/>
                  </a:ext>
                </a:extLst>
              </a:tr>
            </a:tbl>
          </a:graphicData>
        </a:graphic>
      </p:graphicFrame>
      <p:graphicFrame>
        <p:nvGraphicFramePr>
          <p:cNvPr id="47" name="Table 2">
            <a:extLst>
              <a:ext uri="{FF2B5EF4-FFF2-40B4-BE49-F238E27FC236}">
                <a16:creationId xmlns:a16="http://schemas.microsoft.com/office/drawing/2014/main" id="{D6501D2A-69EE-7C4B-A4D2-3BAC61CDCC54}"/>
              </a:ext>
            </a:extLst>
          </p:cNvPr>
          <p:cNvGraphicFramePr>
            <a:graphicFrameLocks noGrp="1"/>
          </p:cNvGraphicFramePr>
          <p:nvPr/>
        </p:nvGraphicFramePr>
        <p:xfrm>
          <a:off x="28712" y="1389108"/>
          <a:ext cx="1452000" cy="741680"/>
        </p:xfrm>
        <a:graphic>
          <a:graphicData uri="http://schemas.openxmlformats.org/drawingml/2006/table">
            <a:tbl>
              <a:tblPr firstRow="1" bandRow="1">
                <a:tableStyleId>{5C22544A-7EE6-4342-B048-85BDC9FD1C3A}</a:tableStyleId>
              </a:tblPr>
              <a:tblGrid>
                <a:gridCol w="1452000">
                  <a:extLst>
                    <a:ext uri="{9D8B030D-6E8A-4147-A177-3AD203B41FA5}">
                      <a16:colId xmlns:a16="http://schemas.microsoft.com/office/drawing/2014/main" val="3226714932"/>
                    </a:ext>
                  </a:extLst>
                </a:gridCol>
              </a:tblGrid>
              <a:tr h="370840">
                <a:tc>
                  <a:txBody>
                    <a:bodyPr/>
                    <a:lstStyle/>
                    <a:p>
                      <a:pPr algn="ctr"/>
                      <a:r>
                        <a:rPr lang="en-US" sz="1200" dirty="0"/>
                        <a:t>Dashboard</a:t>
                      </a:r>
                    </a:p>
                  </a:txBody>
                  <a:tcPr/>
                </a:tc>
                <a:extLst>
                  <a:ext uri="{0D108BD9-81ED-4DB2-BD59-A6C34878D82A}">
                    <a16:rowId xmlns:a16="http://schemas.microsoft.com/office/drawing/2014/main" val="1201884608"/>
                  </a:ext>
                </a:extLst>
              </a:tr>
              <a:tr h="370840">
                <a:tc>
                  <a:txBody>
                    <a:bodyPr/>
                    <a:lstStyle/>
                    <a:p>
                      <a:endParaRPr lang="en-US" dirty="0"/>
                    </a:p>
                  </a:txBody>
                  <a:tcPr/>
                </a:tc>
                <a:extLst>
                  <a:ext uri="{0D108BD9-81ED-4DB2-BD59-A6C34878D82A}">
                    <a16:rowId xmlns:a16="http://schemas.microsoft.com/office/drawing/2014/main" val="1135396324"/>
                  </a:ext>
                </a:extLst>
              </a:tr>
            </a:tbl>
          </a:graphicData>
        </a:graphic>
      </p:graphicFrame>
      <p:graphicFrame>
        <p:nvGraphicFramePr>
          <p:cNvPr id="48" name="Table 2">
            <a:extLst>
              <a:ext uri="{FF2B5EF4-FFF2-40B4-BE49-F238E27FC236}">
                <a16:creationId xmlns:a16="http://schemas.microsoft.com/office/drawing/2014/main" id="{72E0E98F-7E5D-6C44-A405-85DAA930CDE7}"/>
              </a:ext>
            </a:extLst>
          </p:cNvPr>
          <p:cNvGraphicFramePr>
            <a:graphicFrameLocks noGrp="1"/>
          </p:cNvGraphicFramePr>
          <p:nvPr/>
        </p:nvGraphicFramePr>
        <p:xfrm>
          <a:off x="5079370" y="5332538"/>
          <a:ext cx="1452000" cy="741680"/>
        </p:xfrm>
        <a:graphic>
          <a:graphicData uri="http://schemas.openxmlformats.org/drawingml/2006/table">
            <a:tbl>
              <a:tblPr firstRow="1" bandRow="1">
                <a:tableStyleId>{5C22544A-7EE6-4342-B048-85BDC9FD1C3A}</a:tableStyleId>
              </a:tblPr>
              <a:tblGrid>
                <a:gridCol w="1452000">
                  <a:extLst>
                    <a:ext uri="{9D8B030D-6E8A-4147-A177-3AD203B41FA5}">
                      <a16:colId xmlns:a16="http://schemas.microsoft.com/office/drawing/2014/main" val="3226714932"/>
                    </a:ext>
                  </a:extLst>
                </a:gridCol>
              </a:tblGrid>
              <a:tr h="370840">
                <a:tc>
                  <a:txBody>
                    <a:bodyPr/>
                    <a:lstStyle/>
                    <a:p>
                      <a:pPr algn="ctr"/>
                      <a:r>
                        <a:rPr lang="en-US" sz="1400" dirty="0"/>
                        <a:t>Exception</a:t>
                      </a:r>
                    </a:p>
                  </a:txBody>
                  <a:tcPr/>
                </a:tc>
                <a:extLst>
                  <a:ext uri="{0D108BD9-81ED-4DB2-BD59-A6C34878D82A}">
                    <a16:rowId xmlns:a16="http://schemas.microsoft.com/office/drawing/2014/main" val="1201884608"/>
                  </a:ext>
                </a:extLst>
              </a:tr>
              <a:tr h="370840">
                <a:tc>
                  <a:txBody>
                    <a:bodyPr/>
                    <a:lstStyle/>
                    <a:p>
                      <a:endParaRPr lang="en-US" dirty="0"/>
                    </a:p>
                  </a:txBody>
                  <a:tcPr/>
                </a:tc>
                <a:extLst>
                  <a:ext uri="{0D108BD9-81ED-4DB2-BD59-A6C34878D82A}">
                    <a16:rowId xmlns:a16="http://schemas.microsoft.com/office/drawing/2014/main" val="1135396324"/>
                  </a:ext>
                </a:extLst>
              </a:tr>
            </a:tbl>
          </a:graphicData>
        </a:graphic>
      </p:graphicFrame>
      <p:graphicFrame>
        <p:nvGraphicFramePr>
          <p:cNvPr id="49" name="Table 2">
            <a:extLst>
              <a:ext uri="{FF2B5EF4-FFF2-40B4-BE49-F238E27FC236}">
                <a16:creationId xmlns:a16="http://schemas.microsoft.com/office/drawing/2014/main" id="{64B419CD-1793-0541-958A-57166B878707}"/>
              </a:ext>
            </a:extLst>
          </p:cNvPr>
          <p:cNvGraphicFramePr>
            <a:graphicFrameLocks noGrp="1"/>
          </p:cNvGraphicFramePr>
          <p:nvPr/>
        </p:nvGraphicFramePr>
        <p:xfrm>
          <a:off x="9895725" y="2325788"/>
          <a:ext cx="1452000" cy="741680"/>
        </p:xfrm>
        <a:graphic>
          <a:graphicData uri="http://schemas.openxmlformats.org/drawingml/2006/table">
            <a:tbl>
              <a:tblPr firstRow="1" bandRow="1">
                <a:tableStyleId>{5C22544A-7EE6-4342-B048-85BDC9FD1C3A}</a:tableStyleId>
              </a:tblPr>
              <a:tblGrid>
                <a:gridCol w="1452000">
                  <a:extLst>
                    <a:ext uri="{9D8B030D-6E8A-4147-A177-3AD203B41FA5}">
                      <a16:colId xmlns:a16="http://schemas.microsoft.com/office/drawing/2014/main" val="3226714932"/>
                    </a:ext>
                  </a:extLst>
                </a:gridCol>
              </a:tblGrid>
              <a:tr h="370840">
                <a:tc>
                  <a:txBody>
                    <a:bodyPr/>
                    <a:lstStyle/>
                    <a:p>
                      <a:pPr algn="ctr"/>
                      <a:r>
                        <a:rPr lang="en-US" sz="1400" b="1" kern="1200" dirty="0">
                          <a:solidFill>
                            <a:schemeClr val="lt1"/>
                          </a:solidFill>
                          <a:latin typeface="+mn-lt"/>
                          <a:ea typeface="+mn-ea"/>
                          <a:cs typeface="+mn-cs"/>
                        </a:rPr>
                        <a:t>Supply</a:t>
                      </a:r>
                    </a:p>
                  </a:txBody>
                  <a:tcPr/>
                </a:tc>
                <a:extLst>
                  <a:ext uri="{0D108BD9-81ED-4DB2-BD59-A6C34878D82A}">
                    <a16:rowId xmlns:a16="http://schemas.microsoft.com/office/drawing/2014/main" val="1201884608"/>
                  </a:ext>
                </a:extLst>
              </a:tr>
              <a:tr h="370840">
                <a:tc>
                  <a:txBody>
                    <a:bodyPr/>
                    <a:lstStyle/>
                    <a:p>
                      <a:endParaRPr lang="en-US" dirty="0">
                        <a:solidFill>
                          <a:srgbClr val="FF0000"/>
                        </a:solidFill>
                      </a:endParaRPr>
                    </a:p>
                  </a:txBody>
                  <a:tcPr/>
                </a:tc>
                <a:extLst>
                  <a:ext uri="{0D108BD9-81ED-4DB2-BD59-A6C34878D82A}">
                    <a16:rowId xmlns:a16="http://schemas.microsoft.com/office/drawing/2014/main" val="1135396324"/>
                  </a:ext>
                </a:extLst>
              </a:tr>
            </a:tbl>
          </a:graphicData>
        </a:graphic>
      </p:graphicFrame>
      <p:graphicFrame>
        <p:nvGraphicFramePr>
          <p:cNvPr id="50" name="Table 2">
            <a:extLst>
              <a:ext uri="{FF2B5EF4-FFF2-40B4-BE49-F238E27FC236}">
                <a16:creationId xmlns:a16="http://schemas.microsoft.com/office/drawing/2014/main" id="{3F240E72-5370-5C46-B404-694178BF1E42}"/>
              </a:ext>
            </a:extLst>
          </p:cNvPr>
          <p:cNvGraphicFramePr>
            <a:graphicFrameLocks noGrp="1"/>
          </p:cNvGraphicFramePr>
          <p:nvPr/>
        </p:nvGraphicFramePr>
        <p:xfrm>
          <a:off x="5323607" y="375741"/>
          <a:ext cx="1452000" cy="741680"/>
        </p:xfrm>
        <a:graphic>
          <a:graphicData uri="http://schemas.openxmlformats.org/drawingml/2006/table">
            <a:tbl>
              <a:tblPr firstRow="1" bandRow="1">
                <a:tableStyleId>{5C22544A-7EE6-4342-B048-85BDC9FD1C3A}</a:tableStyleId>
              </a:tblPr>
              <a:tblGrid>
                <a:gridCol w="1452000">
                  <a:extLst>
                    <a:ext uri="{9D8B030D-6E8A-4147-A177-3AD203B41FA5}">
                      <a16:colId xmlns:a16="http://schemas.microsoft.com/office/drawing/2014/main" val="3226714932"/>
                    </a:ext>
                  </a:extLst>
                </a:gridCol>
              </a:tblGrid>
              <a:tr h="370840">
                <a:tc>
                  <a:txBody>
                    <a:bodyPr/>
                    <a:lstStyle/>
                    <a:p>
                      <a:pPr algn="ctr"/>
                      <a:r>
                        <a:rPr lang="en-US" sz="1400" dirty="0"/>
                        <a:t>Plant</a:t>
                      </a:r>
                    </a:p>
                  </a:txBody>
                  <a:tcPr/>
                </a:tc>
                <a:extLst>
                  <a:ext uri="{0D108BD9-81ED-4DB2-BD59-A6C34878D82A}">
                    <a16:rowId xmlns:a16="http://schemas.microsoft.com/office/drawing/2014/main" val="1201884608"/>
                  </a:ext>
                </a:extLst>
              </a:tr>
              <a:tr h="370840">
                <a:tc>
                  <a:txBody>
                    <a:bodyPr/>
                    <a:lstStyle/>
                    <a:p>
                      <a:endParaRPr lang="en-US" dirty="0"/>
                    </a:p>
                  </a:txBody>
                  <a:tcPr/>
                </a:tc>
                <a:extLst>
                  <a:ext uri="{0D108BD9-81ED-4DB2-BD59-A6C34878D82A}">
                    <a16:rowId xmlns:a16="http://schemas.microsoft.com/office/drawing/2014/main" val="1135396324"/>
                  </a:ext>
                </a:extLst>
              </a:tr>
            </a:tbl>
          </a:graphicData>
        </a:graphic>
      </p:graphicFrame>
    </p:spTree>
    <p:extLst>
      <p:ext uri="{BB962C8B-B14F-4D97-AF65-F5344CB8AC3E}">
        <p14:creationId xmlns:p14="http://schemas.microsoft.com/office/powerpoint/2010/main" val="3377394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92413-8B57-2A42-8696-6E60C6BC7EAF}"/>
              </a:ext>
            </a:extLst>
          </p:cNvPr>
          <p:cNvSpPr>
            <a:spLocks noGrp="1"/>
          </p:cNvSpPr>
          <p:nvPr>
            <p:ph type="title"/>
          </p:nvPr>
        </p:nvSpPr>
        <p:spPr/>
        <p:txBody>
          <a:bodyPr/>
          <a:lstStyle/>
          <a:p>
            <a:r>
              <a:rPr lang="en-US" u="none"/>
              <a:t>Data Dictionary for Material Planner</a:t>
            </a:r>
          </a:p>
        </p:txBody>
      </p:sp>
      <p:sp>
        <p:nvSpPr>
          <p:cNvPr id="3" name="Content Placeholder 2">
            <a:extLst>
              <a:ext uri="{FF2B5EF4-FFF2-40B4-BE49-F238E27FC236}">
                <a16:creationId xmlns:a16="http://schemas.microsoft.com/office/drawing/2014/main" id="{149CF2F0-0A96-FD40-B7F1-8776E39CD5AC}"/>
              </a:ext>
            </a:extLst>
          </p:cNvPr>
          <p:cNvSpPr>
            <a:spLocks noGrp="1"/>
          </p:cNvSpPr>
          <p:nvPr>
            <p:ph idx="1"/>
          </p:nvPr>
        </p:nvSpPr>
        <p:spPr>
          <a:xfrm>
            <a:off x="411079" y="986590"/>
            <a:ext cx="11369842" cy="1753603"/>
          </a:xfrm>
        </p:spPr>
        <p:txBody>
          <a:bodyPr>
            <a:normAutofit/>
          </a:bodyPr>
          <a:lstStyle/>
          <a:p>
            <a:r>
              <a:rPr lang="en-US"/>
              <a:t>Objectives</a:t>
            </a:r>
          </a:p>
          <a:p>
            <a:pPr lvl="1"/>
            <a:r>
              <a:rPr lang="en-US"/>
              <a:t>Identify most important columns for Material Planner</a:t>
            </a:r>
          </a:p>
          <a:p>
            <a:pPr lvl="1"/>
            <a:r>
              <a:rPr lang="en-US"/>
              <a:t>Identify columns that can be imported from Parts DB</a:t>
            </a:r>
          </a:p>
          <a:p>
            <a:pPr lvl="1"/>
            <a:r>
              <a:rPr lang="en-US"/>
              <a:t>Identify columns that can be generated by </a:t>
            </a:r>
            <a:r>
              <a:rPr lang="en-US" err="1"/>
              <a:t>Reco</a:t>
            </a:r>
            <a:r>
              <a:rPr lang="en-US"/>
              <a:t>. Engine and Forecast Model</a:t>
            </a:r>
          </a:p>
        </p:txBody>
      </p:sp>
      <p:graphicFrame>
        <p:nvGraphicFramePr>
          <p:cNvPr id="7" name="Table 7">
            <a:extLst>
              <a:ext uri="{FF2B5EF4-FFF2-40B4-BE49-F238E27FC236}">
                <a16:creationId xmlns:a16="http://schemas.microsoft.com/office/drawing/2014/main" id="{F353533E-3088-6E46-87A2-B0D72CE0A1F7}"/>
              </a:ext>
            </a:extLst>
          </p:cNvPr>
          <p:cNvGraphicFramePr>
            <a:graphicFrameLocks noGrp="1"/>
          </p:cNvGraphicFramePr>
          <p:nvPr/>
        </p:nvGraphicFramePr>
        <p:xfrm>
          <a:off x="242848" y="3091434"/>
          <a:ext cx="5991918" cy="3134360"/>
        </p:xfrm>
        <a:graphic>
          <a:graphicData uri="http://schemas.openxmlformats.org/drawingml/2006/table">
            <a:tbl>
              <a:tblPr firstRow="1" bandRow="1">
                <a:tableStyleId>{616DA210-FB5B-4158-B5E0-FEB733F419BA}</a:tableStyleId>
              </a:tblPr>
              <a:tblGrid>
                <a:gridCol w="2252213">
                  <a:extLst>
                    <a:ext uri="{9D8B030D-6E8A-4147-A177-3AD203B41FA5}">
                      <a16:colId xmlns:a16="http://schemas.microsoft.com/office/drawing/2014/main" val="2771838080"/>
                    </a:ext>
                  </a:extLst>
                </a:gridCol>
                <a:gridCol w="3739705">
                  <a:extLst>
                    <a:ext uri="{9D8B030D-6E8A-4147-A177-3AD203B41FA5}">
                      <a16:colId xmlns:a16="http://schemas.microsoft.com/office/drawing/2014/main" val="674907568"/>
                    </a:ext>
                  </a:extLst>
                </a:gridCol>
              </a:tblGrid>
              <a:tr h="370840">
                <a:tc>
                  <a:txBody>
                    <a:bodyPr/>
                    <a:lstStyle/>
                    <a:p>
                      <a:pPr algn="ctr"/>
                      <a:r>
                        <a:rPr lang="en-US" b="1"/>
                        <a:t>Column </a:t>
                      </a:r>
                    </a:p>
                  </a:txBody>
                  <a:tcPr>
                    <a:solidFill>
                      <a:schemeClr val="bg1">
                        <a:lumMod val="75000"/>
                      </a:schemeClr>
                    </a:solidFill>
                  </a:tcPr>
                </a:tc>
                <a:tc>
                  <a:txBody>
                    <a:bodyPr/>
                    <a:lstStyle/>
                    <a:p>
                      <a:pPr algn="ctr"/>
                      <a:r>
                        <a:rPr lang="en-US"/>
                        <a:t>Possible Value </a:t>
                      </a:r>
                    </a:p>
                  </a:txBody>
                  <a:tcPr>
                    <a:solidFill>
                      <a:schemeClr val="bg1">
                        <a:lumMod val="75000"/>
                      </a:schemeClr>
                    </a:solidFill>
                  </a:tcPr>
                </a:tc>
                <a:extLst>
                  <a:ext uri="{0D108BD9-81ED-4DB2-BD59-A6C34878D82A}">
                    <a16:rowId xmlns:a16="http://schemas.microsoft.com/office/drawing/2014/main" val="763636649"/>
                  </a:ext>
                </a:extLst>
              </a:tr>
              <a:tr h="370840">
                <a:tc>
                  <a:txBody>
                    <a:bodyPr/>
                    <a:lstStyle/>
                    <a:p>
                      <a:r>
                        <a:rPr lang="en-US" b="1"/>
                        <a:t>Name</a:t>
                      </a:r>
                    </a:p>
                  </a:txBody>
                  <a:tcPr>
                    <a:noFill/>
                  </a:tcPr>
                </a:tc>
                <a:tc>
                  <a:txBody>
                    <a:bodyPr/>
                    <a:lstStyle/>
                    <a:p>
                      <a:endParaRPr lang="en-US"/>
                    </a:p>
                  </a:txBody>
                  <a:tcPr>
                    <a:noFill/>
                  </a:tcPr>
                </a:tc>
                <a:extLst>
                  <a:ext uri="{0D108BD9-81ED-4DB2-BD59-A6C34878D82A}">
                    <a16:rowId xmlns:a16="http://schemas.microsoft.com/office/drawing/2014/main" val="2889167950"/>
                  </a:ext>
                </a:extLst>
              </a:tr>
              <a:tr h="370840">
                <a:tc>
                  <a:txBody>
                    <a:bodyPr/>
                    <a:lstStyle/>
                    <a:p>
                      <a:r>
                        <a:rPr lang="en-US" b="1"/>
                        <a:t>Type</a:t>
                      </a:r>
                    </a:p>
                  </a:txBody>
                  <a:tcPr>
                    <a:noFill/>
                  </a:tcPr>
                </a:tc>
                <a:tc>
                  <a:txBody>
                    <a:bodyPr/>
                    <a:lstStyle/>
                    <a:p>
                      <a:r>
                        <a:rPr lang="en-US"/>
                        <a:t>Text/Number/Date</a:t>
                      </a:r>
                    </a:p>
                  </a:txBody>
                  <a:tcPr>
                    <a:noFill/>
                  </a:tcPr>
                </a:tc>
                <a:extLst>
                  <a:ext uri="{0D108BD9-81ED-4DB2-BD59-A6C34878D82A}">
                    <a16:rowId xmlns:a16="http://schemas.microsoft.com/office/drawing/2014/main" val="147314521"/>
                  </a:ext>
                </a:extLst>
              </a:tr>
              <a:tr h="370840">
                <a:tc>
                  <a:txBody>
                    <a:bodyPr/>
                    <a:lstStyle/>
                    <a:p>
                      <a:r>
                        <a:rPr lang="en-US" b="1"/>
                        <a:t>Description</a:t>
                      </a:r>
                    </a:p>
                  </a:txBody>
                  <a:tcPr>
                    <a:noFill/>
                  </a:tcPr>
                </a:tc>
                <a:tc>
                  <a:txBody>
                    <a:bodyPr/>
                    <a:lstStyle/>
                    <a:p>
                      <a:endParaRPr lang="en-US"/>
                    </a:p>
                  </a:txBody>
                  <a:tcPr>
                    <a:noFill/>
                  </a:tcPr>
                </a:tc>
                <a:extLst>
                  <a:ext uri="{0D108BD9-81ED-4DB2-BD59-A6C34878D82A}">
                    <a16:rowId xmlns:a16="http://schemas.microsoft.com/office/drawing/2014/main" val="3628011564"/>
                  </a:ext>
                </a:extLst>
              </a:tr>
              <a:tr h="370840">
                <a:tc>
                  <a:txBody>
                    <a:bodyPr/>
                    <a:lstStyle/>
                    <a:p>
                      <a:r>
                        <a:rPr lang="en-US" b="1"/>
                        <a:t>Source</a:t>
                      </a:r>
                    </a:p>
                  </a:txBody>
                  <a:tcPr>
                    <a:noFill/>
                  </a:tcPr>
                </a:tc>
                <a:tc>
                  <a:txBody>
                    <a:bodyPr/>
                    <a:lstStyle/>
                    <a:p>
                      <a:r>
                        <a:rPr lang="en-US"/>
                        <a:t>Material Planner (or Part DB)/Algorithm</a:t>
                      </a:r>
                    </a:p>
                  </a:txBody>
                  <a:tcPr>
                    <a:noFill/>
                  </a:tcPr>
                </a:tc>
                <a:extLst>
                  <a:ext uri="{0D108BD9-81ED-4DB2-BD59-A6C34878D82A}">
                    <a16:rowId xmlns:a16="http://schemas.microsoft.com/office/drawing/2014/main" val="797109753"/>
                  </a:ext>
                </a:extLst>
              </a:tr>
              <a:tr h="370840">
                <a:tc>
                  <a:txBody>
                    <a:bodyPr/>
                    <a:lstStyle/>
                    <a:p>
                      <a:r>
                        <a:rPr lang="en-US" b="1"/>
                        <a:t>Frequency of change</a:t>
                      </a:r>
                    </a:p>
                  </a:txBody>
                  <a:tcPr>
                    <a:noFill/>
                  </a:tcPr>
                </a:tc>
                <a:tc>
                  <a:txBody>
                    <a:bodyPr/>
                    <a:lstStyle/>
                    <a:p>
                      <a:r>
                        <a:rPr lang="en-US"/>
                        <a:t>High/Low/None</a:t>
                      </a:r>
                    </a:p>
                  </a:txBody>
                  <a:tcPr>
                    <a:noFill/>
                  </a:tcPr>
                </a:tc>
                <a:extLst>
                  <a:ext uri="{0D108BD9-81ED-4DB2-BD59-A6C34878D82A}">
                    <a16:rowId xmlns:a16="http://schemas.microsoft.com/office/drawing/2014/main" val="3786978713"/>
                  </a:ext>
                </a:extLst>
              </a:tr>
              <a:tr h="370840">
                <a:tc>
                  <a:txBody>
                    <a:bodyPr/>
                    <a:lstStyle/>
                    <a:p>
                      <a:r>
                        <a:rPr lang="en-US" b="1"/>
                        <a:t>Purpose </a:t>
                      </a:r>
                    </a:p>
                  </a:txBody>
                  <a:tcPr>
                    <a:noFill/>
                  </a:tcPr>
                </a:tc>
                <a:tc>
                  <a:txBody>
                    <a:bodyPr/>
                    <a:lstStyle/>
                    <a:p>
                      <a:r>
                        <a:rPr lang="en-US"/>
                        <a:t>Forecast Model, </a:t>
                      </a:r>
                      <a:r>
                        <a:rPr lang="en-US" err="1"/>
                        <a:t>Reco</a:t>
                      </a:r>
                      <a:r>
                        <a:rPr lang="en-US"/>
                        <a:t>. Dashboard, What..if</a:t>
                      </a:r>
                    </a:p>
                  </a:txBody>
                  <a:tcPr>
                    <a:noFill/>
                  </a:tcPr>
                </a:tc>
                <a:extLst>
                  <a:ext uri="{0D108BD9-81ED-4DB2-BD59-A6C34878D82A}">
                    <a16:rowId xmlns:a16="http://schemas.microsoft.com/office/drawing/2014/main" val="877954674"/>
                  </a:ext>
                </a:extLst>
              </a:tr>
            </a:tbl>
          </a:graphicData>
        </a:graphic>
      </p:graphicFrame>
      <p:sp>
        <p:nvSpPr>
          <p:cNvPr id="8" name="TextBox 7">
            <a:extLst>
              <a:ext uri="{FF2B5EF4-FFF2-40B4-BE49-F238E27FC236}">
                <a16:creationId xmlns:a16="http://schemas.microsoft.com/office/drawing/2014/main" id="{1CC37DCA-CAE8-B846-ACD8-8948F248EAFD}"/>
              </a:ext>
            </a:extLst>
          </p:cNvPr>
          <p:cNvSpPr txBox="1"/>
          <p:nvPr/>
        </p:nvSpPr>
        <p:spPr>
          <a:xfrm>
            <a:off x="777627" y="2533710"/>
            <a:ext cx="4253472" cy="58477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prstClr val="black"/>
                </a:solidFill>
                <a:effectLst/>
                <a:uLnTx/>
                <a:uFillTx/>
                <a:latin typeface="Calibri" panose="020F0502020204030204"/>
                <a:ea typeface="+mn-ea"/>
                <a:cs typeface="Arial"/>
                <a:sym typeface="Arial"/>
              </a:rPr>
              <a:t>Data Dictionary Schema</a:t>
            </a:r>
          </a:p>
        </p:txBody>
      </p:sp>
      <p:graphicFrame>
        <p:nvGraphicFramePr>
          <p:cNvPr id="9" name="Table 7">
            <a:extLst>
              <a:ext uri="{FF2B5EF4-FFF2-40B4-BE49-F238E27FC236}">
                <a16:creationId xmlns:a16="http://schemas.microsoft.com/office/drawing/2014/main" id="{432199D8-ED56-6649-A361-6A98092D4FF1}"/>
              </a:ext>
            </a:extLst>
          </p:cNvPr>
          <p:cNvGraphicFramePr>
            <a:graphicFrameLocks noGrp="1"/>
          </p:cNvGraphicFramePr>
          <p:nvPr/>
        </p:nvGraphicFramePr>
        <p:xfrm>
          <a:off x="6378272" y="3091434"/>
          <a:ext cx="5570880" cy="2865120"/>
        </p:xfrm>
        <a:graphic>
          <a:graphicData uri="http://schemas.openxmlformats.org/drawingml/2006/table">
            <a:tbl>
              <a:tblPr firstRow="1" bandRow="1">
                <a:tableStyleId>{616DA210-FB5B-4158-B5E0-FEB733F419BA}</a:tableStyleId>
              </a:tblPr>
              <a:tblGrid>
                <a:gridCol w="2288786">
                  <a:extLst>
                    <a:ext uri="{9D8B030D-6E8A-4147-A177-3AD203B41FA5}">
                      <a16:colId xmlns:a16="http://schemas.microsoft.com/office/drawing/2014/main" val="2771838080"/>
                    </a:ext>
                  </a:extLst>
                </a:gridCol>
                <a:gridCol w="3282094">
                  <a:extLst>
                    <a:ext uri="{9D8B030D-6E8A-4147-A177-3AD203B41FA5}">
                      <a16:colId xmlns:a16="http://schemas.microsoft.com/office/drawing/2014/main" val="674907568"/>
                    </a:ext>
                  </a:extLst>
                </a:gridCol>
              </a:tblGrid>
              <a:tr h="370840">
                <a:tc>
                  <a:txBody>
                    <a:bodyPr/>
                    <a:lstStyle/>
                    <a:p>
                      <a:pPr algn="ctr"/>
                      <a:r>
                        <a:rPr lang="en-US" b="1"/>
                        <a:t>Column </a:t>
                      </a:r>
                    </a:p>
                  </a:txBody>
                  <a:tcPr>
                    <a:solidFill>
                      <a:schemeClr val="bg1">
                        <a:lumMod val="75000"/>
                      </a:schemeClr>
                    </a:solidFill>
                  </a:tcPr>
                </a:tc>
                <a:tc>
                  <a:txBody>
                    <a:bodyPr/>
                    <a:lstStyle/>
                    <a:p>
                      <a:pPr algn="ctr"/>
                      <a:r>
                        <a:rPr lang="en-US"/>
                        <a:t>Possible Value</a:t>
                      </a:r>
                    </a:p>
                  </a:txBody>
                  <a:tcPr>
                    <a:solidFill>
                      <a:schemeClr val="bg1">
                        <a:lumMod val="75000"/>
                      </a:schemeClr>
                    </a:solidFill>
                  </a:tcPr>
                </a:tc>
                <a:extLst>
                  <a:ext uri="{0D108BD9-81ED-4DB2-BD59-A6C34878D82A}">
                    <a16:rowId xmlns:a16="http://schemas.microsoft.com/office/drawing/2014/main" val="763636649"/>
                  </a:ext>
                </a:extLst>
              </a:tr>
              <a:tr h="370840">
                <a:tc>
                  <a:txBody>
                    <a:bodyPr/>
                    <a:lstStyle/>
                    <a:p>
                      <a:r>
                        <a:rPr lang="en-US" b="1" err="1"/>
                        <a:t>SafetyStck</a:t>
                      </a:r>
                      <a:endParaRPr lang="en-US" b="1"/>
                    </a:p>
                  </a:txBody>
                  <a:tcPr>
                    <a:noFill/>
                  </a:tcPr>
                </a:tc>
                <a:tc>
                  <a:txBody>
                    <a:bodyPr/>
                    <a:lstStyle/>
                    <a:p>
                      <a:endParaRPr lang="en-US"/>
                    </a:p>
                  </a:txBody>
                  <a:tcPr>
                    <a:noFill/>
                  </a:tcPr>
                </a:tc>
                <a:extLst>
                  <a:ext uri="{0D108BD9-81ED-4DB2-BD59-A6C34878D82A}">
                    <a16:rowId xmlns:a16="http://schemas.microsoft.com/office/drawing/2014/main" val="2889167950"/>
                  </a:ext>
                </a:extLst>
              </a:tr>
              <a:tr h="370840">
                <a:tc>
                  <a:txBody>
                    <a:bodyPr/>
                    <a:lstStyle/>
                    <a:p>
                      <a:r>
                        <a:rPr lang="en-US" b="1"/>
                        <a:t>Type</a:t>
                      </a:r>
                    </a:p>
                  </a:txBody>
                  <a:tcPr>
                    <a:noFill/>
                  </a:tcPr>
                </a:tc>
                <a:tc>
                  <a:txBody>
                    <a:bodyPr/>
                    <a:lstStyle/>
                    <a:p>
                      <a:r>
                        <a:rPr lang="en-US"/>
                        <a:t>Number</a:t>
                      </a:r>
                    </a:p>
                  </a:txBody>
                  <a:tcPr>
                    <a:noFill/>
                  </a:tcPr>
                </a:tc>
                <a:extLst>
                  <a:ext uri="{0D108BD9-81ED-4DB2-BD59-A6C34878D82A}">
                    <a16:rowId xmlns:a16="http://schemas.microsoft.com/office/drawing/2014/main" val="147314521"/>
                  </a:ext>
                </a:extLst>
              </a:tr>
              <a:tr h="370840">
                <a:tc>
                  <a:txBody>
                    <a:bodyPr/>
                    <a:lstStyle/>
                    <a:p>
                      <a:r>
                        <a:rPr lang="en-US" b="1"/>
                        <a:t>Description</a:t>
                      </a:r>
                    </a:p>
                  </a:txBody>
                  <a:tcPr>
                    <a:noFill/>
                  </a:tcPr>
                </a:tc>
                <a:tc>
                  <a:txBody>
                    <a:bodyPr/>
                    <a:lstStyle/>
                    <a:p>
                      <a:r>
                        <a:rPr lang="en-US"/>
                        <a:t>…</a:t>
                      </a:r>
                    </a:p>
                  </a:txBody>
                  <a:tcPr>
                    <a:noFill/>
                  </a:tcPr>
                </a:tc>
                <a:extLst>
                  <a:ext uri="{0D108BD9-81ED-4DB2-BD59-A6C34878D82A}">
                    <a16:rowId xmlns:a16="http://schemas.microsoft.com/office/drawing/2014/main" val="3628011564"/>
                  </a:ext>
                </a:extLst>
              </a:tr>
              <a:tr h="370840">
                <a:tc>
                  <a:txBody>
                    <a:bodyPr/>
                    <a:lstStyle/>
                    <a:p>
                      <a:r>
                        <a:rPr lang="en-US" b="1"/>
                        <a:t>Source</a:t>
                      </a:r>
                    </a:p>
                  </a:txBody>
                  <a:tcPr>
                    <a:noFill/>
                  </a:tcPr>
                </a:tc>
                <a:tc>
                  <a:txBody>
                    <a:bodyPr/>
                    <a:lstStyle/>
                    <a:p>
                      <a:r>
                        <a:rPr lang="en-US"/>
                        <a:t>Material Planner (or Part DB)</a:t>
                      </a:r>
                    </a:p>
                  </a:txBody>
                  <a:tcPr>
                    <a:noFill/>
                  </a:tcPr>
                </a:tc>
                <a:extLst>
                  <a:ext uri="{0D108BD9-81ED-4DB2-BD59-A6C34878D82A}">
                    <a16:rowId xmlns:a16="http://schemas.microsoft.com/office/drawing/2014/main" val="797109753"/>
                  </a:ext>
                </a:extLst>
              </a:tr>
              <a:tr h="370840">
                <a:tc>
                  <a:txBody>
                    <a:bodyPr/>
                    <a:lstStyle/>
                    <a:p>
                      <a:r>
                        <a:rPr lang="en-US" b="1"/>
                        <a:t>Frequency of change</a:t>
                      </a:r>
                    </a:p>
                  </a:txBody>
                  <a:tcPr>
                    <a:noFill/>
                  </a:tcPr>
                </a:tc>
                <a:tc>
                  <a:txBody>
                    <a:bodyPr/>
                    <a:lstStyle/>
                    <a:p>
                      <a:r>
                        <a:rPr lang="en-US"/>
                        <a:t>Low</a:t>
                      </a:r>
                    </a:p>
                  </a:txBody>
                  <a:tcPr>
                    <a:noFill/>
                  </a:tcPr>
                </a:tc>
                <a:extLst>
                  <a:ext uri="{0D108BD9-81ED-4DB2-BD59-A6C34878D82A}">
                    <a16:rowId xmlns:a16="http://schemas.microsoft.com/office/drawing/2014/main" val="3786978713"/>
                  </a:ext>
                </a:extLst>
              </a:tr>
              <a:tr h="370840">
                <a:tc>
                  <a:txBody>
                    <a:bodyPr/>
                    <a:lstStyle/>
                    <a:p>
                      <a:r>
                        <a:rPr lang="en-US" b="1"/>
                        <a:t>Purpose </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Forecast Model, </a:t>
                      </a:r>
                      <a:r>
                        <a:rPr lang="en-US" err="1"/>
                        <a:t>Reco</a:t>
                      </a:r>
                      <a:r>
                        <a:rPr lang="en-US"/>
                        <a:t>. Dashboard, What..if</a:t>
                      </a:r>
                    </a:p>
                  </a:txBody>
                  <a:tcPr>
                    <a:noFill/>
                  </a:tcPr>
                </a:tc>
                <a:extLst>
                  <a:ext uri="{0D108BD9-81ED-4DB2-BD59-A6C34878D82A}">
                    <a16:rowId xmlns:a16="http://schemas.microsoft.com/office/drawing/2014/main" val="877954674"/>
                  </a:ext>
                </a:extLst>
              </a:tr>
            </a:tbl>
          </a:graphicData>
        </a:graphic>
      </p:graphicFrame>
      <p:sp>
        <p:nvSpPr>
          <p:cNvPr id="11" name="TextBox 10">
            <a:extLst>
              <a:ext uri="{FF2B5EF4-FFF2-40B4-BE49-F238E27FC236}">
                <a16:creationId xmlns:a16="http://schemas.microsoft.com/office/drawing/2014/main" id="{422BC716-8D3F-3343-9C2D-ADFA9B2D4C43}"/>
              </a:ext>
            </a:extLst>
          </p:cNvPr>
          <p:cNvSpPr txBox="1"/>
          <p:nvPr/>
        </p:nvSpPr>
        <p:spPr>
          <a:xfrm>
            <a:off x="8192555" y="2567279"/>
            <a:ext cx="1630575" cy="58477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prstClr val="black"/>
                </a:solidFill>
                <a:effectLst/>
                <a:uLnTx/>
                <a:uFillTx/>
                <a:latin typeface="Calibri" panose="020F0502020204030204"/>
                <a:ea typeface="+mn-ea"/>
                <a:cs typeface="Arial"/>
                <a:sym typeface="Arial"/>
              </a:rPr>
              <a:t>Example</a:t>
            </a:r>
          </a:p>
        </p:txBody>
      </p:sp>
    </p:spTree>
    <p:extLst>
      <p:ext uri="{BB962C8B-B14F-4D97-AF65-F5344CB8AC3E}">
        <p14:creationId xmlns:p14="http://schemas.microsoft.com/office/powerpoint/2010/main" val="1726553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9DF6C6D-1EE4-AF4E-A4D5-3EE29B4E4A2B}"/>
              </a:ext>
            </a:extLst>
          </p:cNvPr>
          <p:cNvGraphicFramePr>
            <a:graphicFrameLocks noGrp="1"/>
          </p:cNvGraphicFramePr>
          <p:nvPr/>
        </p:nvGraphicFramePr>
        <p:xfrm>
          <a:off x="249719" y="165590"/>
          <a:ext cx="1505285" cy="1691640"/>
        </p:xfrm>
        <a:graphic>
          <a:graphicData uri="http://schemas.openxmlformats.org/drawingml/2006/table">
            <a:tbl>
              <a:tblPr firstRow="1" bandRow="1">
                <a:tableStyleId>{5C22544A-7EE6-4342-B048-85BDC9FD1C3A}</a:tableStyleId>
              </a:tblPr>
              <a:tblGrid>
                <a:gridCol w="1505285">
                  <a:extLst>
                    <a:ext uri="{9D8B030D-6E8A-4147-A177-3AD203B41FA5}">
                      <a16:colId xmlns:a16="http://schemas.microsoft.com/office/drawing/2014/main" val="4240545615"/>
                    </a:ext>
                  </a:extLst>
                </a:gridCol>
              </a:tblGrid>
              <a:tr h="370840">
                <a:tc>
                  <a:txBody>
                    <a:bodyPr/>
                    <a:lstStyle/>
                    <a:p>
                      <a:pPr algn="ctr"/>
                      <a:r>
                        <a:rPr lang="en-US" sz="1600" dirty="0"/>
                        <a:t>Material </a:t>
                      </a:r>
                    </a:p>
                    <a:p>
                      <a:pPr algn="ctr"/>
                      <a:r>
                        <a:rPr lang="en-US" sz="1600" dirty="0"/>
                        <a:t>Planner</a:t>
                      </a:r>
                    </a:p>
                  </a:txBody>
                  <a:tcPr/>
                </a:tc>
                <a:extLst>
                  <a:ext uri="{0D108BD9-81ED-4DB2-BD59-A6C34878D82A}">
                    <a16:rowId xmlns:a16="http://schemas.microsoft.com/office/drawing/2014/main" val="526441904"/>
                  </a:ext>
                </a:extLst>
              </a:tr>
              <a:tr h="370840">
                <a:tc>
                  <a:txBody>
                    <a:bodyPr/>
                    <a:lstStyle/>
                    <a:p>
                      <a:r>
                        <a:rPr lang="en-US" sz="1600" dirty="0"/>
                        <a:t>MRPCn (PK)</a:t>
                      </a:r>
                    </a:p>
                  </a:txBody>
                  <a:tcPr/>
                </a:tc>
                <a:extLst>
                  <a:ext uri="{0D108BD9-81ED-4DB2-BD59-A6C34878D82A}">
                    <a16:rowId xmlns:a16="http://schemas.microsoft.com/office/drawing/2014/main" val="1523507938"/>
                  </a:ext>
                </a:extLst>
              </a:tr>
              <a:tr h="370840">
                <a:tc>
                  <a:txBody>
                    <a:bodyPr/>
                    <a:lstStyle/>
                    <a:p>
                      <a:r>
                        <a:rPr lang="en-US" sz="1600" dirty="0"/>
                        <a:t>Planner Name</a:t>
                      </a:r>
                    </a:p>
                  </a:txBody>
                  <a:tcPr/>
                </a:tc>
                <a:extLst>
                  <a:ext uri="{0D108BD9-81ED-4DB2-BD59-A6C34878D82A}">
                    <a16:rowId xmlns:a16="http://schemas.microsoft.com/office/drawing/2014/main" val="30876243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Vendor ID (FK)</a:t>
                      </a:r>
                    </a:p>
                  </a:txBody>
                  <a:tcPr/>
                </a:tc>
                <a:extLst>
                  <a:ext uri="{0D108BD9-81ED-4DB2-BD59-A6C34878D82A}">
                    <a16:rowId xmlns:a16="http://schemas.microsoft.com/office/drawing/2014/main" val="3191751129"/>
                  </a:ext>
                </a:extLst>
              </a:tr>
            </a:tbl>
          </a:graphicData>
        </a:graphic>
      </p:graphicFrame>
      <p:graphicFrame>
        <p:nvGraphicFramePr>
          <p:cNvPr id="5" name="Table 4">
            <a:extLst>
              <a:ext uri="{FF2B5EF4-FFF2-40B4-BE49-F238E27FC236}">
                <a16:creationId xmlns:a16="http://schemas.microsoft.com/office/drawing/2014/main" id="{1512A6ED-E892-844B-AD56-2DC3F202692F}"/>
              </a:ext>
            </a:extLst>
          </p:cNvPr>
          <p:cNvGraphicFramePr>
            <a:graphicFrameLocks noGrp="1"/>
          </p:cNvGraphicFramePr>
          <p:nvPr/>
        </p:nvGraphicFramePr>
        <p:xfrm>
          <a:off x="157664" y="3697008"/>
          <a:ext cx="1616242" cy="1483360"/>
        </p:xfrm>
        <a:graphic>
          <a:graphicData uri="http://schemas.openxmlformats.org/drawingml/2006/table">
            <a:tbl>
              <a:tblPr firstRow="1" bandRow="1">
                <a:tableStyleId>{5C22544A-7EE6-4342-B048-85BDC9FD1C3A}</a:tableStyleId>
              </a:tblPr>
              <a:tblGrid>
                <a:gridCol w="1616242">
                  <a:extLst>
                    <a:ext uri="{9D8B030D-6E8A-4147-A177-3AD203B41FA5}">
                      <a16:colId xmlns:a16="http://schemas.microsoft.com/office/drawing/2014/main" val="4240545615"/>
                    </a:ext>
                  </a:extLst>
                </a:gridCol>
              </a:tblGrid>
              <a:tr h="370840">
                <a:tc>
                  <a:txBody>
                    <a:bodyPr/>
                    <a:lstStyle/>
                    <a:p>
                      <a:pPr algn="ctr"/>
                      <a:r>
                        <a:rPr lang="en-US" sz="1600" dirty="0"/>
                        <a:t>Supplier</a:t>
                      </a:r>
                    </a:p>
                  </a:txBody>
                  <a:tcPr/>
                </a:tc>
                <a:extLst>
                  <a:ext uri="{0D108BD9-81ED-4DB2-BD59-A6C34878D82A}">
                    <a16:rowId xmlns:a16="http://schemas.microsoft.com/office/drawing/2014/main" val="526441904"/>
                  </a:ext>
                </a:extLst>
              </a:tr>
              <a:tr h="370840">
                <a:tc>
                  <a:txBody>
                    <a:bodyPr/>
                    <a:lstStyle/>
                    <a:p>
                      <a:r>
                        <a:rPr lang="en-US" sz="1600" dirty="0"/>
                        <a:t>Vendor ID (PK)</a:t>
                      </a:r>
                    </a:p>
                  </a:txBody>
                  <a:tcPr/>
                </a:tc>
                <a:extLst>
                  <a:ext uri="{0D108BD9-81ED-4DB2-BD59-A6C34878D82A}">
                    <a16:rowId xmlns:a16="http://schemas.microsoft.com/office/drawing/2014/main" val="1523507938"/>
                  </a:ext>
                </a:extLst>
              </a:tr>
              <a:tr h="370840">
                <a:tc>
                  <a:txBody>
                    <a:bodyPr/>
                    <a:lstStyle/>
                    <a:p>
                      <a:r>
                        <a:rPr lang="en-US" sz="1600" dirty="0"/>
                        <a:t>Vendor Name</a:t>
                      </a:r>
                    </a:p>
                  </a:txBody>
                  <a:tcPr/>
                </a:tc>
                <a:extLst>
                  <a:ext uri="{0D108BD9-81ED-4DB2-BD59-A6C34878D82A}">
                    <a16:rowId xmlns:a16="http://schemas.microsoft.com/office/drawing/2014/main" val="3087624330"/>
                  </a:ext>
                </a:extLst>
              </a:tr>
              <a:tr h="370840">
                <a:tc>
                  <a:txBody>
                    <a:bodyPr/>
                    <a:lstStyle/>
                    <a:p>
                      <a:r>
                        <a:rPr lang="en-US" sz="1600" dirty="0"/>
                        <a:t>Material ID (FK)</a:t>
                      </a:r>
                    </a:p>
                  </a:txBody>
                  <a:tcPr/>
                </a:tc>
                <a:extLst>
                  <a:ext uri="{0D108BD9-81ED-4DB2-BD59-A6C34878D82A}">
                    <a16:rowId xmlns:a16="http://schemas.microsoft.com/office/drawing/2014/main" val="3166921217"/>
                  </a:ext>
                </a:extLst>
              </a:tr>
            </a:tbl>
          </a:graphicData>
        </a:graphic>
      </p:graphicFrame>
      <p:graphicFrame>
        <p:nvGraphicFramePr>
          <p:cNvPr id="9" name="Table 8">
            <a:extLst>
              <a:ext uri="{FF2B5EF4-FFF2-40B4-BE49-F238E27FC236}">
                <a16:creationId xmlns:a16="http://schemas.microsoft.com/office/drawing/2014/main" id="{8E085784-0C93-894F-8920-9B010BDFD304}"/>
              </a:ext>
            </a:extLst>
          </p:cNvPr>
          <p:cNvGraphicFramePr>
            <a:graphicFrameLocks noGrp="1"/>
          </p:cNvGraphicFramePr>
          <p:nvPr/>
        </p:nvGraphicFramePr>
        <p:xfrm>
          <a:off x="2413727" y="1857230"/>
          <a:ext cx="1935747" cy="2804160"/>
        </p:xfrm>
        <a:graphic>
          <a:graphicData uri="http://schemas.openxmlformats.org/drawingml/2006/table">
            <a:tbl>
              <a:tblPr firstRow="1" bandRow="1">
                <a:tableStyleId>{5C22544A-7EE6-4342-B048-85BDC9FD1C3A}</a:tableStyleId>
              </a:tblPr>
              <a:tblGrid>
                <a:gridCol w="1935747">
                  <a:extLst>
                    <a:ext uri="{9D8B030D-6E8A-4147-A177-3AD203B41FA5}">
                      <a16:colId xmlns:a16="http://schemas.microsoft.com/office/drawing/2014/main" val="4240545615"/>
                    </a:ext>
                  </a:extLst>
                </a:gridCol>
              </a:tblGrid>
              <a:tr h="370840">
                <a:tc>
                  <a:txBody>
                    <a:bodyPr/>
                    <a:lstStyle/>
                    <a:p>
                      <a:pPr algn="ctr"/>
                      <a:r>
                        <a:rPr lang="en-US" sz="1600" dirty="0"/>
                        <a:t>Material Config.</a:t>
                      </a:r>
                    </a:p>
                  </a:txBody>
                  <a:tcPr/>
                </a:tc>
                <a:extLst>
                  <a:ext uri="{0D108BD9-81ED-4DB2-BD59-A6C34878D82A}">
                    <a16:rowId xmlns:a16="http://schemas.microsoft.com/office/drawing/2014/main" val="526441904"/>
                  </a:ext>
                </a:extLst>
              </a:tr>
              <a:tr h="370840">
                <a:tc>
                  <a:txBody>
                    <a:bodyPr/>
                    <a:lstStyle/>
                    <a:p>
                      <a:r>
                        <a:rPr lang="en-US" sz="1600" dirty="0"/>
                        <a:t>Material ID (PK)</a:t>
                      </a:r>
                    </a:p>
                  </a:txBody>
                  <a:tcPr/>
                </a:tc>
                <a:extLst>
                  <a:ext uri="{0D108BD9-81ED-4DB2-BD59-A6C34878D82A}">
                    <a16:rowId xmlns:a16="http://schemas.microsoft.com/office/drawing/2014/main" val="1523507938"/>
                  </a:ext>
                </a:extLst>
              </a:tr>
              <a:tr h="370840">
                <a:tc>
                  <a:txBody>
                    <a:bodyPr/>
                    <a:lstStyle/>
                    <a:p>
                      <a:r>
                        <a:rPr lang="en-US" sz="1600" dirty="0"/>
                        <a:t>Material Desc</a:t>
                      </a:r>
                    </a:p>
                  </a:txBody>
                  <a:tcPr/>
                </a:tc>
                <a:extLst>
                  <a:ext uri="{0D108BD9-81ED-4DB2-BD59-A6C34878D82A}">
                    <a16:rowId xmlns:a16="http://schemas.microsoft.com/office/drawing/2014/main" val="3087624330"/>
                  </a:ext>
                </a:extLst>
              </a:tr>
              <a:tr h="370840">
                <a:tc>
                  <a:txBody>
                    <a:bodyPr/>
                    <a:lstStyle/>
                    <a:p>
                      <a:r>
                        <a:rPr lang="en-US" sz="1600" strike="noStrike" dirty="0">
                          <a:solidFill>
                            <a:srgbClr val="FF5353"/>
                          </a:solidFill>
                        </a:rPr>
                        <a:t>Safety Stock</a:t>
                      </a:r>
                    </a:p>
                    <a:p>
                      <a:r>
                        <a:rPr lang="en-US" sz="1600" strike="noStrike" dirty="0">
                          <a:solidFill>
                            <a:srgbClr val="00B050"/>
                          </a:solidFill>
                        </a:rPr>
                        <a:t>(number, Qty)</a:t>
                      </a:r>
                    </a:p>
                  </a:txBody>
                  <a:tcPr/>
                </a:tc>
                <a:extLst>
                  <a:ext uri="{0D108BD9-81ED-4DB2-BD59-A6C34878D82A}">
                    <a16:rowId xmlns:a16="http://schemas.microsoft.com/office/drawing/2014/main" val="3166921217"/>
                  </a:ext>
                </a:extLst>
              </a:tr>
              <a:tr h="370840">
                <a:tc>
                  <a:txBody>
                    <a:bodyPr/>
                    <a:lstStyle/>
                    <a:p>
                      <a:r>
                        <a:rPr lang="en-US" sz="1600" dirty="0"/>
                        <a:t>Planning Time Fence</a:t>
                      </a:r>
                    </a:p>
                  </a:txBody>
                  <a:tcPr/>
                </a:tc>
                <a:extLst>
                  <a:ext uri="{0D108BD9-81ED-4DB2-BD59-A6C34878D82A}">
                    <a16:rowId xmlns:a16="http://schemas.microsoft.com/office/drawing/2014/main" val="2342009291"/>
                  </a:ext>
                </a:extLst>
              </a:tr>
              <a:tr h="370840">
                <a:tc>
                  <a:txBody>
                    <a:bodyPr/>
                    <a:lstStyle/>
                    <a:p>
                      <a:r>
                        <a:rPr lang="en-US" sz="1600" dirty="0"/>
                        <a:t>Safety Time</a:t>
                      </a:r>
                    </a:p>
                  </a:txBody>
                  <a:tcPr/>
                </a:tc>
                <a:extLst>
                  <a:ext uri="{0D108BD9-81ED-4DB2-BD59-A6C34878D82A}">
                    <a16:rowId xmlns:a16="http://schemas.microsoft.com/office/drawing/2014/main" val="1314015924"/>
                  </a:ext>
                </a:extLst>
              </a:tr>
              <a:tr h="370840">
                <a:tc>
                  <a:txBody>
                    <a:bodyPr/>
                    <a:lstStyle/>
                    <a:p>
                      <a:r>
                        <a:rPr lang="en-US" sz="1600" dirty="0"/>
                        <a:t>Planning Calendar</a:t>
                      </a:r>
                    </a:p>
                  </a:txBody>
                  <a:tcPr/>
                </a:tc>
                <a:extLst>
                  <a:ext uri="{0D108BD9-81ED-4DB2-BD59-A6C34878D82A}">
                    <a16:rowId xmlns:a16="http://schemas.microsoft.com/office/drawing/2014/main" val="3484348075"/>
                  </a:ext>
                </a:extLst>
              </a:tr>
            </a:tbl>
          </a:graphicData>
        </a:graphic>
      </p:graphicFrame>
      <p:graphicFrame>
        <p:nvGraphicFramePr>
          <p:cNvPr id="30" name="Table 29">
            <a:extLst>
              <a:ext uri="{FF2B5EF4-FFF2-40B4-BE49-F238E27FC236}">
                <a16:creationId xmlns:a16="http://schemas.microsoft.com/office/drawing/2014/main" id="{69A38DC6-0AC2-0F49-8809-6F68428C45B4}"/>
              </a:ext>
            </a:extLst>
          </p:cNvPr>
          <p:cNvGraphicFramePr>
            <a:graphicFrameLocks noGrp="1"/>
          </p:cNvGraphicFramePr>
          <p:nvPr/>
        </p:nvGraphicFramePr>
        <p:xfrm>
          <a:off x="138065" y="5292769"/>
          <a:ext cx="1616242" cy="1041400"/>
        </p:xfrm>
        <a:graphic>
          <a:graphicData uri="http://schemas.openxmlformats.org/drawingml/2006/table">
            <a:tbl>
              <a:tblPr firstRow="1" bandRow="1">
                <a:tableStyleId>{5C22544A-7EE6-4342-B048-85BDC9FD1C3A}</a:tableStyleId>
              </a:tblPr>
              <a:tblGrid>
                <a:gridCol w="1616242">
                  <a:extLst>
                    <a:ext uri="{9D8B030D-6E8A-4147-A177-3AD203B41FA5}">
                      <a16:colId xmlns:a16="http://schemas.microsoft.com/office/drawing/2014/main" val="4240545615"/>
                    </a:ext>
                  </a:extLst>
                </a:gridCol>
              </a:tblGrid>
              <a:tr h="273856">
                <a:tc>
                  <a:txBody>
                    <a:bodyPr/>
                    <a:lstStyle/>
                    <a:p>
                      <a:pPr algn="ctr"/>
                      <a:r>
                        <a:rPr lang="en-US" sz="1600" dirty="0"/>
                        <a:t>Exception</a:t>
                      </a:r>
                    </a:p>
                  </a:txBody>
                  <a:tcPr/>
                </a:tc>
                <a:extLst>
                  <a:ext uri="{0D108BD9-81ED-4DB2-BD59-A6C34878D82A}">
                    <a16:rowId xmlns:a16="http://schemas.microsoft.com/office/drawing/2014/main" val="526441904"/>
                  </a:ext>
                </a:extLst>
              </a:tr>
              <a:tr h="370840">
                <a:tc>
                  <a:txBody>
                    <a:bodyPr/>
                    <a:lstStyle/>
                    <a:p>
                      <a:r>
                        <a:rPr lang="en-US" sz="1600" dirty="0"/>
                        <a:t>Exception ID (PK)</a:t>
                      </a:r>
                    </a:p>
                  </a:txBody>
                  <a:tcPr/>
                </a:tc>
                <a:extLst>
                  <a:ext uri="{0D108BD9-81ED-4DB2-BD59-A6C34878D82A}">
                    <a16:rowId xmlns:a16="http://schemas.microsoft.com/office/drawing/2014/main" val="1523507938"/>
                  </a:ext>
                </a:extLst>
              </a:tr>
              <a:tr h="0">
                <a:tc>
                  <a:txBody>
                    <a:bodyPr/>
                    <a:lstStyle/>
                    <a:p>
                      <a:r>
                        <a:rPr lang="en-US" sz="1600" dirty="0"/>
                        <a:t>Exception Msg</a:t>
                      </a:r>
                    </a:p>
                  </a:txBody>
                  <a:tcPr/>
                </a:tc>
                <a:extLst>
                  <a:ext uri="{0D108BD9-81ED-4DB2-BD59-A6C34878D82A}">
                    <a16:rowId xmlns:a16="http://schemas.microsoft.com/office/drawing/2014/main" val="3087624330"/>
                  </a:ext>
                </a:extLst>
              </a:tr>
            </a:tbl>
          </a:graphicData>
        </a:graphic>
      </p:graphicFrame>
      <p:graphicFrame>
        <p:nvGraphicFramePr>
          <p:cNvPr id="40" name="Table 39">
            <a:extLst>
              <a:ext uri="{FF2B5EF4-FFF2-40B4-BE49-F238E27FC236}">
                <a16:creationId xmlns:a16="http://schemas.microsoft.com/office/drawing/2014/main" id="{CD7811C6-15C5-BB43-8D38-51EE6FD51138}"/>
              </a:ext>
            </a:extLst>
          </p:cNvPr>
          <p:cNvGraphicFramePr>
            <a:graphicFrameLocks noGrp="1"/>
          </p:cNvGraphicFramePr>
          <p:nvPr/>
        </p:nvGraphicFramePr>
        <p:xfrm>
          <a:off x="9848260" y="1993266"/>
          <a:ext cx="2092576" cy="3591560"/>
        </p:xfrm>
        <a:graphic>
          <a:graphicData uri="http://schemas.openxmlformats.org/drawingml/2006/table">
            <a:tbl>
              <a:tblPr firstRow="1" bandRow="1">
                <a:tableStyleId>{5C22544A-7EE6-4342-B048-85BDC9FD1C3A}</a:tableStyleId>
              </a:tblPr>
              <a:tblGrid>
                <a:gridCol w="2092576">
                  <a:extLst>
                    <a:ext uri="{9D8B030D-6E8A-4147-A177-3AD203B41FA5}">
                      <a16:colId xmlns:a16="http://schemas.microsoft.com/office/drawing/2014/main" val="4240545615"/>
                    </a:ext>
                  </a:extLst>
                </a:gridCol>
              </a:tblGrid>
              <a:tr h="370840">
                <a:tc>
                  <a:txBody>
                    <a:bodyPr/>
                    <a:lstStyle/>
                    <a:p>
                      <a:pPr algn="ctr"/>
                      <a:r>
                        <a:rPr lang="en-US" sz="1600" dirty="0"/>
                        <a:t>Dashboard</a:t>
                      </a:r>
                    </a:p>
                  </a:txBody>
                  <a:tcPr/>
                </a:tc>
                <a:extLst>
                  <a:ext uri="{0D108BD9-81ED-4DB2-BD59-A6C34878D82A}">
                    <a16:rowId xmlns:a16="http://schemas.microsoft.com/office/drawing/2014/main" val="526441904"/>
                  </a:ext>
                </a:extLst>
              </a:tr>
              <a:tr h="370840">
                <a:tc>
                  <a:txBody>
                    <a:bodyPr/>
                    <a:lstStyle/>
                    <a:p>
                      <a:r>
                        <a:rPr lang="en-US" sz="1600" dirty="0"/>
                        <a:t>Material ID (FK)</a:t>
                      </a:r>
                    </a:p>
                  </a:txBody>
                  <a:tcPr/>
                </a:tc>
                <a:extLst>
                  <a:ext uri="{0D108BD9-81ED-4DB2-BD59-A6C34878D82A}">
                    <a16:rowId xmlns:a16="http://schemas.microsoft.com/office/drawing/2014/main" val="1523507938"/>
                  </a:ext>
                </a:extLst>
              </a:tr>
              <a:tr h="370840">
                <a:tc>
                  <a:txBody>
                    <a:bodyPr/>
                    <a:lstStyle/>
                    <a:p>
                      <a:r>
                        <a:rPr lang="en-US" sz="1600" dirty="0">
                          <a:solidFill>
                            <a:srgbClr val="FF0000"/>
                          </a:solidFill>
                        </a:rPr>
                        <a:t>Health Status</a:t>
                      </a:r>
                    </a:p>
                    <a:p>
                      <a:r>
                        <a:rPr lang="en-US" sz="1600" dirty="0">
                          <a:solidFill>
                            <a:srgbClr val="00B050"/>
                          </a:solidFill>
                        </a:rPr>
                        <a:t>(number , 0-100 in %)</a:t>
                      </a:r>
                    </a:p>
                  </a:txBody>
                  <a:tcPr/>
                </a:tc>
                <a:extLst>
                  <a:ext uri="{0D108BD9-81ED-4DB2-BD59-A6C34878D82A}">
                    <a16:rowId xmlns:a16="http://schemas.microsoft.com/office/drawing/2014/main" val="3087624330"/>
                  </a:ext>
                </a:extLst>
              </a:tr>
              <a:tr h="370840">
                <a:tc>
                  <a:txBody>
                    <a:bodyPr/>
                    <a:lstStyle/>
                    <a:p>
                      <a:r>
                        <a:rPr lang="en-US" sz="1600" dirty="0">
                          <a:solidFill>
                            <a:srgbClr val="FF0000"/>
                          </a:solidFill>
                        </a:rPr>
                        <a:t>Stock DoS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B050"/>
                          </a:solidFill>
                        </a:rPr>
                        <a:t>(number, in Days)</a:t>
                      </a:r>
                    </a:p>
                  </a:txBody>
                  <a:tcPr/>
                </a:tc>
                <a:extLst>
                  <a:ext uri="{0D108BD9-81ED-4DB2-BD59-A6C34878D82A}">
                    <a16:rowId xmlns:a16="http://schemas.microsoft.com/office/drawing/2014/main" val="623632267"/>
                  </a:ext>
                </a:extLst>
              </a:tr>
              <a:tr h="370840">
                <a:tc>
                  <a:txBody>
                    <a:bodyPr/>
                    <a:lstStyle/>
                    <a:p>
                      <a:r>
                        <a:rPr lang="en-US" sz="1600" dirty="0">
                          <a:solidFill>
                            <a:srgbClr val="FF0000"/>
                          </a:solidFill>
                        </a:rPr>
                        <a:t>First Receipt DoS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B050"/>
                          </a:solidFill>
                        </a:rPr>
                        <a:t>(number, in Days)</a:t>
                      </a:r>
                    </a:p>
                  </a:txBody>
                  <a:tcPr/>
                </a:tc>
                <a:extLst>
                  <a:ext uri="{0D108BD9-81ED-4DB2-BD59-A6C34878D82A}">
                    <a16:rowId xmlns:a16="http://schemas.microsoft.com/office/drawing/2014/main" val="14817418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Exception ID  (FK)</a:t>
                      </a:r>
                    </a:p>
                  </a:txBody>
                  <a:tcPr/>
                </a:tc>
                <a:extLst>
                  <a:ext uri="{0D108BD9-81ED-4DB2-BD59-A6C34878D82A}">
                    <a16:rowId xmlns:a16="http://schemas.microsoft.com/office/drawing/2014/main" val="17523219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t>
                      </a:r>
                    </a:p>
                  </a:txBody>
                  <a:tcPr/>
                </a:tc>
                <a:extLst>
                  <a:ext uri="{0D108BD9-81ED-4DB2-BD59-A6C34878D82A}">
                    <a16:rowId xmlns:a16="http://schemas.microsoft.com/office/drawing/2014/main" val="29016455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t>
                      </a:r>
                    </a:p>
                  </a:txBody>
                  <a:tcPr/>
                </a:tc>
                <a:extLst>
                  <a:ext uri="{0D108BD9-81ED-4DB2-BD59-A6C34878D82A}">
                    <a16:rowId xmlns:a16="http://schemas.microsoft.com/office/drawing/2014/main" val="1420284157"/>
                  </a:ext>
                </a:extLst>
              </a:tr>
            </a:tbl>
          </a:graphicData>
        </a:graphic>
      </p:graphicFrame>
      <p:graphicFrame>
        <p:nvGraphicFramePr>
          <p:cNvPr id="10" name="Table 4">
            <a:extLst>
              <a:ext uri="{FF2B5EF4-FFF2-40B4-BE49-F238E27FC236}">
                <a16:creationId xmlns:a16="http://schemas.microsoft.com/office/drawing/2014/main" id="{FE11E27C-EB4A-DA43-931F-D7D0D61F6A27}"/>
              </a:ext>
            </a:extLst>
          </p:cNvPr>
          <p:cNvGraphicFramePr>
            <a:graphicFrameLocks noGrp="1"/>
          </p:cNvGraphicFramePr>
          <p:nvPr/>
        </p:nvGraphicFramePr>
        <p:xfrm>
          <a:off x="218555" y="2004460"/>
          <a:ext cx="1505285" cy="1483360"/>
        </p:xfrm>
        <a:graphic>
          <a:graphicData uri="http://schemas.openxmlformats.org/drawingml/2006/table">
            <a:tbl>
              <a:tblPr firstRow="1" bandRow="1">
                <a:tableStyleId>{5C22544A-7EE6-4342-B048-85BDC9FD1C3A}</a:tableStyleId>
              </a:tblPr>
              <a:tblGrid>
                <a:gridCol w="1505285">
                  <a:extLst>
                    <a:ext uri="{9D8B030D-6E8A-4147-A177-3AD203B41FA5}">
                      <a16:colId xmlns:a16="http://schemas.microsoft.com/office/drawing/2014/main" val="4240545615"/>
                    </a:ext>
                  </a:extLst>
                </a:gridCol>
              </a:tblGrid>
              <a:tr h="370840">
                <a:tc>
                  <a:txBody>
                    <a:bodyPr/>
                    <a:lstStyle/>
                    <a:p>
                      <a:pPr algn="ctr"/>
                      <a:r>
                        <a:rPr lang="en-US" sz="1600" dirty="0"/>
                        <a:t>Plant</a:t>
                      </a:r>
                    </a:p>
                  </a:txBody>
                  <a:tcPr/>
                </a:tc>
                <a:extLst>
                  <a:ext uri="{0D108BD9-81ED-4DB2-BD59-A6C34878D82A}">
                    <a16:rowId xmlns:a16="http://schemas.microsoft.com/office/drawing/2014/main" val="526441904"/>
                  </a:ext>
                </a:extLst>
              </a:tr>
              <a:tr h="370840">
                <a:tc>
                  <a:txBody>
                    <a:bodyPr/>
                    <a:lstStyle/>
                    <a:p>
                      <a:r>
                        <a:rPr lang="en-US" sz="1600" dirty="0"/>
                        <a:t>Plant ID (PK)</a:t>
                      </a:r>
                    </a:p>
                  </a:txBody>
                  <a:tcPr/>
                </a:tc>
                <a:extLst>
                  <a:ext uri="{0D108BD9-81ED-4DB2-BD59-A6C34878D82A}">
                    <a16:rowId xmlns:a16="http://schemas.microsoft.com/office/drawing/2014/main" val="1523507938"/>
                  </a:ext>
                </a:extLst>
              </a:tr>
              <a:tr h="370840">
                <a:tc>
                  <a:txBody>
                    <a:bodyPr/>
                    <a:lstStyle/>
                    <a:p>
                      <a:r>
                        <a:rPr lang="en-US" sz="1600" dirty="0"/>
                        <a:t>Plant Location</a:t>
                      </a:r>
                    </a:p>
                  </a:txBody>
                  <a:tcPr/>
                </a:tc>
                <a:extLst>
                  <a:ext uri="{0D108BD9-81ED-4DB2-BD59-A6C34878D82A}">
                    <a16:rowId xmlns:a16="http://schemas.microsoft.com/office/drawing/2014/main" val="30876243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MRP Area</a:t>
                      </a:r>
                    </a:p>
                  </a:txBody>
                  <a:tcPr/>
                </a:tc>
                <a:extLst>
                  <a:ext uri="{0D108BD9-81ED-4DB2-BD59-A6C34878D82A}">
                    <a16:rowId xmlns:a16="http://schemas.microsoft.com/office/drawing/2014/main" val="3191751129"/>
                  </a:ext>
                </a:extLst>
              </a:tr>
            </a:tbl>
          </a:graphicData>
        </a:graphic>
      </p:graphicFrame>
      <p:graphicFrame>
        <p:nvGraphicFramePr>
          <p:cNvPr id="11" name="Table 10">
            <a:extLst>
              <a:ext uri="{FF2B5EF4-FFF2-40B4-BE49-F238E27FC236}">
                <a16:creationId xmlns:a16="http://schemas.microsoft.com/office/drawing/2014/main" id="{E419BC77-E85B-8149-9FCB-D34AED746F57}"/>
              </a:ext>
            </a:extLst>
          </p:cNvPr>
          <p:cNvGraphicFramePr>
            <a:graphicFrameLocks noGrp="1"/>
          </p:cNvGraphicFramePr>
          <p:nvPr/>
        </p:nvGraphicFramePr>
        <p:xfrm>
          <a:off x="4833815" y="244838"/>
          <a:ext cx="1935747" cy="4541520"/>
        </p:xfrm>
        <a:graphic>
          <a:graphicData uri="http://schemas.openxmlformats.org/drawingml/2006/table">
            <a:tbl>
              <a:tblPr firstRow="1" bandRow="1">
                <a:tableStyleId>{5C22544A-7EE6-4342-B048-85BDC9FD1C3A}</a:tableStyleId>
              </a:tblPr>
              <a:tblGrid>
                <a:gridCol w="1935747">
                  <a:extLst>
                    <a:ext uri="{9D8B030D-6E8A-4147-A177-3AD203B41FA5}">
                      <a16:colId xmlns:a16="http://schemas.microsoft.com/office/drawing/2014/main" val="4240545615"/>
                    </a:ext>
                  </a:extLst>
                </a:gridCol>
              </a:tblGrid>
              <a:tr h="370840">
                <a:tc>
                  <a:txBody>
                    <a:bodyPr/>
                    <a:lstStyle/>
                    <a:p>
                      <a:pPr algn="ctr"/>
                      <a:r>
                        <a:rPr lang="en-US" sz="1600" dirty="0"/>
                        <a:t>Material Transaction</a:t>
                      </a:r>
                    </a:p>
                  </a:txBody>
                  <a:tcPr/>
                </a:tc>
                <a:extLst>
                  <a:ext uri="{0D108BD9-81ED-4DB2-BD59-A6C34878D82A}">
                    <a16:rowId xmlns:a16="http://schemas.microsoft.com/office/drawing/2014/main" val="526441904"/>
                  </a:ext>
                </a:extLst>
              </a:tr>
              <a:tr h="370840">
                <a:tc>
                  <a:txBody>
                    <a:bodyPr/>
                    <a:lstStyle/>
                    <a:p>
                      <a:r>
                        <a:rPr lang="en-US" sz="1600" dirty="0"/>
                        <a:t>Material ID (FK)</a:t>
                      </a:r>
                    </a:p>
                  </a:txBody>
                  <a:tcPr/>
                </a:tc>
                <a:extLst>
                  <a:ext uri="{0D108BD9-81ED-4DB2-BD59-A6C34878D82A}">
                    <a16:rowId xmlns:a16="http://schemas.microsoft.com/office/drawing/2014/main" val="1523507938"/>
                  </a:ext>
                </a:extLst>
              </a:tr>
              <a:tr h="370840">
                <a:tc>
                  <a:txBody>
                    <a:bodyPr/>
                    <a:lstStyle/>
                    <a:p>
                      <a:r>
                        <a:rPr lang="en-US" sz="1600" dirty="0"/>
                        <a:t>Plant ID (FK)</a:t>
                      </a:r>
                    </a:p>
                  </a:txBody>
                  <a:tcPr/>
                </a:tc>
                <a:extLst>
                  <a:ext uri="{0D108BD9-81ED-4DB2-BD59-A6C34878D82A}">
                    <a16:rowId xmlns:a16="http://schemas.microsoft.com/office/drawing/2014/main" val="3087624330"/>
                  </a:ext>
                </a:extLst>
              </a:tr>
              <a:tr h="370840">
                <a:tc>
                  <a:txBody>
                    <a:bodyPr/>
                    <a:lstStyle/>
                    <a:p>
                      <a:r>
                        <a:rPr lang="en-US" sz="1600" strike="noStrike" dirty="0">
                          <a:solidFill>
                            <a:schemeClr val="tx1"/>
                          </a:solidFill>
                        </a:rPr>
                        <a:t>MRPCn (FK)</a:t>
                      </a:r>
                    </a:p>
                  </a:txBody>
                  <a:tcPr/>
                </a:tc>
                <a:extLst>
                  <a:ext uri="{0D108BD9-81ED-4DB2-BD59-A6C34878D82A}">
                    <a16:rowId xmlns:a16="http://schemas.microsoft.com/office/drawing/2014/main" val="3166921217"/>
                  </a:ext>
                </a:extLst>
              </a:tr>
              <a:tr h="370840">
                <a:tc>
                  <a:txBody>
                    <a:bodyPr/>
                    <a:lstStyle/>
                    <a:p>
                      <a:r>
                        <a:rPr lang="en-US" sz="1600" dirty="0"/>
                        <a:t>Vendor ID (FK)</a:t>
                      </a:r>
                    </a:p>
                  </a:txBody>
                  <a:tcPr/>
                </a:tc>
                <a:extLst>
                  <a:ext uri="{0D108BD9-81ED-4DB2-BD59-A6C34878D82A}">
                    <a16:rowId xmlns:a16="http://schemas.microsoft.com/office/drawing/2014/main" val="2342009291"/>
                  </a:ext>
                </a:extLst>
              </a:tr>
              <a:tr h="370840">
                <a:tc>
                  <a:txBody>
                    <a:bodyPr/>
                    <a:lstStyle/>
                    <a:p>
                      <a:r>
                        <a:rPr lang="en-US" sz="1600" dirty="0"/>
                        <a:t>Shipment ID (FK)</a:t>
                      </a:r>
                    </a:p>
                  </a:txBody>
                  <a:tcPr/>
                </a:tc>
                <a:extLst>
                  <a:ext uri="{0D108BD9-81ED-4DB2-BD59-A6C34878D82A}">
                    <a16:rowId xmlns:a16="http://schemas.microsoft.com/office/drawing/2014/main" val="1314015924"/>
                  </a:ext>
                </a:extLst>
              </a:tr>
              <a:tr h="370840">
                <a:tc>
                  <a:txBody>
                    <a:bodyPr/>
                    <a:lstStyle/>
                    <a:p>
                      <a:r>
                        <a:rPr lang="en-US" sz="1600" dirty="0">
                          <a:solidFill>
                            <a:srgbClr val="FF0000"/>
                          </a:solidFill>
                        </a:rPr>
                        <a:t>Demand Date </a:t>
                      </a:r>
                    </a:p>
                    <a:p>
                      <a:r>
                        <a:rPr lang="en-US" sz="1600" dirty="0">
                          <a:solidFill>
                            <a:srgbClr val="00B050"/>
                          </a:solidFill>
                        </a:rPr>
                        <a:t>(Date, TimeStamp)</a:t>
                      </a:r>
                    </a:p>
                  </a:txBody>
                  <a:tcPr/>
                </a:tc>
                <a:extLst>
                  <a:ext uri="{0D108BD9-81ED-4DB2-BD59-A6C34878D82A}">
                    <a16:rowId xmlns:a16="http://schemas.microsoft.com/office/drawing/2014/main" val="3484348075"/>
                  </a:ext>
                </a:extLst>
              </a:tr>
              <a:tr h="370840">
                <a:tc>
                  <a:txBody>
                    <a:bodyPr/>
                    <a:lstStyle/>
                    <a:p>
                      <a:r>
                        <a:rPr lang="en-US" sz="1600" dirty="0">
                          <a:solidFill>
                            <a:srgbClr val="FF0000"/>
                          </a:solidFill>
                        </a:rPr>
                        <a:t>MRP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strike="noStrike" kern="1200" dirty="0">
                          <a:solidFill>
                            <a:srgbClr val="00B050"/>
                          </a:solidFill>
                          <a:latin typeface="+mn-lt"/>
                          <a:ea typeface="+mn-ea"/>
                          <a:cs typeface="+mn-cs"/>
                        </a:rPr>
                        <a:t>(Text, category)</a:t>
                      </a:r>
                    </a:p>
                  </a:txBody>
                  <a:tcPr/>
                </a:tc>
                <a:extLst>
                  <a:ext uri="{0D108BD9-81ED-4DB2-BD59-A6C34878D82A}">
                    <a16:rowId xmlns:a16="http://schemas.microsoft.com/office/drawing/2014/main" val="1930152924"/>
                  </a:ext>
                </a:extLst>
              </a:tr>
              <a:tr h="370840">
                <a:tc>
                  <a:txBody>
                    <a:bodyPr/>
                    <a:lstStyle/>
                    <a:p>
                      <a:r>
                        <a:rPr lang="en-US" sz="1600" dirty="0">
                          <a:solidFill>
                            <a:srgbClr val="FF0000"/>
                          </a:solidFill>
                        </a:rPr>
                        <a:t>Change Qty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strike="noStrike" kern="1200" dirty="0">
                          <a:solidFill>
                            <a:srgbClr val="00B050"/>
                          </a:solidFill>
                          <a:latin typeface="+mn-lt"/>
                          <a:ea typeface="+mn-ea"/>
                          <a:cs typeface="+mn-cs"/>
                        </a:rPr>
                        <a:t>(number, Qty)</a:t>
                      </a:r>
                    </a:p>
                  </a:txBody>
                  <a:tcPr/>
                </a:tc>
                <a:extLst>
                  <a:ext uri="{0D108BD9-81ED-4DB2-BD59-A6C34878D82A}">
                    <a16:rowId xmlns:a16="http://schemas.microsoft.com/office/drawing/2014/main" val="4060430642"/>
                  </a:ext>
                </a:extLst>
              </a:tr>
              <a:tr h="222522">
                <a:tc>
                  <a:txBody>
                    <a:bodyPr/>
                    <a:lstStyle/>
                    <a:p>
                      <a:r>
                        <a:rPr lang="en-US" sz="1600" dirty="0">
                          <a:solidFill>
                            <a:srgbClr val="FF0000"/>
                          </a:solidFill>
                        </a:rPr>
                        <a:t>Total Qty</a:t>
                      </a:r>
                    </a:p>
                    <a:p>
                      <a:pPr marL="0" algn="l" defTabSz="914400" rtl="0" eaLnBrk="1" latinLnBrk="0" hangingPunct="1"/>
                      <a:r>
                        <a:rPr lang="en-US" sz="1600" strike="noStrike" kern="1200" dirty="0">
                          <a:solidFill>
                            <a:srgbClr val="00B050"/>
                          </a:solidFill>
                          <a:latin typeface="+mn-lt"/>
                          <a:ea typeface="+mn-ea"/>
                          <a:cs typeface="+mn-cs"/>
                        </a:rPr>
                        <a:t>(number, Qty)</a:t>
                      </a:r>
                    </a:p>
                  </a:txBody>
                  <a:tcPr/>
                </a:tc>
                <a:extLst>
                  <a:ext uri="{0D108BD9-81ED-4DB2-BD59-A6C34878D82A}">
                    <a16:rowId xmlns:a16="http://schemas.microsoft.com/office/drawing/2014/main" val="4286060948"/>
                  </a:ext>
                </a:extLst>
              </a:tr>
            </a:tbl>
          </a:graphicData>
        </a:graphic>
      </p:graphicFrame>
      <p:graphicFrame>
        <p:nvGraphicFramePr>
          <p:cNvPr id="12" name="Table 11">
            <a:extLst>
              <a:ext uri="{FF2B5EF4-FFF2-40B4-BE49-F238E27FC236}">
                <a16:creationId xmlns:a16="http://schemas.microsoft.com/office/drawing/2014/main" id="{E5905397-A059-6840-8937-74A2C07897D4}"/>
              </a:ext>
            </a:extLst>
          </p:cNvPr>
          <p:cNvGraphicFramePr>
            <a:graphicFrameLocks noGrp="1"/>
          </p:cNvGraphicFramePr>
          <p:nvPr/>
        </p:nvGraphicFramePr>
        <p:xfrm>
          <a:off x="6956158" y="772567"/>
          <a:ext cx="1935747" cy="4714240"/>
        </p:xfrm>
        <a:graphic>
          <a:graphicData uri="http://schemas.openxmlformats.org/drawingml/2006/table">
            <a:tbl>
              <a:tblPr firstRow="1" bandRow="1">
                <a:tableStyleId>{5C22544A-7EE6-4342-B048-85BDC9FD1C3A}</a:tableStyleId>
              </a:tblPr>
              <a:tblGrid>
                <a:gridCol w="1935747">
                  <a:extLst>
                    <a:ext uri="{9D8B030D-6E8A-4147-A177-3AD203B41FA5}">
                      <a16:colId xmlns:a16="http://schemas.microsoft.com/office/drawing/2014/main" val="4240545615"/>
                    </a:ext>
                  </a:extLst>
                </a:gridCol>
              </a:tblGrid>
              <a:tr h="331197">
                <a:tc>
                  <a:txBody>
                    <a:bodyPr/>
                    <a:lstStyle/>
                    <a:p>
                      <a:pPr algn="ctr"/>
                      <a:r>
                        <a:rPr lang="en-US" sz="1600" dirty="0"/>
                        <a:t>Supply</a:t>
                      </a:r>
                    </a:p>
                  </a:txBody>
                  <a:tcPr/>
                </a:tc>
                <a:extLst>
                  <a:ext uri="{0D108BD9-81ED-4DB2-BD59-A6C34878D82A}">
                    <a16:rowId xmlns:a16="http://schemas.microsoft.com/office/drawing/2014/main" val="5264419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Shipment ID (PK)</a:t>
                      </a:r>
                    </a:p>
                  </a:txBody>
                  <a:tcPr/>
                </a:tc>
                <a:extLst>
                  <a:ext uri="{0D108BD9-81ED-4DB2-BD59-A6C34878D82A}">
                    <a16:rowId xmlns:a16="http://schemas.microsoft.com/office/drawing/2014/main" val="1523507938"/>
                  </a:ext>
                </a:extLst>
              </a:tr>
              <a:tr h="370840">
                <a:tc>
                  <a:txBody>
                    <a:bodyPr/>
                    <a:lstStyle/>
                    <a:p>
                      <a:r>
                        <a:rPr lang="en-US" sz="1600" dirty="0"/>
                        <a:t>Material ID (FK)</a:t>
                      </a:r>
                    </a:p>
                  </a:txBody>
                  <a:tcPr/>
                </a:tc>
                <a:extLst>
                  <a:ext uri="{0D108BD9-81ED-4DB2-BD59-A6C34878D82A}">
                    <a16:rowId xmlns:a16="http://schemas.microsoft.com/office/drawing/2014/main" val="3087624330"/>
                  </a:ext>
                </a:extLst>
              </a:tr>
              <a:tr h="370840">
                <a:tc>
                  <a:txBody>
                    <a:bodyPr/>
                    <a:lstStyle/>
                    <a:p>
                      <a:r>
                        <a:rPr lang="en-US" sz="1600" strike="noStrike" dirty="0">
                          <a:solidFill>
                            <a:schemeClr val="tx1"/>
                          </a:solidFill>
                        </a:rPr>
                        <a:t>Vendor ID (FK)</a:t>
                      </a:r>
                    </a:p>
                  </a:txBody>
                  <a:tcPr/>
                </a:tc>
                <a:extLst>
                  <a:ext uri="{0D108BD9-81ED-4DB2-BD59-A6C34878D82A}">
                    <a16:rowId xmlns:a16="http://schemas.microsoft.com/office/drawing/2014/main" val="3166921217"/>
                  </a:ext>
                </a:extLst>
              </a:tr>
              <a:tr h="370840">
                <a:tc>
                  <a:txBody>
                    <a:bodyPr/>
                    <a:lstStyle/>
                    <a:p>
                      <a:r>
                        <a:rPr lang="en-US" sz="1600" dirty="0"/>
                        <a:t>Purchase Order #</a:t>
                      </a:r>
                    </a:p>
                  </a:txBody>
                  <a:tcPr/>
                </a:tc>
                <a:extLst>
                  <a:ext uri="{0D108BD9-81ED-4DB2-BD59-A6C34878D82A}">
                    <a16:rowId xmlns:a16="http://schemas.microsoft.com/office/drawing/2014/main" val="2342009291"/>
                  </a:ext>
                </a:extLst>
              </a:tr>
              <a:tr h="370840">
                <a:tc>
                  <a:txBody>
                    <a:bodyPr/>
                    <a:lstStyle/>
                    <a:p>
                      <a:r>
                        <a:rPr lang="en-US" sz="1600" dirty="0">
                          <a:solidFill>
                            <a:srgbClr val="FF0000"/>
                          </a:solidFill>
                        </a:rPr>
                        <a:t>Trailer ID</a:t>
                      </a:r>
                    </a:p>
                    <a:p>
                      <a:r>
                        <a:rPr lang="en-US" sz="1600" dirty="0">
                          <a:solidFill>
                            <a:srgbClr val="00B050"/>
                          </a:solidFill>
                        </a:rPr>
                        <a:t>(number, Key)</a:t>
                      </a:r>
                    </a:p>
                  </a:txBody>
                  <a:tcPr/>
                </a:tc>
                <a:extLst>
                  <a:ext uri="{0D108BD9-81ED-4DB2-BD59-A6C34878D82A}">
                    <a16:rowId xmlns:a16="http://schemas.microsoft.com/office/drawing/2014/main" val="1314015924"/>
                  </a:ext>
                </a:extLst>
              </a:tr>
              <a:tr h="370840">
                <a:tc>
                  <a:txBody>
                    <a:bodyPr/>
                    <a:lstStyle/>
                    <a:p>
                      <a:r>
                        <a:rPr lang="en-US" sz="1600" dirty="0">
                          <a:solidFill>
                            <a:srgbClr val="FF0000"/>
                          </a:solidFill>
                        </a:rPr>
                        <a:t>Source of Shipment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B050"/>
                          </a:solidFill>
                        </a:rPr>
                        <a:t>(Lat., Lng, Address)</a:t>
                      </a:r>
                    </a:p>
                  </a:txBody>
                  <a:tcPr/>
                </a:tc>
                <a:extLst>
                  <a:ext uri="{0D108BD9-81ED-4DB2-BD59-A6C34878D82A}">
                    <a16:rowId xmlns:a16="http://schemas.microsoft.com/office/drawing/2014/main" val="3484348075"/>
                  </a:ext>
                </a:extLst>
              </a:tr>
              <a:tr h="370840">
                <a:tc>
                  <a:txBody>
                    <a:bodyPr/>
                    <a:lstStyle/>
                    <a:p>
                      <a:r>
                        <a:rPr lang="en-US" sz="1600" dirty="0">
                          <a:solidFill>
                            <a:srgbClr val="FF0000"/>
                          </a:solidFill>
                        </a:rPr>
                        <a:t>Dest. of Shipment</a:t>
                      </a:r>
                    </a:p>
                    <a:p>
                      <a:r>
                        <a:rPr lang="en-US" sz="1600" dirty="0">
                          <a:solidFill>
                            <a:srgbClr val="00B050"/>
                          </a:solidFill>
                        </a:rPr>
                        <a:t>(Lat., Lng, Address)</a:t>
                      </a:r>
                    </a:p>
                  </a:txBody>
                  <a:tcPr/>
                </a:tc>
                <a:extLst>
                  <a:ext uri="{0D108BD9-81ED-4DB2-BD59-A6C34878D82A}">
                    <a16:rowId xmlns:a16="http://schemas.microsoft.com/office/drawing/2014/main" val="2510592215"/>
                  </a:ext>
                </a:extLst>
              </a:tr>
              <a:tr h="370840">
                <a:tc>
                  <a:txBody>
                    <a:bodyPr/>
                    <a:lstStyle/>
                    <a:p>
                      <a:r>
                        <a:rPr lang="en-US" sz="1600" dirty="0">
                          <a:solidFill>
                            <a:srgbClr val="FF0000"/>
                          </a:solidFill>
                        </a:rPr>
                        <a:t>ETA to Dest.</a:t>
                      </a:r>
                    </a:p>
                    <a:p>
                      <a:r>
                        <a:rPr lang="en-US" sz="1600" dirty="0">
                          <a:solidFill>
                            <a:srgbClr val="00B050"/>
                          </a:solidFill>
                        </a:rPr>
                        <a:t>(number, hrs.)</a:t>
                      </a:r>
                    </a:p>
                  </a:txBody>
                  <a:tcPr/>
                </a:tc>
                <a:extLst>
                  <a:ext uri="{0D108BD9-81ED-4DB2-BD59-A6C34878D82A}">
                    <a16:rowId xmlns:a16="http://schemas.microsoft.com/office/drawing/2014/main" val="3946835334"/>
                  </a:ext>
                </a:extLst>
              </a:tr>
              <a:tr h="370840">
                <a:tc>
                  <a:txBody>
                    <a:bodyPr/>
                    <a:lstStyle/>
                    <a:p>
                      <a:r>
                        <a:rPr lang="en-US" sz="1600" dirty="0">
                          <a:solidFill>
                            <a:schemeClr val="tx1"/>
                          </a:solidFill>
                        </a:rPr>
                        <a:t>Supply TS</a:t>
                      </a:r>
                    </a:p>
                    <a:p>
                      <a:r>
                        <a:rPr lang="en-US" sz="1600" dirty="0">
                          <a:solidFill>
                            <a:srgbClr val="00B050"/>
                          </a:solidFill>
                        </a:rPr>
                        <a:t>(Date, TimeStamp)</a:t>
                      </a:r>
                    </a:p>
                  </a:txBody>
                  <a:tcPr/>
                </a:tc>
                <a:extLst>
                  <a:ext uri="{0D108BD9-81ED-4DB2-BD59-A6C34878D82A}">
                    <a16:rowId xmlns:a16="http://schemas.microsoft.com/office/drawing/2014/main" val="1411601910"/>
                  </a:ext>
                </a:extLst>
              </a:tr>
            </a:tbl>
          </a:graphicData>
        </a:graphic>
      </p:graphicFrame>
      <p:cxnSp>
        <p:nvCxnSpPr>
          <p:cNvPr id="3" name="Straight Connector 2">
            <a:extLst>
              <a:ext uri="{FF2B5EF4-FFF2-40B4-BE49-F238E27FC236}">
                <a16:creationId xmlns:a16="http://schemas.microsoft.com/office/drawing/2014/main" id="{9533CB04-7E8F-0D46-96FA-B4CF408D5E96}"/>
              </a:ext>
            </a:extLst>
          </p:cNvPr>
          <p:cNvCxnSpPr>
            <a:cxnSpLocks/>
          </p:cNvCxnSpPr>
          <p:nvPr/>
        </p:nvCxnSpPr>
        <p:spPr>
          <a:xfrm>
            <a:off x="2036064" y="165590"/>
            <a:ext cx="0" cy="6168579"/>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8D015B-F4B1-B845-9FD9-E12CC4EDDD23}"/>
              </a:ext>
            </a:extLst>
          </p:cNvPr>
          <p:cNvCxnSpPr>
            <a:cxnSpLocks/>
          </p:cNvCxnSpPr>
          <p:nvPr/>
        </p:nvCxnSpPr>
        <p:spPr>
          <a:xfrm>
            <a:off x="4611624" y="165589"/>
            <a:ext cx="0" cy="6168579"/>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1761D49-4823-3A44-BFD7-A13DEA9C3616}"/>
              </a:ext>
            </a:extLst>
          </p:cNvPr>
          <p:cNvCxnSpPr>
            <a:cxnSpLocks/>
          </p:cNvCxnSpPr>
          <p:nvPr/>
        </p:nvCxnSpPr>
        <p:spPr>
          <a:xfrm>
            <a:off x="9244584" y="244838"/>
            <a:ext cx="0" cy="6168579"/>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9054F0C-61A7-0046-8C82-211175BE4E79}"/>
              </a:ext>
            </a:extLst>
          </p:cNvPr>
          <p:cNvPicPr>
            <a:picLocks noChangeAspect="1"/>
          </p:cNvPicPr>
          <p:nvPr/>
        </p:nvPicPr>
        <p:blipFill>
          <a:blip r:embed="rId2"/>
          <a:stretch>
            <a:fillRect/>
          </a:stretch>
        </p:blipFill>
        <p:spPr>
          <a:xfrm>
            <a:off x="10457781" y="58981"/>
            <a:ext cx="778657" cy="1294894"/>
          </a:xfrm>
          <a:prstGeom prst="rect">
            <a:avLst/>
          </a:prstGeom>
        </p:spPr>
      </p:pic>
      <p:sp>
        <p:nvSpPr>
          <p:cNvPr id="8" name="TextBox 7">
            <a:extLst>
              <a:ext uri="{FF2B5EF4-FFF2-40B4-BE49-F238E27FC236}">
                <a16:creationId xmlns:a16="http://schemas.microsoft.com/office/drawing/2014/main" id="{DE208C5A-7A59-1C40-A40C-FB7D7BE7FC42}"/>
              </a:ext>
            </a:extLst>
          </p:cNvPr>
          <p:cNvSpPr txBox="1"/>
          <p:nvPr/>
        </p:nvSpPr>
        <p:spPr>
          <a:xfrm>
            <a:off x="10119325" y="1318161"/>
            <a:ext cx="1750992"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Material Planner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KPI</a:t>
            </a:r>
          </a:p>
        </p:txBody>
      </p:sp>
    </p:spTree>
    <p:extLst>
      <p:ext uri="{BB962C8B-B14F-4D97-AF65-F5344CB8AC3E}">
        <p14:creationId xmlns:p14="http://schemas.microsoft.com/office/powerpoint/2010/main" val="2120536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85061-267E-9B46-A4F7-740FE3DB079C}"/>
              </a:ext>
            </a:extLst>
          </p:cNvPr>
          <p:cNvSpPr>
            <a:spLocks noGrp="1"/>
          </p:cNvSpPr>
          <p:nvPr>
            <p:ph type="title"/>
          </p:nvPr>
        </p:nvSpPr>
        <p:spPr/>
        <p:txBody>
          <a:bodyPr/>
          <a:lstStyle/>
          <a:p>
            <a:r>
              <a:rPr lang="en-US" u="none" dirty="0"/>
              <a:t>MRP Element Possible Values</a:t>
            </a:r>
          </a:p>
        </p:txBody>
      </p:sp>
      <p:graphicFrame>
        <p:nvGraphicFramePr>
          <p:cNvPr id="4" name="Table 4">
            <a:extLst>
              <a:ext uri="{FF2B5EF4-FFF2-40B4-BE49-F238E27FC236}">
                <a16:creationId xmlns:a16="http://schemas.microsoft.com/office/drawing/2014/main" id="{908A052C-BD9B-EF4C-A95A-A1D0AA9CD9FE}"/>
              </a:ext>
            </a:extLst>
          </p:cNvPr>
          <p:cNvGraphicFramePr>
            <a:graphicFrameLocks noGrp="1"/>
          </p:cNvGraphicFramePr>
          <p:nvPr/>
        </p:nvGraphicFramePr>
        <p:xfrm>
          <a:off x="421105" y="1234440"/>
          <a:ext cx="11500435" cy="4358640"/>
        </p:xfrm>
        <a:graphic>
          <a:graphicData uri="http://schemas.openxmlformats.org/drawingml/2006/table">
            <a:tbl>
              <a:tblPr firstRow="1" bandRow="1">
                <a:tableStyleId>{5C22544A-7EE6-4342-B048-85BDC9FD1C3A}</a:tableStyleId>
              </a:tblPr>
              <a:tblGrid>
                <a:gridCol w="1413460">
                  <a:extLst>
                    <a:ext uri="{9D8B030D-6E8A-4147-A177-3AD203B41FA5}">
                      <a16:colId xmlns:a16="http://schemas.microsoft.com/office/drawing/2014/main" val="3939161023"/>
                    </a:ext>
                  </a:extLst>
                </a:gridCol>
                <a:gridCol w="10086975">
                  <a:extLst>
                    <a:ext uri="{9D8B030D-6E8A-4147-A177-3AD203B41FA5}">
                      <a16:colId xmlns:a16="http://schemas.microsoft.com/office/drawing/2014/main" val="2163082561"/>
                    </a:ext>
                  </a:extLst>
                </a:gridCol>
              </a:tblGrid>
              <a:tr h="370840">
                <a:tc>
                  <a:txBody>
                    <a:bodyPr/>
                    <a:lstStyle/>
                    <a:p>
                      <a:pPr algn="ctr"/>
                      <a:r>
                        <a:rPr lang="en-US" sz="2300" dirty="0"/>
                        <a:t>MRP Element</a:t>
                      </a:r>
                    </a:p>
                  </a:txBody>
                  <a:tcPr/>
                </a:tc>
                <a:tc>
                  <a:txBody>
                    <a:bodyPr/>
                    <a:lstStyle/>
                    <a:p>
                      <a:pPr algn="ctr"/>
                      <a:r>
                        <a:rPr lang="en-US" sz="2300" dirty="0"/>
                        <a:t>Description</a:t>
                      </a:r>
                    </a:p>
                  </a:txBody>
                  <a:tcPr/>
                </a:tc>
                <a:extLst>
                  <a:ext uri="{0D108BD9-81ED-4DB2-BD59-A6C34878D82A}">
                    <a16:rowId xmlns:a16="http://schemas.microsoft.com/office/drawing/2014/main" val="1669909729"/>
                  </a:ext>
                </a:extLst>
              </a:tr>
              <a:tr h="370840">
                <a:tc>
                  <a:txBody>
                    <a:bodyPr/>
                    <a:lstStyle/>
                    <a:p>
                      <a:r>
                        <a:rPr lang="en-US" sz="2200" dirty="0"/>
                        <a:t>Stock</a:t>
                      </a:r>
                    </a:p>
                  </a:txBody>
                  <a:tcPr/>
                </a:tc>
                <a:tc>
                  <a:txBody>
                    <a:bodyPr/>
                    <a:lstStyle/>
                    <a:p>
                      <a:r>
                        <a:rPr lang="en-US" sz="2200" dirty="0"/>
                        <a:t>An Initial stock value</a:t>
                      </a:r>
                    </a:p>
                  </a:txBody>
                  <a:tcPr/>
                </a:tc>
                <a:extLst>
                  <a:ext uri="{0D108BD9-81ED-4DB2-BD59-A6C34878D82A}">
                    <a16:rowId xmlns:a16="http://schemas.microsoft.com/office/drawing/2014/main" val="3735317025"/>
                  </a:ext>
                </a:extLst>
              </a:tr>
              <a:tr h="370840">
                <a:tc>
                  <a:txBody>
                    <a:bodyPr/>
                    <a:lstStyle/>
                    <a:p>
                      <a:r>
                        <a:rPr lang="en-IN" sz="2200" i="0" kern="1200" dirty="0">
                          <a:solidFill>
                            <a:schemeClr val="dk1"/>
                          </a:solidFill>
                          <a:effectLst/>
                          <a:latin typeface="+mn-lt"/>
                          <a:ea typeface="+mn-ea"/>
                          <a:cs typeface="+mn-cs"/>
                        </a:rPr>
                        <a:t>DepReq</a:t>
                      </a:r>
                      <a:endParaRPr lang="en-US" sz="2200" dirty="0"/>
                    </a:p>
                  </a:txBody>
                  <a:tcPr/>
                </a:tc>
                <a:tc>
                  <a:txBody>
                    <a:bodyPr/>
                    <a:lstStyle/>
                    <a:p>
                      <a:r>
                        <a:rPr lang="en-IN" sz="2200" i="0" kern="1200" dirty="0">
                          <a:solidFill>
                            <a:schemeClr val="dk1"/>
                          </a:solidFill>
                          <a:effectLst/>
                          <a:latin typeface="+mn-lt"/>
                          <a:ea typeface="+mn-ea"/>
                          <a:cs typeface="+mn-cs"/>
                        </a:rPr>
                        <a:t>It specifies requirement/demand/consumption of a part.</a:t>
                      </a:r>
                      <a:endParaRPr lang="en-US" sz="2200" dirty="0"/>
                    </a:p>
                  </a:txBody>
                  <a:tcPr/>
                </a:tc>
                <a:extLst>
                  <a:ext uri="{0D108BD9-81ED-4DB2-BD59-A6C34878D82A}">
                    <a16:rowId xmlns:a16="http://schemas.microsoft.com/office/drawing/2014/main" val="3260206457"/>
                  </a:ext>
                </a:extLst>
              </a:tr>
              <a:tr h="370840">
                <a:tc>
                  <a:txBody>
                    <a:bodyPr/>
                    <a:lstStyle/>
                    <a:p>
                      <a:r>
                        <a:rPr lang="en-IN" sz="2200" i="0" kern="1200" dirty="0">
                          <a:solidFill>
                            <a:schemeClr val="dk1"/>
                          </a:solidFill>
                          <a:effectLst/>
                          <a:latin typeface="+mn-lt"/>
                          <a:ea typeface="+mn-ea"/>
                          <a:cs typeface="+mn-cs"/>
                        </a:rPr>
                        <a:t>ShipNt</a:t>
                      </a:r>
                      <a:endParaRPr lang="en-US" sz="2200" dirty="0"/>
                    </a:p>
                  </a:txBody>
                  <a:tcPr/>
                </a:tc>
                <a:tc>
                  <a:txBody>
                    <a:bodyPr/>
                    <a:lstStyle/>
                    <a:p>
                      <a:r>
                        <a:rPr lang="en-IN" sz="2200" i="0" kern="1200" dirty="0">
                          <a:solidFill>
                            <a:schemeClr val="dk1"/>
                          </a:solidFill>
                          <a:effectLst/>
                          <a:latin typeface="+mn-lt"/>
                          <a:ea typeface="+mn-ea"/>
                          <a:cs typeface="+mn-cs"/>
                        </a:rPr>
                        <a:t>Number of stck in transit; The trailer which is carrying the parts is in transit.</a:t>
                      </a:r>
                    </a:p>
                    <a:p>
                      <a:r>
                        <a:rPr lang="en-IN" sz="2200" i="0" kern="1200" dirty="0">
                          <a:solidFill>
                            <a:schemeClr val="dk1"/>
                          </a:solidFill>
                          <a:effectLst/>
                          <a:latin typeface="+mn-lt"/>
                          <a:ea typeface="+mn-ea"/>
                          <a:cs typeface="+mn-cs"/>
                        </a:rPr>
                        <a:t>It is expected to be at the delivery location on a </a:t>
                      </a:r>
                      <a:r>
                        <a:rPr lang="en-IN" sz="2200" i="0" kern="1200" dirty="0">
                          <a:solidFill>
                            <a:schemeClr val="tx1"/>
                          </a:solidFill>
                          <a:effectLst/>
                          <a:latin typeface="+mn-lt"/>
                          <a:ea typeface="+mn-ea"/>
                          <a:cs typeface="+mn-cs"/>
                        </a:rPr>
                        <a:t>demand date</a:t>
                      </a:r>
                      <a:r>
                        <a:rPr lang="en-IN" sz="2200" i="0" kern="1200" dirty="0">
                          <a:solidFill>
                            <a:schemeClr val="dk1"/>
                          </a:solidFill>
                          <a:effectLst/>
                          <a:latin typeface="+mn-lt"/>
                          <a:ea typeface="+mn-ea"/>
                          <a:cs typeface="+mn-cs"/>
                        </a:rPr>
                        <a:t>.</a:t>
                      </a:r>
                      <a:endParaRPr lang="en-US" sz="2200" dirty="0"/>
                    </a:p>
                  </a:txBody>
                  <a:tcPr/>
                </a:tc>
                <a:extLst>
                  <a:ext uri="{0D108BD9-81ED-4DB2-BD59-A6C34878D82A}">
                    <a16:rowId xmlns:a16="http://schemas.microsoft.com/office/drawing/2014/main" val="3484185610"/>
                  </a:ext>
                </a:extLst>
              </a:tr>
              <a:tr h="370840">
                <a:tc>
                  <a:txBody>
                    <a:bodyPr/>
                    <a:lstStyle/>
                    <a:p>
                      <a:r>
                        <a:rPr lang="en-IN" sz="2200" i="0" kern="1200" dirty="0">
                          <a:solidFill>
                            <a:schemeClr val="dk1"/>
                          </a:solidFill>
                          <a:effectLst/>
                          <a:latin typeface="+mn-lt"/>
                          <a:ea typeface="+mn-ea"/>
                          <a:cs typeface="+mn-cs"/>
                        </a:rPr>
                        <a:t>SchAgr</a:t>
                      </a:r>
                      <a:endParaRPr lang="en-US" sz="2200" dirty="0"/>
                    </a:p>
                  </a:txBody>
                  <a:tcPr/>
                </a:tc>
                <a:tc>
                  <a:txBody>
                    <a:bodyPr/>
                    <a:lstStyle/>
                    <a:p>
                      <a:r>
                        <a:rPr lang="en-IN" sz="2200" i="0" kern="1200" dirty="0">
                          <a:solidFill>
                            <a:schemeClr val="tx1"/>
                          </a:solidFill>
                          <a:effectLst/>
                          <a:latin typeface="+mn-lt"/>
                          <a:ea typeface="+mn-ea"/>
                          <a:cs typeface="+mn-cs"/>
                        </a:rPr>
                        <a:t>The quantity of stck we are expecting to collect from a supplier. </a:t>
                      </a:r>
                    </a:p>
                    <a:p>
                      <a:r>
                        <a:rPr lang="en-IN" sz="2200" i="0" kern="1200" dirty="0">
                          <a:solidFill>
                            <a:schemeClr val="tx1"/>
                          </a:solidFill>
                          <a:effectLst/>
                          <a:latin typeface="+mn-lt"/>
                          <a:ea typeface="+mn-ea"/>
                          <a:cs typeface="+mn-cs"/>
                        </a:rPr>
                        <a:t>It will be delivered on a demand date.</a:t>
                      </a:r>
                      <a:endParaRPr lang="en-US" sz="2200" dirty="0">
                        <a:solidFill>
                          <a:schemeClr val="tx1"/>
                        </a:solidFill>
                      </a:endParaRPr>
                    </a:p>
                  </a:txBody>
                  <a:tcPr/>
                </a:tc>
                <a:extLst>
                  <a:ext uri="{0D108BD9-81ED-4DB2-BD59-A6C34878D82A}">
                    <a16:rowId xmlns:a16="http://schemas.microsoft.com/office/drawing/2014/main" val="1795526968"/>
                  </a:ext>
                </a:extLst>
              </a:tr>
              <a:tr h="370840">
                <a:tc>
                  <a:txBody>
                    <a:bodyPr/>
                    <a:lstStyle/>
                    <a:p>
                      <a:r>
                        <a:rPr lang="en-IN" sz="2200" i="0" kern="1200" dirty="0">
                          <a:solidFill>
                            <a:schemeClr val="dk1"/>
                          </a:solidFill>
                          <a:effectLst/>
                          <a:latin typeface="+mn-lt"/>
                          <a:ea typeface="+mn-ea"/>
                          <a:cs typeface="+mn-cs"/>
                        </a:rPr>
                        <a:t>IndReq</a:t>
                      </a:r>
                      <a:endParaRPr lang="en-US" sz="2200" dirty="0"/>
                    </a:p>
                  </a:txBody>
                  <a:tcPr/>
                </a:tc>
                <a:tc>
                  <a:txBody>
                    <a:bodyPr/>
                    <a:lstStyle/>
                    <a:p>
                      <a:r>
                        <a:rPr lang="en-IN" sz="2200" i="0" kern="1200" dirty="0">
                          <a:solidFill>
                            <a:schemeClr val="dk1"/>
                          </a:solidFill>
                          <a:effectLst/>
                          <a:latin typeface="+mn-lt"/>
                          <a:ea typeface="+mn-ea"/>
                          <a:cs typeface="+mn-cs"/>
                        </a:rPr>
                        <a:t>Order Forecast of stock</a:t>
                      </a:r>
                      <a:endParaRPr lang="en-US" sz="2200" dirty="0"/>
                    </a:p>
                  </a:txBody>
                  <a:tcPr/>
                </a:tc>
                <a:extLst>
                  <a:ext uri="{0D108BD9-81ED-4DB2-BD59-A6C34878D82A}">
                    <a16:rowId xmlns:a16="http://schemas.microsoft.com/office/drawing/2014/main" val="608393348"/>
                  </a:ext>
                </a:extLst>
              </a:tr>
              <a:tr h="370840">
                <a:tc>
                  <a:txBody>
                    <a:bodyPr/>
                    <a:lstStyle/>
                    <a:p>
                      <a:r>
                        <a:rPr lang="en-US" sz="2200" dirty="0"/>
                        <a:t>SafeSt</a:t>
                      </a:r>
                    </a:p>
                  </a:txBody>
                  <a:tcPr/>
                </a:tc>
                <a:tc>
                  <a:txBody>
                    <a:bodyPr/>
                    <a:lstStyle/>
                    <a:p>
                      <a:r>
                        <a:rPr lang="en-US" sz="2200" dirty="0"/>
                        <a:t>It specifies the quantity whose purpose is to satisfy unexpectedly high demand in coverage period. The risk of shortfalls is reduced by having a safety stock.</a:t>
                      </a:r>
                    </a:p>
                  </a:txBody>
                  <a:tcPr/>
                </a:tc>
                <a:extLst>
                  <a:ext uri="{0D108BD9-81ED-4DB2-BD59-A6C34878D82A}">
                    <a16:rowId xmlns:a16="http://schemas.microsoft.com/office/drawing/2014/main" val="2139983020"/>
                  </a:ext>
                </a:extLst>
              </a:tr>
            </a:tbl>
          </a:graphicData>
        </a:graphic>
      </p:graphicFrame>
    </p:spTree>
    <p:extLst>
      <p:ext uri="{BB962C8B-B14F-4D97-AF65-F5344CB8AC3E}">
        <p14:creationId xmlns:p14="http://schemas.microsoft.com/office/powerpoint/2010/main" val="3780383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5649F-B694-4BAA-BAAE-37B751088A91}"/>
              </a:ext>
            </a:extLst>
          </p:cNvPr>
          <p:cNvSpPr>
            <a:spLocks noGrp="1"/>
          </p:cNvSpPr>
          <p:nvPr>
            <p:ph type="title"/>
          </p:nvPr>
        </p:nvSpPr>
        <p:spPr/>
        <p:txBody>
          <a:bodyPr/>
          <a:lstStyle/>
          <a:p>
            <a:r>
              <a:rPr lang="en-US" dirty="0"/>
              <a:t>UofSC Roadmap</a:t>
            </a:r>
          </a:p>
        </p:txBody>
      </p:sp>
      <p:pic>
        <p:nvPicPr>
          <p:cNvPr id="1028" name="Picture 4">
            <a:extLst>
              <a:ext uri="{FF2B5EF4-FFF2-40B4-BE49-F238E27FC236}">
                <a16:creationId xmlns:a16="http://schemas.microsoft.com/office/drawing/2014/main" id="{9CE32104-5F90-4E35-B0A7-57BD9FC4F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079" y="1128661"/>
            <a:ext cx="11369842" cy="4995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570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9B536-FAA9-438D-B986-E93935F7CB04}"/>
              </a:ext>
            </a:extLst>
          </p:cNvPr>
          <p:cNvSpPr>
            <a:spLocks noGrp="1"/>
          </p:cNvSpPr>
          <p:nvPr>
            <p:ph type="title"/>
          </p:nvPr>
        </p:nvSpPr>
        <p:spPr/>
        <p:txBody>
          <a:bodyPr/>
          <a:lstStyle/>
          <a:p>
            <a:r>
              <a:rPr lang="en-US" dirty="0"/>
              <a:t>Key Observations</a:t>
            </a:r>
          </a:p>
        </p:txBody>
      </p:sp>
      <p:sp>
        <p:nvSpPr>
          <p:cNvPr id="3" name="Content Placeholder 2">
            <a:extLst>
              <a:ext uri="{FF2B5EF4-FFF2-40B4-BE49-F238E27FC236}">
                <a16:creationId xmlns:a16="http://schemas.microsoft.com/office/drawing/2014/main" id="{6826B840-EA7D-4BA8-8BBC-82DBE472FB5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29027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D3D40-48A0-45E8-A09E-1808B4DED026}"/>
              </a:ext>
            </a:extLst>
          </p:cNvPr>
          <p:cNvSpPr>
            <a:spLocks noGrp="1"/>
          </p:cNvSpPr>
          <p:nvPr>
            <p:ph type="title"/>
          </p:nvPr>
        </p:nvSpPr>
        <p:spPr/>
        <p:txBody>
          <a:bodyPr/>
          <a:lstStyle/>
          <a:p>
            <a:r>
              <a:rPr lang="en-US" dirty="0"/>
              <a:t>Supporting Material</a:t>
            </a:r>
          </a:p>
        </p:txBody>
      </p:sp>
      <p:sp>
        <p:nvSpPr>
          <p:cNvPr id="7" name="Text Placeholder 6">
            <a:extLst>
              <a:ext uri="{FF2B5EF4-FFF2-40B4-BE49-F238E27FC236}">
                <a16:creationId xmlns:a16="http://schemas.microsoft.com/office/drawing/2014/main" id="{6881EA1A-CBED-4B5E-8196-D282737A7FB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09903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B47BE-CDA6-4CBC-9ADB-51CE073AE80A}"/>
              </a:ext>
            </a:extLst>
          </p:cNvPr>
          <p:cNvSpPr>
            <a:spLocks noGrp="1"/>
          </p:cNvSpPr>
          <p:nvPr>
            <p:ph type="title"/>
          </p:nvPr>
        </p:nvSpPr>
        <p:spPr/>
        <p:txBody>
          <a:bodyPr>
            <a:normAutofit fontScale="90000"/>
          </a:bodyPr>
          <a:lstStyle/>
          <a:p>
            <a:r>
              <a:rPr lang="en-US" dirty="0"/>
              <a:t>Interview Summary: Jeffrey Griggs</a:t>
            </a:r>
            <a:br>
              <a:rPr lang="en-US" dirty="0"/>
            </a:br>
            <a:r>
              <a:rPr lang="en-US" sz="3100" u="none" dirty="0">
                <a:solidFill>
                  <a:schemeClr val="tx1"/>
                </a:solidFill>
              </a:rPr>
              <a:t>9 years at BMW, 20 years in Automotive Industry</a:t>
            </a:r>
            <a:endParaRPr lang="en-US" u="none" dirty="0">
              <a:solidFill>
                <a:schemeClr val="tx1"/>
              </a:solidFill>
            </a:endParaRPr>
          </a:p>
        </p:txBody>
      </p:sp>
      <p:sp>
        <p:nvSpPr>
          <p:cNvPr id="3" name="Text Placeholder 2">
            <a:extLst>
              <a:ext uri="{FF2B5EF4-FFF2-40B4-BE49-F238E27FC236}">
                <a16:creationId xmlns:a16="http://schemas.microsoft.com/office/drawing/2014/main" id="{5E268B4C-12D9-4C63-B679-6A9C47F8E8D6}"/>
              </a:ext>
            </a:extLst>
          </p:cNvPr>
          <p:cNvSpPr>
            <a:spLocks noGrp="1"/>
          </p:cNvSpPr>
          <p:nvPr>
            <p:ph type="body" idx="1"/>
          </p:nvPr>
        </p:nvSpPr>
        <p:spPr/>
        <p:txBody>
          <a:bodyPr>
            <a:normAutofit fontScale="77500" lnSpcReduction="20000"/>
          </a:bodyPr>
          <a:lstStyle/>
          <a:p>
            <a:r>
              <a:rPr lang="en-US" dirty="0"/>
              <a:t>Few </a:t>
            </a:r>
            <a:r>
              <a:rPr lang="en-US" dirty="0" err="1"/>
              <a:t>EO’s</a:t>
            </a:r>
            <a:r>
              <a:rPr lang="en-US" dirty="0"/>
              <a:t> -&gt; Logical Planner</a:t>
            </a:r>
          </a:p>
          <a:p>
            <a:r>
              <a:rPr lang="en-US" dirty="0"/>
              <a:t>Doesn’t look at traffic lights/exception messages- looks at lowest coverage days and </a:t>
            </a:r>
            <a:r>
              <a:rPr lang="en-US" dirty="0" err="1"/>
              <a:t>MRP</a:t>
            </a:r>
            <a:r>
              <a:rPr lang="en-US" dirty="0"/>
              <a:t>/Inventory discrepancies first</a:t>
            </a:r>
          </a:p>
          <a:p>
            <a:r>
              <a:rPr lang="en-US" dirty="0"/>
              <a:t>Running behind schedule- notifies to push parts out</a:t>
            </a:r>
          </a:p>
          <a:p>
            <a:pPr lvl="1"/>
            <a:r>
              <a:rPr lang="en-US" dirty="0"/>
              <a:t>Ignore, unless weather, known line-shutdown, or Alfred says to not ignore</a:t>
            </a:r>
          </a:p>
          <a:p>
            <a:r>
              <a:rPr lang="en-US" dirty="0"/>
              <a:t>Rounding value- layer quantity on a palette, minimum order quantity (ASN Project?)</a:t>
            </a:r>
          </a:p>
          <a:p>
            <a:pPr lvl="1"/>
            <a:r>
              <a:rPr lang="en-US" dirty="0"/>
              <a:t>Dependent Vs Independent Requirements</a:t>
            </a:r>
          </a:p>
          <a:p>
            <a:pPr lvl="1"/>
            <a:r>
              <a:rPr lang="en-US" dirty="0"/>
              <a:t>Dependent -actual orders</a:t>
            </a:r>
          </a:p>
          <a:p>
            <a:r>
              <a:rPr lang="en-US" dirty="0"/>
              <a:t>Independent- more of a forecast, numbers appear more stable in SAP as a result</a:t>
            </a:r>
          </a:p>
          <a:p>
            <a:r>
              <a:rPr lang="en-US" dirty="0"/>
              <a:t>Semi Conductor Parts- changes very frequently due to availability of parts</a:t>
            </a:r>
          </a:p>
          <a:p>
            <a:pPr lvl="1"/>
            <a:r>
              <a:rPr lang="en-US" dirty="0"/>
              <a:t>Production runs ahead during the week and stops early Saturday</a:t>
            </a:r>
          </a:p>
          <a:p>
            <a:r>
              <a:rPr lang="en-US" dirty="0"/>
              <a:t>Time Fence</a:t>
            </a:r>
          </a:p>
          <a:p>
            <a:pPr lvl="1"/>
            <a:r>
              <a:rPr lang="en-US" dirty="0"/>
              <a:t>No hard answer for calculating, varies by planner</a:t>
            </a:r>
          </a:p>
          <a:p>
            <a:pPr lvl="1"/>
            <a:r>
              <a:rPr lang="en-US" dirty="0"/>
              <a:t>Keep close as possible to pickup days, too far out can lead to running out of parts</a:t>
            </a:r>
          </a:p>
          <a:p>
            <a:pPr lvl="1"/>
            <a:r>
              <a:rPr lang="en-US" dirty="0"/>
              <a:t>Planned delivery Time &lt; Actual Coverage &lt; Lead Time from Supplier</a:t>
            </a:r>
          </a:p>
          <a:p>
            <a:endParaRPr lang="en-US" dirty="0"/>
          </a:p>
        </p:txBody>
      </p:sp>
    </p:spTree>
    <p:extLst>
      <p:ext uri="{BB962C8B-B14F-4D97-AF65-F5344CB8AC3E}">
        <p14:creationId xmlns:p14="http://schemas.microsoft.com/office/powerpoint/2010/main" val="2258678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B47BE-CDA6-4CBC-9ADB-51CE073AE80A}"/>
              </a:ext>
            </a:extLst>
          </p:cNvPr>
          <p:cNvSpPr>
            <a:spLocks noGrp="1"/>
          </p:cNvSpPr>
          <p:nvPr>
            <p:ph type="title"/>
          </p:nvPr>
        </p:nvSpPr>
        <p:spPr/>
        <p:txBody>
          <a:bodyPr>
            <a:normAutofit fontScale="90000"/>
          </a:bodyPr>
          <a:lstStyle/>
          <a:p>
            <a:r>
              <a:rPr lang="en-US" dirty="0"/>
              <a:t>Interview Summary: </a:t>
            </a:r>
            <a:r>
              <a:rPr lang="en-US" dirty="0" err="1"/>
              <a:t>Tashelle</a:t>
            </a:r>
            <a:r>
              <a:rPr lang="en-US" dirty="0"/>
              <a:t> Brady</a:t>
            </a:r>
            <a:br>
              <a:rPr lang="en-US" dirty="0"/>
            </a:br>
            <a:r>
              <a:rPr lang="en-US" sz="3100" u="none" dirty="0">
                <a:solidFill>
                  <a:schemeClr val="tx1"/>
                </a:solidFill>
              </a:rPr>
              <a:t>25 years experience</a:t>
            </a:r>
            <a:endParaRPr lang="en-US" u="none" dirty="0">
              <a:solidFill>
                <a:schemeClr val="tx1"/>
              </a:solidFill>
            </a:endParaRPr>
          </a:p>
        </p:txBody>
      </p:sp>
      <p:sp>
        <p:nvSpPr>
          <p:cNvPr id="3" name="Text Placeholder 2">
            <a:extLst>
              <a:ext uri="{FF2B5EF4-FFF2-40B4-BE49-F238E27FC236}">
                <a16:creationId xmlns:a16="http://schemas.microsoft.com/office/drawing/2014/main" id="{5E268B4C-12D9-4C63-B679-6A9C47F8E8D6}"/>
              </a:ext>
            </a:extLst>
          </p:cNvPr>
          <p:cNvSpPr>
            <a:spLocks noGrp="1"/>
          </p:cNvSpPr>
          <p:nvPr>
            <p:ph type="body" idx="1"/>
          </p:nvPr>
        </p:nvSpPr>
        <p:spPr/>
        <p:txBody>
          <a:bodyPr>
            <a:normAutofit fontScale="62500" lnSpcReduction="20000"/>
          </a:bodyPr>
          <a:lstStyle/>
          <a:p>
            <a:r>
              <a:rPr lang="en-US" dirty="0"/>
              <a:t>Planner for local suppliers and suppliers from Mexico, local can do same day delivery</a:t>
            </a:r>
          </a:p>
          <a:p>
            <a:r>
              <a:rPr lang="en-US" dirty="0"/>
              <a:t>Overall Approach- Let the system plan, then evaluate exceptions</a:t>
            </a:r>
          </a:p>
          <a:p>
            <a:pPr lvl="1"/>
            <a:r>
              <a:rPr lang="en-US" dirty="0"/>
              <a:t>Is it reasonable? Will it disrupt anything else? (Especially when stock is low).</a:t>
            </a:r>
          </a:p>
          <a:p>
            <a:r>
              <a:rPr lang="en-US" dirty="0"/>
              <a:t>Looks at exception messages first</a:t>
            </a:r>
          </a:p>
          <a:p>
            <a:r>
              <a:rPr lang="en-US" dirty="0"/>
              <a:t>Organize </a:t>
            </a:r>
            <a:r>
              <a:rPr lang="en-US" dirty="0" err="1"/>
              <a:t>MRP</a:t>
            </a:r>
            <a:r>
              <a:rPr lang="en-US" dirty="0"/>
              <a:t> numbers by vendor, haul, and source (bulk, JIT, </a:t>
            </a:r>
            <a:r>
              <a:rPr lang="en-US" dirty="0" err="1"/>
              <a:t>etc</a:t>
            </a:r>
            <a:r>
              <a:rPr lang="en-US" dirty="0"/>
              <a:t>)</a:t>
            </a:r>
          </a:p>
          <a:p>
            <a:r>
              <a:rPr lang="en-US" dirty="0"/>
              <a:t>Re-runs </a:t>
            </a:r>
            <a:r>
              <a:rPr lang="en-US" dirty="0" err="1"/>
              <a:t>MRP</a:t>
            </a:r>
            <a:r>
              <a:rPr lang="en-US" dirty="0"/>
              <a:t> to accept changes and check for gaps of “high-runners”</a:t>
            </a:r>
          </a:p>
          <a:p>
            <a:r>
              <a:rPr lang="en-US" dirty="0"/>
              <a:t>Exception messages in Time Fence: Ignored. Exceptions outside the Time Fence: let </a:t>
            </a:r>
            <a:r>
              <a:rPr lang="en-US" dirty="0" err="1"/>
              <a:t>MRP</a:t>
            </a:r>
            <a:r>
              <a:rPr lang="en-US" dirty="0"/>
              <a:t> system replan</a:t>
            </a:r>
          </a:p>
          <a:p>
            <a:r>
              <a:rPr lang="en-US" dirty="0"/>
              <a:t>Inputs safety stock when:</a:t>
            </a:r>
          </a:p>
          <a:p>
            <a:pPr lvl="1"/>
            <a:r>
              <a:rPr lang="en-US" dirty="0"/>
              <a:t>It’s cheaper than expediting in future</a:t>
            </a:r>
          </a:p>
          <a:p>
            <a:pPr lvl="1"/>
            <a:r>
              <a:rPr lang="en-US" dirty="0"/>
              <a:t>Doesn’t take up much space</a:t>
            </a:r>
          </a:p>
          <a:p>
            <a:pPr lvl="1"/>
            <a:r>
              <a:rPr lang="en-US" dirty="0"/>
              <a:t>Is high-quality</a:t>
            </a:r>
          </a:p>
          <a:p>
            <a:r>
              <a:rPr lang="en-US" dirty="0"/>
              <a:t>Almost never pushes supply, except for:</a:t>
            </a:r>
          </a:p>
          <a:p>
            <a:pPr lvl="1"/>
            <a:r>
              <a:rPr lang="en-US" dirty="0"/>
              <a:t>Short-term emergency</a:t>
            </a:r>
          </a:p>
          <a:p>
            <a:pPr lvl="1"/>
            <a:r>
              <a:rPr lang="en-US" dirty="0"/>
              <a:t>Level-loading</a:t>
            </a:r>
          </a:p>
          <a:p>
            <a:r>
              <a:rPr lang="en-US" dirty="0"/>
              <a:t>What would be helpful:</a:t>
            </a:r>
          </a:p>
          <a:p>
            <a:pPr lvl="1"/>
            <a:r>
              <a:rPr lang="en-US" dirty="0"/>
              <a:t>Automatic run of </a:t>
            </a:r>
            <a:r>
              <a:rPr lang="en-US" dirty="0" err="1"/>
              <a:t>MRP</a:t>
            </a:r>
            <a:r>
              <a:rPr lang="en-US" dirty="0"/>
              <a:t> after 2am, before any planning the next day</a:t>
            </a:r>
          </a:p>
          <a:p>
            <a:pPr lvl="1"/>
            <a:r>
              <a:rPr lang="en-US" dirty="0"/>
              <a:t>No one day pickups for suppliers in Mexico -&gt; split into two to prevent </a:t>
            </a:r>
            <a:r>
              <a:rPr lang="en-US" dirty="0" err="1"/>
              <a:t>EO</a:t>
            </a:r>
            <a:r>
              <a:rPr lang="en-US" dirty="0"/>
              <a:t> or loss</a:t>
            </a:r>
          </a:p>
          <a:p>
            <a:endParaRPr lang="en-US" dirty="0"/>
          </a:p>
        </p:txBody>
      </p:sp>
    </p:spTree>
    <p:extLst>
      <p:ext uri="{BB962C8B-B14F-4D97-AF65-F5344CB8AC3E}">
        <p14:creationId xmlns:p14="http://schemas.microsoft.com/office/powerpoint/2010/main" val="4159098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B47BE-CDA6-4CBC-9ADB-51CE073AE80A}"/>
              </a:ext>
            </a:extLst>
          </p:cNvPr>
          <p:cNvSpPr>
            <a:spLocks noGrp="1"/>
          </p:cNvSpPr>
          <p:nvPr>
            <p:ph type="title"/>
          </p:nvPr>
        </p:nvSpPr>
        <p:spPr/>
        <p:txBody>
          <a:bodyPr>
            <a:normAutofit fontScale="90000"/>
          </a:bodyPr>
          <a:lstStyle/>
          <a:p>
            <a:r>
              <a:rPr lang="en-US" dirty="0"/>
              <a:t>Interview Summary: Liliana Banda</a:t>
            </a:r>
            <a:br>
              <a:rPr lang="en-US" dirty="0"/>
            </a:br>
            <a:r>
              <a:rPr lang="en-US" sz="3100" u="none" dirty="0">
                <a:solidFill>
                  <a:schemeClr val="tx1"/>
                </a:solidFill>
              </a:rPr>
              <a:t>~3 years at BMW Material Planning</a:t>
            </a:r>
            <a:endParaRPr lang="en-US" u="none" dirty="0">
              <a:solidFill>
                <a:schemeClr val="tx1"/>
              </a:solidFill>
            </a:endParaRPr>
          </a:p>
        </p:txBody>
      </p:sp>
      <p:sp>
        <p:nvSpPr>
          <p:cNvPr id="3" name="Text Placeholder 2">
            <a:extLst>
              <a:ext uri="{FF2B5EF4-FFF2-40B4-BE49-F238E27FC236}">
                <a16:creationId xmlns:a16="http://schemas.microsoft.com/office/drawing/2014/main" id="{5E268B4C-12D9-4C63-B679-6A9C47F8E8D6}"/>
              </a:ext>
            </a:extLst>
          </p:cNvPr>
          <p:cNvSpPr>
            <a:spLocks noGrp="1"/>
          </p:cNvSpPr>
          <p:nvPr>
            <p:ph type="body" idx="1"/>
          </p:nvPr>
        </p:nvSpPr>
        <p:spPr/>
        <p:txBody>
          <a:bodyPr>
            <a:normAutofit/>
          </a:bodyPr>
          <a:lstStyle/>
          <a:p>
            <a:r>
              <a:rPr lang="en-US" dirty="0"/>
              <a:t>Planner for parts from Mexico</a:t>
            </a:r>
          </a:p>
          <a:p>
            <a:r>
              <a:rPr lang="en-US" dirty="0"/>
              <a:t>PTA is for rescheduling lines, </a:t>
            </a:r>
            <a:r>
              <a:rPr lang="en-US" dirty="0" err="1"/>
              <a:t>EO</a:t>
            </a:r>
            <a:r>
              <a:rPr lang="en-US" dirty="0"/>
              <a:t> is for extra inventory/new lines</a:t>
            </a:r>
          </a:p>
          <a:p>
            <a:r>
              <a:rPr lang="en-US" dirty="0"/>
              <a:t>Safety Stock: </a:t>
            </a:r>
          </a:p>
          <a:p>
            <a:pPr lvl="1"/>
            <a:r>
              <a:rPr lang="en-US" dirty="0"/>
              <a:t>For “low runners”</a:t>
            </a:r>
          </a:p>
          <a:p>
            <a:r>
              <a:rPr lang="en-US" dirty="0"/>
              <a:t>Material Planner sets safety lead time</a:t>
            </a:r>
          </a:p>
          <a:p>
            <a:endParaRPr lang="en-US" dirty="0"/>
          </a:p>
        </p:txBody>
      </p:sp>
    </p:spTree>
    <p:extLst>
      <p:ext uri="{BB962C8B-B14F-4D97-AF65-F5344CB8AC3E}">
        <p14:creationId xmlns:p14="http://schemas.microsoft.com/office/powerpoint/2010/main" val="537121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B47BE-CDA6-4CBC-9ADB-51CE073AE80A}"/>
              </a:ext>
            </a:extLst>
          </p:cNvPr>
          <p:cNvSpPr>
            <a:spLocks noGrp="1"/>
          </p:cNvSpPr>
          <p:nvPr>
            <p:ph type="title"/>
          </p:nvPr>
        </p:nvSpPr>
        <p:spPr/>
        <p:txBody>
          <a:bodyPr>
            <a:normAutofit fontScale="90000"/>
          </a:bodyPr>
          <a:lstStyle/>
          <a:p>
            <a:r>
              <a:rPr lang="en-US" dirty="0"/>
              <a:t>Interview Summary: Ben Shockley</a:t>
            </a:r>
            <a:br>
              <a:rPr lang="en-US" dirty="0"/>
            </a:br>
            <a:r>
              <a:rPr lang="en-US" sz="3100" u="none" dirty="0">
                <a:solidFill>
                  <a:schemeClr val="tx1"/>
                </a:solidFill>
              </a:rPr>
              <a:t>4 years as Material Planner, 19 years at BMW</a:t>
            </a:r>
            <a:endParaRPr lang="en-US" u="none" dirty="0">
              <a:solidFill>
                <a:schemeClr val="tx1"/>
              </a:solidFill>
            </a:endParaRPr>
          </a:p>
        </p:txBody>
      </p:sp>
      <p:sp>
        <p:nvSpPr>
          <p:cNvPr id="3" name="Text Placeholder 2">
            <a:extLst>
              <a:ext uri="{FF2B5EF4-FFF2-40B4-BE49-F238E27FC236}">
                <a16:creationId xmlns:a16="http://schemas.microsoft.com/office/drawing/2014/main" id="{5E268B4C-12D9-4C63-B679-6A9C47F8E8D6}"/>
              </a:ext>
            </a:extLst>
          </p:cNvPr>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652066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8B56946-797B-40F9-9C93-5171D665BE46}"/>
              </a:ext>
            </a:extLst>
          </p:cNvPr>
          <p:cNvSpPr>
            <a:spLocks noGrp="1"/>
          </p:cNvSpPr>
          <p:nvPr>
            <p:ph type="title"/>
          </p:nvPr>
        </p:nvSpPr>
        <p:spPr/>
        <p:txBody>
          <a:bodyPr/>
          <a:lstStyle/>
          <a:p>
            <a:r>
              <a:rPr lang="en-US" dirty="0"/>
              <a:t>Part Ranking: Improvements</a:t>
            </a:r>
          </a:p>
        </p:txBody>
      </p:sp>
      <p:sp>
        <p:nvSpPr>
          <p:cNvPr id="9" name="Text Placeholder 8">
            <a:extLst>
              <a:ext uri="{FF2B5EF4-FFF2-40B4-BE49-F238E27FC236}">
                <a16:creationId xmlns:a16="http://schemas.microsoft.com/office/drawing/2014/main" id="{CBF94070-56E7-4193-B60B-4A395CEA372A}"/>
              </a:ext>
            </a:extLst>
          </p:cNvPr>
          <p:cNvSpPr>
            <a:spLocks noGrp="1"/>
          </p:cNvSpPr>
          <p:nvPr>
            <p:ph type="body" idx="1"/>
          </p:nvPr>
        </p:nvSpPr>
        <p:spPr>
          <a:xfrm>
            <a:off x="421105" y="5083444"/>
            <a:ext cx="11369842" cy="1057424"/>
          </a:xfrm>
        </p:spPr>
        <p:txBody>
          <a:bodyPr>
            <a:normAutofit lnSpcReduction="10000"/>
          </a:bodyPr>
          <a:lstStyle/>
          <a:p>
            <a:r>
              <a:rPr lang="en-US" dirty="0"/>
              <a:t>This will allow to calculate the monetary value a supplier represents</a:t>
            </a:r>
          </a:p>
          <a:p>
            <a:r>
              <a:rPr lang="en-US" dirty="0"/>
              <a:t>The lower the long run cost, the better the supplier is performing </a:t>
            </a:r>
          </a:p>
        </p:txBody>
      </p:sp>
      <p:pic>
        <p:nvPicPr>
          <p:cNvPr id="10" name="Picture 9">
            <a:extLst>
              <a:ext uri="{FF2B5EF4-FFF2-40B4-BE49-F238E27FC236}">
                <a16:creationId xmlns:a16="http://schemas.microsoft.com/office/drawing/2014/main" id="{9C8F476C-331F-45A7-8653-685B8256C700}"/>
              </a:ext>
            </a:extLst>
          </p:cNvPr>
          <p:cNvPicPr>
            <a:picLocks noChangeAspect="1"/>
          </p:cNvPicPr>
          <p:nvPr/>
        </p:nvPicPr>
        <p:blipFill>
          <a:blip r:embed="rId2"/>
          <a:stretch>
            <a:fillRect/>
          </a:stretch>
        </p:blipFill>
        <p:spPr>
          <a:xfrm>
            <a:off x="1511391" y="1004075"/>
            <a:ext cx="9189269" cy="3867484"/>
          </a:xfrm>
          <a:prstGeom prst="rect">
            <a:avLst/>
          </a:prstGeom>
        </p:spPr>
      </p:pic>
    </p:spTree>
    <p:extLst>
      <p:ext uri="{BB962C8B-B14F-4D97-AF65-F5344CB8AC3E}">
        <p14:creationId xmlns:p14="http://schemas.microsoft.com/office/powerpoint/2010/main" val="169944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9DF6C6D-1EE4-AF4E-A4D5-3EE29B4E4A2B}"/>
              </a:ext>
            </a:extLst>
          </p:cNvPr>
          <p:cNvGraphicFramePr>
            <a:graphicFrameLocks noGrp="1"/>
          </p:cNvGraphicFramePr>
          <p:nvPr/>
        </p:nvGraphicFramePr>
        <p:xfrm>
          <a:off x="249719" y="165590"/>
          <a:ext cx="1505285" cy="1691640"/>
        </p:xfrm>
        <a:graphic>
          <a:graphicData uri="http://schemas.openxmlformats.org/drawingml/2006/table">
            <a:tbl>
              <a:tblPr firstRow="1" bandRow="1">
                <a:tableStyleId>{5C22544A-7EE6-4342-B048-85BDC9FD1C3A}</a:tableStyleId>
              </a:tblPr>
              <a:tblGrid>
                <a:gridCol w="1505285">
                  <a:extLst>
                    <a:ext uri="{9D8B030D-6E8A-4147-A177-3AD203B41FA5}">
                      <a16:colId xmlns:a16="http://schemas.microsoft.com/office/drawing/2014/main" val="4240545615"/>
                    </a:ext>
                  </a:extLst>
                </a:gridCol>
              </a:tblGrid>
              <a:tr h="370840">
                <a:tc>
                  <a:txBody>
                    <a:bodyPr/>
                    <a:lstStyle/>
                    <a:p>
                      <a:pPr algn="ctr"/>
                      <a:r>
                        <a:rPr lang="en-US" sz="1600" dirty="0"/>
                        <a:t>Material </a:t>
                      </a:r>
                    </a:p>
                    <a:p>
                      <a:pPr algn="ctr"/>
                      <a:r>
                        <a:rPr lang="en-US" sz="1600" dirty="0"/>
                        <a:t>Planner</a:t>
                      </a:r>
                    </a:p>
                  </a:txBody>
                  <a:tcPr/>
                </a:tc>
                <a:extLst>
                  <a:ext uri="{0D108BD9-81ED-4DB2-BD59-A6C34878D82A}">
                    <a16:rowId xmlns:a16="http://schemas.microsoft.com/office/drawing/2014/main" val="526441904"/>
                  </a:ext>
                </a:extLst>
              </a:tr>
              <a:tr h="370840">
                <a:tc>
                  <a:txBody>
                    <a:bodyPr/>
                    <a:lstStyle/>
                    <a:p>
                      <a:r>
                        <a:rPr lang="en-US" sz="1600" dirty="0"/>
                        <a:t>MRPCn (PK)</a:t>
                      </a:r>
                    </a:p>
                  </a:txBody>
                  <a:tcPr/>
                </a:tc>
                <a:extLst>
                  <a:ext uri="{0D108BD9-81ED-4DB2-BD59-A6C34878D82A}">
                    <a16:rowId xmlns:a16="http://schemas.microsoft.com/office/drawing/2014/main" val="1523507938"/>
                  </a:ext>
                </a:extLst>
              </a:tr>
              <a:tr h="370840">
                <a:tc>
                  <a:txBody>
                    <a:bodyPr/>
                    <a:lstStyle/>
                    <a:p>
                      <a:r>
                        <a:rPr lang="en-US" sz="1600" dirty="0"/>
                        <a:t>Planner Name</a:t>
                      </a:r>
                    </a:p>
                  </a:txBody>
                  <a:tcPr/>
                </a:tc>
                <a:extLst>
                  <a:ext uri="{0D108BD9-81ED-4DB2-BD59-A6C34878D82A}">
                    <a16:rowId xmlns:a16="http://schemas.microsoft.com/office/drawing/2014/main" val="30876243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Vendor ID (FK)</a:t>
                      </a:r>
                    </a:p>
                  </a:txBody>
                  <a:tcPr/>
                </a:tc>
                <a:extLst>
                  <a:ext uri="{0D108BD9-81ED-4DB2-BD59-A6C34878D82A}">
                    <a16:rowId xmlns:a16="http://schemas.microsoft.com/office/drawing/2014/main" val="3191751129"/>
                  </a:ext>
                </a:extLst>
              </a:tr>
            </a:tbl>
          </a:graphicData>
        </a:graphic>
      </p:graphicFrame>
      <p:graphicFrame>
        <p:nvGraphicFramePr>
          <p:cNvPr id="5" name="Table 4">
            <a:extLst>
              <a:ext uri="{FF2B5EF4-FFF2-40B4-BE49-F238E27FC236}">
                <a16:creationId xmlns:a16="http://schemas.microsoft.com/office/drawing/2014/main" id="{1512A6ED-E892-844B-AD56-2DC3F202692F}"/>
              </a:ext>
            </a:extLst>
          </p:cNvPr>
          <p:cNvGraphicFramePr>
            <a:graphicFrameLocks noGrp="1"/>
          </p:cNvGraphicFramePr>
          <p:nvPr/>
        </p:nvGraphicFramePr>
        <p:xfrm>
          <a:off x="157664" y="3697008"/>
          <a:ext cx="1616242" cy="1483360"/>
        </p:xfrm>
        <a:graphic>
          <a:graphicData uri="http://schemas.openxmlformats.org/drawingml/2006/table">
            <a:tbl>
              <a:tblPr firstRow="1" bandRow="1">
                <a:tableStyleId>{5C22544A-7EE6-4342-B048-85BDC9FD1C3A}</a:tableStyleId>
              </a:tblPr>
              <a:tblGrid>
                <a:gridCol w="1616242">
                  <a:extLst>
                    <a:ext uri="{9D8B030D-6E8A-4147-A177-3AD203B41FA5}">
                      <a16:colId xmlns:a16="http://schemas.microsoft.com/office/drawing/2014/main" val="4240545615"/>
                    </a:ext>
                  </a:extLst>
                </a:gridCol>
              </a:tblGrid>
              <a:tr h="370840">
                <a:tc>
                  <a:txBody>
                    <a:bodyPr/>
                    <a:lstStyle/>
                    <a:p>
                      <a:pPr algn="ctr"/>
                      <a:r>
                        <a:rPr lang="en-US" sz="1600" dirty="0"/>
                        <a:t>Supplier</a:t>
                      </a:r>
                    </a:p>
                  </a:txBody>
                  <a:tcPr/>
                </a:tc>
                <a:extLst>
                  <a:ext uri="{0D108BD9-81ED-4DB2-BD59-A6C34878D82A}">
                    <a16:rowId xmlns:a16="http://schemas.microsoft.com/office/drawing/2014/main" val="526441904"/>
                  </a:ext>
                </a:extLst>
              </a:tr>
              <a:tr h="370840">
                <a:tc>
                  <a:txBody>
                    <a:bodyPr/>
                    <a:lstStyle/>
                    <a:p>
                      <a:r>
                        <a:rPr lang="en-US" sz="1600" dirty="0"/>
                        <a:t>Vendor ID (PK)</a:t>
                      </a:r>
                    </a:p>
                  </a:txBody>
                  <a:tcPr/>
                </a:tc>
                <a:extLst>
                  <a:ext uri="{0D108BD9-81ED-4DB2-BD59-A6C34878D82A}">
                    <a16:rowId xmlns:a16="http://schemas.microsoft.com/office/drawing/2014/main" val="1523507938"/>
                  </a:ext>
                </a:extLst>
              </a:tr>
              <a:tr h="370840">
                <a:tc>
                  <a:txBody>
                    <a:bodyPr/>
                    <a:lstStyle/>
                    <a:p>
                      <a:r>
                        <a:rPr lang="en-US" sz="1600" dirty="0"/>
                        <a:t>Vendor Name</a:t>
                      </a:r>
                    </a:p>
                  </a:txBody>
                  <a:tcPr/>
                </a:tc>
                <a:extLst>
                  <a:ext uri="{0D108BD9-81ED-4DB2-BD59-A6C34878D82A}">
                    <a16:rowId xmlns:a16="http://schemas.microsoft.com/office/drawing/2014/main" val="3087624330"/>
                  </a:ext>
                </a:extLst>
              </a:tr>
              <a:tr h="370840">
                <a:tc>
                  <a:txBody>
                    <a:bodyPr/>
                    <a:lstStyle/>
                    <a:p>
                      <a:r>
                        <a:rPr lang="en-US" sz="1600" dirty="0"/>
                        <a:t>Material ID (FK)</a:t>
                      </a:r>
                    </a:p>
                  </a:txBody>
                  <a:tcPr/>
                </a:tc>
                <a:extLst>
                  <a:ext uri="{0D108BD9-81ED-4DB2-BD59-A6C34878D82A}">
                    <a16:rowId xmlns:a16="http://schemas.microsoft.com/office/drawing/2014/main" val="3166921217"/>
                  </a:ext>
                </a:extLst>
              </a:tr>
            </a:tbl>
          </a:graphicData>
        </a:graphic>
      </p:graphicFrame>
      <p:graphicFrame>
        <p:nvGraphicFramePr>
          <p:cNvPr id="9" name="Table 8">
            <a:extLst>
              <a:ext uri="{FF2B5EF4-FFF2-40B4-BE49-F238E27FC236}">
                <a16:creationId xmlns:a16="http://schemas.microsoft.com/office/drawing/2014/main" id="{8E085784-0C93-894F-8920-9B010BDFD304}"/>
              </a:ext>
            </a:extLst>
          </p:cNvPr>
          <p:cNvGraphicFramePr>
            <a:graphicFrameLocks noGrp="1"/>
          </p:cNvGraphicFramePr>
          <p:nvPr/>
        </p:nvGraphicFramePr>
        <p:xfrm>
          <a:off x="2413727" y="1857230"/>
          <a:ext cx="1935747" cy="2804160"/>
        </p:xfrm>
        <a:graphic>
          <a:graphicData uri="http://schemas.openxmlformats.org/drawingml/2006/table">
            <a:tbl>
              <a:tblPr firstRow="1" bandRow="1">
                <a:tableStyleId>{5C22544A-7EE6-4342-B048-85BDC9FD1C3A}</a:tableStyleId>
              </a:tblPr>
              <a:tblGrid>
                <a:gridCol w="1935747">
                  <a:extLst>
                    <a:ext uri="{9D8B030D-6E8A-4147-A177-3AD203B41FA5}">
                      <a16:colId xmlns:a16="http://schemas.microsoft.com/office/drawing/2014/main" val="4240545615"/>
                    </a:ext>
                  </a:extLst>
                </a:gridCol>
              </a:tblGrid>
              <a:tr h="370840">
                <a:tc>
                  <a:txBody>
                    <a:bodyPr/>
                    <a:lstStyle/>
                    <a:p>
                      <a:pPr algn="ctr"/>
                      <a:r>
                        <a:rPr lang="en-US" sz="1600" dirty="0"/>
                        <a:t>Material Config.</a:t>
                      </a:r>
                    </a:p>
                  </a:txBody>
                  <a:tcPr/>
                </a:tc>
                <a:extLst>
                  <a:ext uri="{0D108BD9-81ED-4DB2-BD59-A6C34878D82A}">
                    <a16:rowId xmlns:a16="http://schemas.microsoft.com/office/drawing/2014/main" val="526441904"/>
                  </a:ext>
                </a:extLst>
              </a:tr>
              <a:tr h="370840">
                <a:tc>
                  <a:txBody>
                    <a:bodyPr/>
                    <a:lstStyle/>
                    <a:p>
                      <a:r>
                        <a:rPr lang="en-US" sz="1600" dirty="0"/>
                        <a:t>Material ID (PK)</a:t>
                      </a:r>
                    </a:p>
                  </a:txBody>
                  <a:tcPr/>
                </a:tc>
                <a:extLst>
                  <a:ext uri="{0D108BD9-81ED-4DB2-BD59-A6C34878D82A}">
                    <a16:rowId xmlns:a16="http://schemas.microsoft.com/office/drawing/2014/main" val="1523507938"/>
                  </a:ext>
                </a:extLst>
              </a:tr>
              <a:tr h="370840">
                <a:tc>
                  <a:txBody>
                    <a:bodyPr/>
                    <a:lstStyle/>
                    <a:p>
                      <a:r>
                        <a:rPr lang="en-US" sz="1600" dirty="0"/>
                        <a:t>Material Desc</a:t>
                      </a:r>
                    </a:p>
                  </a:txBody>
                  <a:tcPr/>
                </a:tc>
                <a:extLst>
                  <a:ext uri="{0D108BD9-81ED-4DB2-BD59-A6C34878D82A}">
                    <a16:rowId xmlns:a16="http://schemas.microsoft.com/office/drawing/2014/main" val="3087624330"/>
                  </a:ext>
                </a:extLst>
              </a:tr>
              <a:tr h="370840">
                <a:tc>
                  <a:txBody>
                    <a:bodyPr/>
                    <a:lstStyle/>
                    <a:p>
                      <a:r>
                        <a:rPr lang="en-US" sz="1600" strike="noStrike" dirty="0">
                          <a:solidFill>
                            <a:srgbClr val="FF5353"/>
                          </a:solidFill>
                        </a:rPr>
                        <a:t>Safety Stock</a:t>
                      </a:r>
                    </a:p>
                    <a:p>
                      <a:r>
                        <a:rPr lang="en-US" sz="1600" strike="noStrike" dirty="0">
                          <a:solidFill>
                            <a:srgbClr val="00B050"/>
                          </a:solidFill>
                        </a:rPr>
                        <a:t>(number, Qty)</a:t>
                      </a:r>
                    </a:p>
                  </a:txBody>
                  <a:tcPr/>
                </a:tc>
                <a:extLst>
                  <a:ext uri="{0D108BD9-81ED-4DB2-BD59-A6C34878D82A}">
                    <a16:rowId xmlns:a16="http://schemas.microsoft.com/office/drawing/2014/main" val="3166921217"/>
                  </a:ext>
                </a:extLst>
              </a:tr>
              <a:tr h="370840">
                <a:tc>
                  <a:txBody>
                    <a:bodyPr/>
                    <a:lstStyle/>
                    <a:p>
                      <a:r>
                        <a:rPr lang="en-US" sz="1600" dirty="0"/>
                        <a:t>Planning Time Fence</a:t>
                      </a:r>
                    </a:p>
                  </a:txBody>
                  <a:tcPr/>
                </a:tc>
                <a:extLst>
                  <a:ext uri="{0D108BD9-81ED-4DB2-BD59-A6C34878D82A}">
                    <a16:rowId xmlns:a16="http://schemas.microsoft.com/office/drawing/2014/main" val="2342009291"/>
                  </a:ext>
                </a:extLst>
              </a:tr>
              <a:tr h="370840">
                <a:tc>
                  <a:txBody>
                    <a:bodyPr/>
                    <a:lstStyle/>
                    <a:p>
                      <a:r>
                        <a:rPr lang="en-US" sz="1600" dirty="0"/>
                        <a:t>Safety Time</a:t>
                      </a:r>
                    </a:p>
                  </a:txBody>
                  <a:tcPr/>
                </a:tc>
                <a:extLst>
                  <a:ext uri="{0D108BD9-81ED-4DB2-BD59-A6C34878D82A}">
                    <a16:rowId xmlns:a16="http://schemas.microsoft.com/office/drawing/2014/main" val="1314015924"/>
                  </a:ext>
                </a:extLst>
              </a:tr>
              <a:tr h="370840">
                <a:tc>
                  <a:txBody>
                    <a:bodyPr/>
                    <a:lstStyle/>
                    <a:p>
                      <a:r>
                        <a:rPr lang="en-US" sz="1600" dirty="0"/>
                        <a:t>Planning Calendar</a:t>
                      </a:r>
                    </a:p>
                  </a:txBody>
                  <a:tcPr/>
                </a:tc>
                <a:extLst>
                  <a:ext uri="{0D108BD9-81ED-4DB2-BD59-A6C34878D82A}">
                    <a16:rowId xmlns:a16="http://schemas.microsoft.com/office/drawing/2014/main" val="3484348075"/>
                  </a:ext>
                </a:extLst>
              </a:tr>
            </a:tbl>
          </a:graphicData>
        </a:graphic>
      </p:graphicFrame>
      <p:graphicFrame>
        <p:nvGraphicFramePr>
          <p:cNvPr id="30" name="Table 29">
            <a:extLst>
              <a:ext uri="{FF2B5EF4-FFF2-40B4-BE49-F238E27FC236}">
                <a16:creationId xmlns:a16="http://schemas.microsoft.com/office/drawing/2014/main" id="{69A38DC6-0AC2-0F49-8809-6F68428C45B4}"/>
              </a:ext>
            </a:extLst>
          </p:cNvPr>
          <p:cNvGraphicFramePr>
            <a:graphicFrameLocks noGrp="1"/>
          </p:cNvGraphicFramePr>
          <p:nvPr/>
        </p:nvGraphicFramePr>
        <p:xfrm>
          <a:off x="138065" y="5292769"/>
          <a:ext cx="1616242" cy="1041400"/>
        </p:xfrm>
        <a:graphic>
          <a:graphicData uri="http://schemas.openxmlformats.org/drawingml/2006/table">
            <a:tbl>
              <a:tblPr firstRow="1" bandRow="1">
                <a:tableStyleId>{5C22544A-7EE6-4342-B048-85BDC9FD1C3A}</a:tableStyleId>
              </a:tblPr>
              <a:tblGrid>
                <a:gridCol w="1616242">
                  <a:extLst>
                    <a:ext uri="{9D8B030D-6E8A-4147-A177-3AD203B41FA5}">
                      <a16:colId xmlns:a16="http://schemas.microsoft.com/office/drawing/2014/main" val="4240545615"/>
                    </a:ext>
                  </a:extLst>
                </a:gridCol>
              </a:tblGrid>
              <a:tr h="273856">
                <a:tc>
                  <a:txBody>
                    <a:bodyPr/>
                    <a:lstStyle/>
                    <a:p>
                      <a:pPr algn="ctr"/>
                      <a:r>
                        <a:rPr lang="en-US" sz="1600" dirty="0"/>
                        <a:t>Exception</a:t>
                      </a:r>
                    </a:p>
                  </a:txBody>
                  <a:tcPr/>
                </a:tc>
                <a:extLst>
                  <a:ext uri="{0D108BD9-81ED-4DB2-BD59-A6C34878D82A}">
                    <a16:rowId xmlns:a16="http://schemas.microsoft.com/office/drawing/2014/main" val="526441904"/>
                  </a:ext>
                </a:extLst>
              </a:tr>
              <a:tr h="370840">
                <a:tc>
                  <a:txBody>
                    <a:bodyPr/>
                    <a:lstStyle/>
                    <a:p>
                      <a:r>
                        <a:rPr lang="en-US" sz="1600" dirty="0"/>
                        <a:t>Exception ID (PK)</a:t>
                      </a:r>
                    </a:p>
                  </a:txBody>
                  <a:tcPr/>
                </a:tc>
                <a:extLst>
                  <a:ext uri="{0D108BD9-81ED-4DB2-BD59-A6C34878D82A}">
                    <a16:rowId xmlns:a16="http://schemas.microsoft.com/office/drawing/2014/main" val="1523507938"/>
                  </a:ext>
                </a:extLst>
              </a:tr>
              <a:tr h="0">
                <a:tc>
                  <a:txBody>
                    <a:bodyPr/>
                    <a:lstStyle/>
                    <a:p>
                      <a:r>
                        <a:rPr lang="en-US" sz="1600" dirty="0"/>
                        <a:t>Exception Msg</a:t>
                      </a:r>
                    </a:p>
                  </a:txBody>
                  <a:tcPr/>
                </a:tc>
                <a:extLst>
                  <a:ext uri="{0D108BD9-81ED-4DB2-BD59-A6C34878D82A}">
                    <a16:rowId xmlns:a16="http://schemas.microsoft.com/office/drawing/2014/main" val="3087624330"/>
                  </a:ext>
                </a:extLst>
              </a:tr>
            </a:tbl>
          </a:graphicData>
        </a:graphic>
      </p:graphicFrame>
      <p:graphicFrame>
        <p:nvGraphicFramePr>
          <p:cNvPr id="40" name="Table 39">
            <a:extLst>
              <a:ext uri="{FF2B5EF4-FFF2-40B4-BE49-F238E27FC236}">
                <a16:creationId xmlns:a16="http://schemas.microsoft.com/office/drawing/2014/main" id="{CD7811C6-15C5-BB43-8D38-51EE6FD51138}"/>
              </a:ext>
            </a:extLst>
          </p:cNvPr>
          <p:cNvGraphicFramePr>
            <a:graphicFrameLocks noGrp="1"/>
          </p:cNvGraphicFramePr>
          <p:nvPr/>
        </p:nvGraphicFramePr>
        <p:xfrm>
          <a:off x="9848260" y="1993266"/>
          <a:ext cx="2092576" cy="3591560"/>
        </p:xfrm>
        <a:graphic>
          <a:graphicData uri="http://schemas.openxmlformats.org/drawingml/2006/table">
            <a:tbl>
              <a:tblPr firstRow="1" bandRow="1">
                <a:tableStyleId>{5C22544A-7EE6-4342-B048-85BDC9FD1C3A}</a:tableStyleId>
              </a:tblPr>
              <a:tblGrid>
                <a:gridCol w="2092576">
                  <a:extLst>
                    <a:ext uri="{9D8B030D-6E8A-4147-A177-3AD203B41FA5}">
                      <a16:colId xmlns:a16="http://schemas.microsoft.com/office/drawing/2014/main" val="4240545615"/>
                    </a:ext>
                  </a:extLst>
                </a:gridCol>
              </a:tblGrid>
              <a:tr h="370840">
                <a:tc>
                  <a:txBody>
                    <a:bodyPr/>
                    <a:lstStyle/>
                    <a:p>
                      <a:pPr algn="ctr"/>
                      <a:r>
                        <a:rPr lang="en-US" sz="1600" dirty="0"/>
                        <a:t>Dashboard</a:t>
                      </a:r>
                    </a:p>
                  </a:txBody>
                  <a:tcPr/>
                </a:tc>
                <a:extLst>
                  <a:ext uri="{0D108BD9-81ED-4DB2-BD59-A6C34878D82A}">
                    <a16:rowId xmlns:a16="http://schemas.microsoft.com/office/drawing/2014/main" val="526441904"/>
                  </a:ext>
                </a:extLst>
              </a:tr>
              <a:tr h="370840">
                <a:tc>
                  <a:txBody>
                    <a:bodyPr/>
                    <a:lstStyle/>
                    <a:p>
                      <a:r>
                        <a:rPr lang="en-US" sz="1600" dirty="0"/>
                        <a:t>Material ID (FK)</a:t>
                      </a:r>
                    </a:p>
                  </a:txBody>
                  <a:tcPr/>
                </a:tc>
                <a:extLst>
                  <a:ext uri="{0D108BD9-81ED-4DB2-BD59-A6C34878D82A}">
                    <a16:rowId xmlns:a16="http://schemas.microsoft.com/office/drawing/2014/main" val="1523507938"/>
                  </a:ext>
                </a:extLst>
              </a:tr>
              <a:tr h="370840">
                <a:tc>
                  <a:txBody>
                    <a:bodyPr/>
                    <a:lstStyle/>
                    <a:p>
                      <a:r>
                        <a:rPr lang="en-US" sz="1600" dirty="0">
                          <a:solidFill>
                            <a:srgbClr val="FF0000"/>
                          </a:solidFill>
                        </a:rPr>
                        <a:t>Health Status</a:t>
                      </a:r>
                    </a:p>
                    <a:p>
                      <a:r>
                        <a:rPr lang="en-US" sz="1600" dirty="0">
                          <a:solidFill>
                            <a:srgbClr val="00B050"/>
                          </a:solidFill>
                        </a:rPr>
                        <a:t>(number , 0-100 in %)</a:t>
                      </a:r>
                    </a:p>
                  </a:txBody>
                  <a:tcPr/>
                </a:tc>
                <a:extLst>
                  <a:ext uri="{0D108BD9-81ED-4DB2-BD59-A6C34878D82A}">
                    <a16:rowId xmlns:a16="http://schemas.microsoft.com/office/drawing/2014/main" val="3087624330"/>
                  </a:ext>
                </a:extLst>
              </a:tr>
              <a:tr h="370840">
                <a:tc>
                  <a:txBody>
                    <a:bodyPr/>
                    <a:lstStyle/>
                    <a:p>
                      <a:r>
                        <a:rPr lang="en-US" sz="1600" dirty="0">
                          <a:solidFill>
                            <a:srgbClr val="FF0000"/>
                          </a:solidFill>
                        </a:rPr>
                        <a:t>Stock DoS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B050"/>
                          </a:solidFill>
                        </a:rPr>
                        <a:t>(number, in Days)</a:t>
                      </a:r>
                    </a:p>
                  </a:txBody>
                  <a:tcPr/>
                </a:tc>
                <a:extLst>
                  <a:ext uri="{0D108BD9-81ED-4DB2-BD59-A6C34878D82A}">
                    <a16:rowId xmlns:a16="http://schemas.microsoft.com/office/drawing/2014/main" val="623632267"/>
                  </a:ext>
                </a:extLst>
              </a:tr>
              <a:tr h="370840">
                <a:tc>
                  <a:txBody>
                    <a:bodyPr/>
                    <a:lstStyle/>
                    <a:p>
                      <a:r>
                        <a:rPr lang="en-US" sz="1600" dirty="0">
                          <a:solidFill>
                            <a:srgbClr val="FF0000"/>
                          </a:solidFill>
                        </a:rPr>
                        <a:t>First Receipt DoS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B050"/>
                          </a:solidFill>
                        </a:rPr>
                        <a:t>(number, in Days)</a:t>
                      </a:r>
                    </a:p>
                  </a:txBody>
                  <a:tcPr/>
                </a:tc>
                <a:extLst>
                  <a:ext uri="{0D108BD9-81ED-4DB2-BD59-A6C34878D82A}">
                    <a16:rowId xmlns:a16="http://schemas.microsoft.com/office/drawing/2014/main" val="14817418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Exception ID  (FK)</a:t>
                      </a:r>
                    </a:p>
                  </a:txBody>
                  <a:tcPr/>
                </a:tc>
                <a:extLst>
                  <a:ext uri="{0D108BD9-81ED-4DB2-BD59-A6C34878D82A}">
                    <a16:rowId xmlns:a16="http://schemas.microsoft.com/office/drawing/2014/main" val="17523219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t>
                      </a:r>
                    </a:p>
                  </a:txBody>
                  <a:tcPr/>
                </a:tc>
                <a:extLst>
                  <a:ext uri="{0D108BD9-81ED-4DB2-BD59-A6C34878D82A}">
                    <a16:rowId xmlns:a16="http://schemas.microsoft.com/office/drawing/2014/main" val="29016455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t>
                      </a:r>
                    </a:p>
                  </a:txBody>
                  <a:tcPr/>
                </a:tc>
                <a:extLst>
                  <a:ext uri="{0D108BD9-81ED-4DB2-BD59-A6C34878D82A}">
                    <a16:rowId xmlns:a16="http://schemas.microsoft.com/office/drawing/2014/main" val="1420284157"/>
                  </a:ext>
                </a:extLst>
              </a:tr>
            </a:tbl>
          </a:graphicData>
        </a:graphic>
      </p:graphicFrame>
      <p:graphicFrame>
        <p:nvGraphicFramePr>
          <p:cNvPr id="10" name="Table 4">
            <a:extLst>
              <a:ext uri="{FF2B5EF4-FFF2-40B4-BE49-F238E27FC236}">
                <a16:creationId xmlns:a16="http://schemas.microsoft.com/office/drawing/2014/main" id="{FE11E27C-EB4A-DA43-931F-D7D0D61F6A27}"/>
              </a:ext>
            </a:extLst>
          </p:cNvPr>
          <p:cNvGraphicFramePr>
            <a:graphicFrameLocks noGrp="1"/>
          </p:cNvGraphicFramePr>
          <p:nvPr/>
        </p:nvGraphicFramePr>
        <p:xfrm>
          <a:off x="218555" y="2004460"/>
          <a:ext cx="1505285" cy="1483360"/>
        </p:xfrm>
        <a:graphic>
          <a:graphicData uri="http://schemas.openxmlformats.org/drawingml/2006/table">
            <a:tbl>
              <a:tblPr firstRow="1" bandRow="1">
                <a:tableStyleId>{5C22544A-7EE6-4342-B048-85BDC9FD1C3A}</a:tableStyleId>
              </a:tblPr>
              <a:tblGrid>
                <a:gridCol w="1505285">
                  <a:extLst>
                    <a:ext uri="{9D8B030D-6E8A-4147-A177-3AD203B41FA5}">
                      <a16:colId xmlns:a16="http://schemas.microsoft.com/office/drawing/2014/main" val="4240545615"/>
                    </a:ext>
                  </a:extLst>
                </a:gridCol>
              </a:tblGrid>
              <a:tr h="370840">
                <a:tc>
                  <a:txBody>
                    <a:bodyPr/>
                    <a:lstStyle/>
                    <a:p>
                      <a:pPr algn="ctr"/>
                      <a:r>
                        <a:rPr lang="en-US" sz="1600" dirty="0"/>
                        <a:t>Plant</a:t>
                      </a:r>
                    </a:p>
                  </a:txBody>
                  <a:tcPr/>
                </a:tc>
                <a:extLst>
                  <a:ext uri="{0D108BD9-81ED-4DB2-BD59-A6C34878D82A}">
                    <a16:rowId xmlns:a16="http://schemas.microsoft.com/office/drawing/2014/main" val="526441904"/>
                  </a:ext>
                </a:extLst>
              </a:tr>
              <a:tr h="370840">
                <a:tc>
                  <a:txBody>
                    <a:bodyPr/>
                    <a:lstStyle/>
                    <a:p>
                      <a:r>
                        <a:rPr lang="en-US" sz="1600" dirty="0"/>
                        <a:t>Plant ID (PK)</a:t>
                      </a:r>
                    </a:p>
                  </a:txBody>
                  <a:tcPr/>
                </a:tc>
                <a:extLst>
                  <a:ext uri="{0D108BD9-81ED-4DB2-BD59-A6C34878D82A}">
                    <a16:rowId xmlns:a16="http://schemas.microsoft.com/office/drawing/2014/main" val="1523507938"/>
                  </a:ext>
                </a:extLst>
              </a:tr>
              <a:tr h="370840">
                <a:tc>
                  <a:txBody>
                    <a:bodyPr/>
                    <a:lstStyle/>
                    <a:p>
                      <a:r>
                        <a:rPr lang="en-US" sz="1600" dirty="0"/>
                        <a:t>Plant Location</a:t>
                      </a:r>
                    </a:p>
                  </a:txBody>
                  <a:tcPr/>
                </a:tc>
                <a:extLst>
                  <a:ext uri="{0D108BD9-81ED-4DB2-BD59-A6C34878D82A}">
                    <a16:rowId xmlns:a16="http://schemas.microsoft.com/office/drawing/2014/main" val="30876243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MRP Area</a:t>
                      </a:r>
                    </a:p>
                  </a:txBody>
                  <a:tcPr/>
                </a:tc>
                <a:extLst>
                  <a:ext uri="{0D108BD9-81ED-4DB2-BD59-A6C34878D82A}">
                    <a16:rowId xmlns:a16="http://schemas.microsoft.com/office/drawing/2014/main" val="3191751129"/>
                  </a:ext>
                </a:extLst>
              </a:tr>
            </a:tbl>
          </a:graphicData>
        </a:graphic>
      </p:graphicFrame>
      <p:graphicFrame>
        <p:nvGraphicFramePr>
          <p:cNvPr id="11" name="Table 10">
            <a:extLst>
              <a:ext uri="{FF2B5EF4-FFF2-40B4-BE49-F238E27FC236}">
                <a16:creationId xmlns:a16="http://schemas.microsoft.com/office/drawing/2014/main" id="{E419BC77-E85B-8149-9FCB-D34AED746F57}"/>
              </a:ext>
            </a:extLst>
          </p:cNvPr>
          <p:cNvGraphicFramePr>
            <a:graphicFrameLocks noGrp="1"/>
          </p:cNvGraphicFramePr>
          <p:nvPr/>
        </p:nvGraphicFramePr>
        <p:xfrm>
          <a:off x="4833815" y="244838"/>
          <a:ext cx="1935747" cy="4541520"/>
        </p:xfrm>
        <a:graphic>
          <a:graphicData uri="http://schemas.openxmlformats.org/drawingml/2006/table">
            <a:tbl>
              <a:tblPr firstRow="1" bandRow="1">
                <a:tableStyleId>{5C22544A-7EE6-4342-B048-85BDC9FD1C3A}</a:tableStyleId>
              </a:tblPr>
              <a:tblGrid>
                <a:gridCol w="1935747">
                  <a:extLst>
                    <a:ext uri="{9D8B030D-6E8A-4147-A177-3AD203B41FA5}">
                      <a16:colId xmlns:a16="http://schemas.microsoft.com/office/drawing/2014/main" val="4240545615"/>
                    </a:ext>
                  </a:extLst>
                </a:gridCol>
              </a:tblGrid>
              <a:tr h="370840">
                <a:tc>
                  <a:txBody>
                    <a:bodyPr/>
                    <a:lstStyle/>
                    <a:p>
                      <a:pPr algn="ctr"/>
                      <a:r>
                        <a:rPr lang="en-US" sz="1600" dirty="0"/>
                        <a:t>Material Transaction</a:t>
                      </a:r>
                    </a:p>
                  </a:txBody>
                  <a:tcPr/>
                </a:tc>
                <a:extLst>
                  <a:ext uri="{0D108BD9-81ED-4DB2-BD59-A6C34878D82A}">
                    <a16:rowId xmlns:a16="http://schemas.microsoft.com/office/drawing/2014/main" val="526441904"/>
                  </a:ext>
                </a:extLst>
              </a:tr>
              <a:tr h="370840">
                <a:tc>
                  <a:txBody>
                    <a:bodyPr/>
                    <a:lstStyle/>
                    <a:p>
                      <a:r>
                        <a:rPr lang="en-US" sz="1600" dirty="0"/>
                        <a:t>Material ID (FK)</a:t>
                      </a:r>
                    </a:p>
                  </a:txBody>
                  <a:tcPr/>
                </a:tc>
                <a:extLst>
                  <a:ext uri="{0D108BD9-81ED-4DB2-BD59-A6C34878D82A}">
                    <a16:rowId xmlns:a16="http://schemas.microsoft.com/office/drawing/2014/main" val="1523507938"/>
                  </a:ext>
                </a:extLst>
              </a:tr>
              <a:tr h="370840">
                <a:tc>
                  <a:txBody>
                    <a:bodyPr/>
                    <a:lstStyle/>
                    <a:p>
                      <a:r>
                        <a:rPr lang="en-US" sz="1600" dirty="0"/>
                        <a:t>Plant ID (FK)</a:t>
                      </a:r>
                    </a:p>
                  </a:txBody>
                  <a:tcPr/>
                </a:tc>
                <a:extLst>
                  <a:ext uri="{0D108BD9-81ED-4DB2-BD59-A6C34878D82A}">
                    <a16:rowId xmlns:a16="http://schemas.microsoft.com/office/drawing/2014/main" val="3087624330"/>
                  </a:ext>
                </a:extLst>
              </a:tr>
              <a:tr h="370840">
                <a:tc>
                  <a:txBody>
                    <a:bodyPr/>
                    <a:lstStyle/>
                    <a:p>
                      <a:r>
                        <a:rPr lang="en-US" sz="1600" strike="noStrike" dirty="0">
                          <a:solidFill>
                            <a:schemeClr val="tx1"/>
                          </a:solidFill>
                        </a:rPr>
                        <a:t>MRPCn (FK)</a:t>
                      </a:r>
                    </a:p>
                  </a:txBody>
                  <a:tcPr/>
                </a:tc>
                <a:extLst>
                  <a:ext uri="{0D108BD9-81ED-4DB2-BD59-A6C34878D82A}">
                    <a16:rowId xmlns:a16="http://schemas.microsoft.com/office/drawing/2014/main" val="3166921217"/>
                  </a:ext>
                </a:extLst>
              </a:tr>
              <a:tr h="370840">
                <a:tc>
                  <a:txBody>
                    <a:bodyPr/>
                    <a:lstStyle/>
                    <a:p>
                      <a:r>
                        <a:rPr lang="en-US" sz="1600" dirty="0"/>
                        <a:t>Vendor ID (FK)</a:t>
                      </a:r>
                    </a:p>
                  </a:txBody>
                  <a:tcPr/>
                </a:tc>
                <a:extLst>
                  <a:ext uri="{0D108BD9-81ED-4DB2-BD59-A6C34878D82A}">
                    <a16:rowId xmlns:a16="http://schemas.microsoft.com/office/drawing/2014/main" val="2342009291"/>
                  </a:ext>
                </a:extLst>
              </a:tr>
              <a:tr h="370840">
                <a:tc>
                  <a:txBody>
                    <a:bodyPr/>
                    <a:lstStyle/>
                    <a:p>
                      <a:r>
                        <a:rPr lang="en-US" sz="1600" dirty="0"/>
                        <a:t>Shipment ID (FK)</a:t>
                      </a:r>
                    </a:p>
                  </a:txBody>
                  <a:tcPr/>
                </a:tc>
                <a:extLst>
                  <a:ext uri="{0D108BD9-81ED-4DB2-BD59-A6C34878D82A}">
                    <a16:rowId xmlns:a16="http://schemas.microsoft.com/office/drawing/2014/main" val="1314015924"/>
                  </a:ext>
                </a:extLst>
              </a:tr>
              <a:tr h="370840">
                <a:tc>
                  <a:txBody>
                    <a:bodyPr/>
                    <a:lstStyle/>
                    <a:p>
                      <a:r>
                        <a:rPr lang="en-US" sz="1600" dirty="0">
                          <a:solidFill>
                            <a:srgbClr val="FF0000"/>
                          </a:solidFill>
                        </a:rPr>
                        <a:t>Demand Date </a:t>
                      </a:r>
                    </a:p>
                    <a:p>
                      <a:r>
                        <a:rPr lang="en-US" sz="1600" dirty="0">
                          <a:solidFill>
                            <a:srgbClr val="00B050"/>
                          </a:solidFill>
                        </a:rPr>
                        <a:t>(Date, TimeStamp)</a:t>
                      </a:r>
                    </a:p>
                  </a:txBody>
                  <a:tcPr/>
                </a:tc>
                <a:extLst>
                  <a:ext uri="{0D108BD9-81ED-4DB2-BD59-A6C34878D82A}">
                    <a16:rowId xmlns:a16="http://schemas.microsoft.com/office/drawing/2014/main" val="3484348075"/>
                  </a:ext>
                </a:extLst>
              </a:tr>
              <a:tr h="370840">
                <a:tc>
                  <a:txBody>
                    <a:bodyPr/>
                    <a:lstStyle/>
                    <a:p>
                      <a:r>
                        <a:rPr lang="en-US" sz="1600" dirty="0">
                          <a:solidFill>
                            <a:srgbClr val="FF0000"/>
                          </a:solidFill>
                        </a:rPr>
                        <a:t>MRP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strike="noStrike" kern="1200" dirty="0">
                          <a:solidFill>
                            <a:srgbClr val="00B050"/>
                          </a:solidFill>
                          <a:latin typeface="+mn-lt"/>
                          <a:ea typeface="+mn-ea"/>
                          <a:cs typeface="+mn-cs"/>
                        </a:rPr>
                        <a:t>(Text, category)</a:t>
                      </a:r>
                    </a:p>
                  </a:txBody>
                  <a:tcPr/>
                </a:tc>
                <a:extLst>
                  <a:ext uri="{0D108BD9-81ED-4DB2-BD59-A6C34878D82A}">
                    <a16:rowId xmlns:a16="http://schemas.microsoft.com/office/drawing/2014/main" val="1930152924"/>
                  </a:ext>
                </a:extLst>
              </a:tr>
              <a:tr h="370840">
                <a:tc>
                  <a:txBody>
                    <a:bodyPr/>
                    <a:lstStyle/>
                    <a:p>
                      <a:r>
                        <a:rPr lang="en-US" sz="1600" dirty="0">
                          <a:solidFill>
                            <a:srgbClr val="FF0000"/>
                          </a:solidFill>
                        </a:rPr>
                        <a:t>Change Qty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strike="noStrike" kern="1200" dirty="0">
                          <a:solidFill>
                            <a:srgbClr val="00B050"/>
                          </a:solidFill>
                          <a:latin typeface="+mn-lt"/>
                          <a:ea typeface="+mn-ea"/>
                          <a:cs typeface="+mn-cs"/>
                        </a:rPr>
                        <a:t>(number, Qty)</a:t>
                      </a:r>
                    </a:p>
                  </a:txBody>
                  <a:tcPr/>
                </a:tc>
                <a:extLst>
                  <a:ext uri="{0D108BD9-81ED-4DB2-BD59-A6C34878D82A}">
                    <a16:rowId xmlns:a16="http://schemas.microsoft.com/office/drawing/2014/main" val="4060430642"/>
                  </a:ext>
                </a:extLst>
              </a:tr>
              <a:tr h="222522">
                <a:tc>
                  <a:txBody>
                    <a:bodyPr/>
                    <a:lstStyle/>
                    <a:p>
                      <a:r>
                        <a:rPr lang="en-US" sz="1600" dirty="0">
                          <a:solidFill>
                            <a:srgbClr val="FF0000"/>
                          </a:solidFill>
                        </a:rPr>
                        <a:t>Total Qty</a:t>
                      </a:r>
                    </a:p>
                    <a:p>
                      <a:pPr marL="0" algn="l" defTabSz="914400" rtl="0" eaLnBrk="1" latinLnBrk="0" hangingPunct="1"/>
                      <a:r>
                        <a:rPr lang="en-US" sz="1600" strike="noStrike" kern="1200" dirty="0">
                          <a:solidFill>
                            <a:srgbClr val="00B050"/>
                          </a:solidFill>
                          <a:latin typeface="+mn-lt"/>
                          <a:ea typeface="+mn-ea"/>
                          <a:cs typeface="+mn-cs"/>
                        </a:rPr>
                        <a:t>(number, Qty)</a:t>
                      </a:r>
                    </a:p>
                  </a:txBody>
                  <a:tcPr/>
                </a:tc>
                <a:extLst>
                  <a:ext uri="{0D108BD9-81ED-4DB2-BD59-A6C34878D82A}">
                    <a16:rowId xmlns:a16="http://schemas.microsoft.com/office/drawing/2014/main" val="4286060948"/>
                  </a:ext>
                </a:extLst>
              </a:tr>
            </a:tbl>
          </a:graphicData>
        </a:graphic>
      </p:graphicFrame>
      <p:graphicFrame>
        <p:nvGraphicFramePr>
          <p:cNvPr id="12" name="Table 11">
            <a:extLst>
              <a:ext uri="{FF2B5EF4-FFF2-40B4-BE49-F238E27FC236}">
                <a16:creationId xmlns:a16="http://schemas.microsoft.com/office/drawing/2014/main" id="{E5905397-A059-6840-8937-74A2C07897D4}"/>
              </a:ext>
            </a:extLst>
          </p:cNvPr>
          <p:cNvGraphicFramePr>
            <a:graphicFrameLocks noGrp="1"/>
          </p:cNvGraphicFramePr>
          <p:nvPr/>
        </p:nvGraphicFramePr>
        <p:xfrm>
          <a:off x="6956158" y="772567"/>
          <a:ext cx="1935747" cy="4714240"/>
        </p:xfrm>
        <a:graphic>
          <a:graphicData uri="http://schemas.openxmlformats.org/drawingml/2006/table">
            <a:tbl>
              <a:tblPr firstRow="1" bandRow="1">
                <a:tableStyleId>{5C22544A-7EE6-4342-B048-85BDC9FD1C3A}</a:tableStyleId>
              </a:tblPr>
              <a:tblGrid>
                <a:gridCol w="1935747">
                  <a:extLst>
                    <a:ext uri="{9D8B030D-6E8A-4147-A177-3AD203B41FA5}">
                      <a16:colId xmlns:a16="http://schemas.microsoft.com/office/drawing/2014/main" val="4240545615"/>
                    </a:ext>
                  </a:extLst>
                </a:gridCol>
              </a:tblGrid>
              <a:tr h="331197">
                <a:tc>
                  <a:txBody>
                    <a:bodyPr/>
                    <a:lstStyle/>
                    <a:p>
                      <a:pPr algn="ctr"/>
                      <a:r>
                        <a:rPr lang="en-US" sz="1600" dirty="0"/>
                        <a:t>Supply</a:t>
                      </a:r>
                    </a:p>
                  </a:txBody>
                  <a:tcPr/>
                </a:tc>
                <a:extLst>
                  <a:ext uri="{0D108BD9-81ED-4DB2-BD59-A6C34878D82A}">
                    <a16:rowId xmlns:a16="http://schemas.microsoft.com/office/drawing/2014/main" val="5264419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Shipment ID (PK)</a:t>
                      </a:r>
                    </a:p>
                  </a:txBody>
                  <a:tcPr/>
                </a:tc>
                <a:extLst>
                  <a:ext uri="{0D108BD9-81ED-4DB2-BD59-A6C34878D82A}">
                    <a16:rowId xmlns:a16="http://schemas.microsoft.com/office/drawing/2014/main" val="1523507938"/>
                  </a:ext>
                </a:extLst>
              </a:tr>
              <a:tr h="370840">
                <a:tc>
                  <a:txBody>
                    <a:bodyPr/>
                    <a:lstStyle/>
                    <a:p>
                      <a:r>
                        <a:rPr lang="en-US" sz="1600" dirty="0"/>
                        <a:t>Material ID (FK)</a:t>
                      </a:r>
                    </a:p>
                  </a:txBody>
                  <a:tcPr/>
                </a:tc>
                <a:extLst>
                  <a:ext uri="{0D108BD9-81ED-4DB2-BD59-A6C34878D82A}">
                    <a16:rowId xmlns:a16="http://schemas.microsoft.com/office/drawing/2014/main" val="3087624330"/>
                  </a:ext>
                </a:extLst>
              </a:tr>
              <a:tr h="370840">
                <a:tc>
                  <a:txBody>
                    <a:bodyPr/>
                    <a:lstStyle/>
                    <a:p>
                      <a:r>
                        <a:rPr lang="en-US" sz="1600" strike="noStrike" dirty="0">
                          <a:solidFill>
                            <a:schemeClr val="tx1"/>
                          </a:solidFill>
                        </a:rPr>
                        <a:t>Vendor ID (FK)</a:t>
                      </a:r>
                    </a:p>
                  </a:txBody>
                  <a:tcPr/>
                </a:tc>
                <a:extLst>
                  <a:ext uri="{0D108BD9-81ED-4DB2-BD59-A6C34878D82A}">
                    <a16:rowId xmlns:a16="http://schemas.microsoft.com/office/drawing/2014/main" val="3166921217"/>
                  </a:ext>
                </a:extLst>
              </a:tr>
              <a:tr h="370840">
                <a:tc>
                  <a:txBody>
                    <a:bodyPr/>
                    <a:lstStyle/>
                    <a:p>
                      <a:r>
                        <a:rPr lang="en-US" sz="1600" dirty="0"/>
                        <a:t>Purchase Order #</a:t>
                      </a:r>
                    </a:p>
                  </a:txBody>
                  <a:tcPr/>
                </a:tc>
                <a:extLst>
                  <a:ext uri="{0D108BD9-81ED-4DB2-BD59-A6C34878D82A}">
                    <a16:rowId xmlns:a16="http://schemas.microsoft.com/office/drawing/2014/main" val="2342009291"/>
                  </a:ext>
                </a:extLst>
              </a:tr>
              <a:tr h="370840">
                <a:tc>
                  <a:txBody>
                    <a:bodyPr/>
                    <a:lstStyle/>
                    <a:p>
                      <a:r>
                        <a:rPr lang="en-US" sz="1600" dirty="0">
                          <a:solidFill>
                            <a:srgbClr val="FF0000"/>
                          </a:solidFill>
                        </a:rPr>
                        <a:t>Trailer ID</a:t>
                      </a:r>
                    </a:p>
                    <a:p>
                      <a:r>
                        <a:rPr lang="en-US" sz="1600" dirty="0">
                          <a:solidFill>
                            <a:srgbClr val="00B050"/>
                          </a:solidFill>
                        </a:rPr>
                        <a:t>(number, Key)</a:t>
                      </a:r>
                    </a:p>
                  </a:txBody>
                  <a:tcPr/>
                </a:tc>
                <a:extLst>
                  <a:ext uri="{0D108BD9-81ED-4DB2-BD59-A6C34878D82A}">
                    <a16:rowId xmlns:a16="http://schemas.microsoft.com/office/drawing/2014/main" val="1314015924"/>
                  </a:ext>
                </a:extLst>
              </a:tr>
              <a:tr h="370840">
                <a:tc>
                  <a:txBody>
                    <a:bodyPr/>
                    <a:lstStyle/>
                    <a:p>
                      <a:r>
                        <a:rPr lang="en-US" sz="1600" dirty="0">
                          <a:solidFill>
                            <a:srgbClr val="FF0000"/>
                          </a:solidFill>
                        </a:rPr>
                        <a:t>Source of Shipment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B050"/>
                          </a:solidFill>
                        </a:rPr>
                        <a:t>(Lat., Lng, Address)</a:t>
                      </a:r>
                    </a:p>
                  </a:txBody>
                  <a:tcPr/>
                </a:tc>
                <a:extLst>
                  <a:ext uri="{0D108BD9-81ED-4DB2-BD59-A6C34878D82A}">
                    <a16:rowId xmlns:a16="http://schemas.microsoft.com/office/drawing/2014/main" val="3484348075"/>
                  </a:ext>
                </a:extLst>
              </a:tr>
              <a:tr h="370840">
                <a:tc>
                  <a:txBody>
                    <a:bodyPr/>
                    <a:lstStyle/>
                    <a:p>
                      <a:r>
                        <a:rPr lang="en-US" sz="1600" dirty="0">
                          <a:solidFill>
                            <a:srgbClr val="FF0000"/>
                          </a:solidFill>
                        </a:rPr>
                        <a:t>Dest. of Shipment</a:t>
                      </a:r>
                    </a:p>
                    <a:p>
                      <a:r>
                        <a:rPr lang="en-US" sz="1600" dirty="0">
                          <a:solidFill>
                            <a:srgbClr val="00B050"/>
                          </a:solidFill>
                        </a:rPr>
                        <a:t>(Lat., Lng, Address)</a:t>
                      </a:r>
                    </a:p>
                  </a:txBody>
                  <a:tcPr/>
                </a:tc>
                <a:extLst>
                  <a:ext uri="{0D108BD9-81ED-4DB2-BD59-A6C34878D82A}">
                    <a16:rowId xmlns:a16="http://schemas.microsoft.com/office/drawing/2014/main" val="2510592215"/>
                  </a:ext>
                </a:extLst>
              </a:tr>
              <a:tr h="370840">
                <a:tc>
                  <a:txBody>
                    <a:bodyPr/>
                    <a:lstStyle/>
                    <a:p>
                      <a:r>
                        <a:rPr lang="en-US" sz="1600" dirty="0">
                          <a:solidFill>
                            <a:srgbClr val="FF0000"/>
                          </a:solidFill>
                        </a:rPr>
                        <a:t>ETA to Dest.</a:t>
                      </a:r>
                    </a:p>
                    <a:p>
                      <a:r>
                        <a:rPr lang="en-US" sz="1600" dirty="0">
                          <a:solidFill>
                            <a:srgbClr val="00B050"/>
                          </a:solidFill>
                        </a:rPr>
                        <a:t>(number, hrs.)</a:t>
                      </a:r>
                    </a:p>
                  </a:txBody>
                  <a:tcPr/>
                </a:tc>
                <a:extLst>
                  <a:ext uri="{0D108BD9-81ED-4DB2-BD59-A6C34878D82A}">
                    <a16:rowId xmlns:a16="http://schemas.microsoft.com/office/drawing/2014/main" val="3946835334"/>
                  </a:ext>
                </a:extLst>
              </a:tr>
              <a:tr h="370840">
                <a:tc>
                  <a:txBody>
                    <a:bodyPr/>
                    <a:lstStyle/>
                    <a:p>
                      <a:r>
                        <a:rPr lang="en-US" sz="1600" dirty="0">
                          <a:solidFill>
                            <a:schemeClr val="tx1"/>
                          </a:solidFill>
                        </a:rPr>
                        <a:t>Supply TS</a:t>
                      </a:r>
                    </a:p>
                    <a:p>
                      <a:r>
                        <a:rPr lang="en-US" sz="1600" dirty="0">
                          <a:solidFill>
                            <a:srgbClr val="00B050"/>
                          </a:solidFill>
                        </a:rPr>
                        <a:t>(Date, TimeStamp)</a:t>
                      </a:r>
                    </a:p>
                  </a:txBody>
                  <a:tcPr/>
                </a:tc>
                <a:extLst>
                  <a:ext uri="{0D108BD9-81ED-4DB2-BD59-A6C34878D82A}">
                    <a16:rowId xmlns:a16="http://schemas.microsoft.com/office/drawing/2014/main" val="1411601910"/>
                  </a:ext>
                </a:extLst>
              </a:tr>
            </a:tbl>
          </a:graphicData>
        </a:graphic>
      </p:graphicFrame>
      <p:cxnSp>
        <p:nvCxnSpPr>
          <p:cNvPr id="3" name="Straight Connector 2">
            <a:extLst>
              <a:ext uri="{FF2B5EF4-FFF2-40B4-BE49-F238E27FC236}">
                <a16:creationId xmlns:a16="http://schemas.microsoft.com/office/drawing/2014/main" id="{9533CB04-7E8F-0D46-96FA-B4CF408D5E96}"/>
              </a:ext>
            </a:extLst>
          </p:cNvPr>
          <p:cNvCxnSpPr>
            <a:cxnSpLocks/>
          </p:cNvCxnSpPr>
          <p:nvPr/>
        </p:nvCxnSpPr>
        <p:spPr>
          <a:xfrm>
            <a:off x="2036064" y="165590"/>
            <a:ext cx="0" cy="6168579"/>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8D015B-F4B1-B845-9FD9-E12CC4EDDD23}"/>
              </a:ext>
            </a:extLst>
          </p:cNvPr>
          <p:cNvCxnSpPr>
            <a:cxnSpLocks/>
          </p:cNvCxnSpPr>
          <p:nvPr/>
        </p:nvCxnSpPr>
        <p:spPr>
          <a:xfrm>
            <a:off x="4611624" y="165589"/>
            <a:ext cx="0" cy="6168579"/>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1761D49-4823-3A44-BFD7-A13DEA9C3616}"/>
              </a:ext>
            </a:extLst>
          </p:cNvPr>
          <p:cNvCxnSpPr>
            <a:cxnSpLocks/>
          </p:cNvCxnSpPr>
          <p:nvPr/>
        </p:nvCxnSpPr>
        <p:spPr>
          <a:xfrm>
            <a:off x="9244584" y="244838"/>
            <a:ext cx="0" cy="6168579"/>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Right Brace 1">
            <a:extLst>
              <a:ext uri="{FF2B5EF4-FFF2-40B4-BE49-F238E27FC236}">
                <a16:creationId xmlns:a16="http://schemas.microsoft.com/office/drawing/2014/main" id="{9F0CA156-36AE-384C-BD9A-09BA5E3DE117}"/>
              </a:ext>
            </a:extLst>
          </p:cNvPr>
          <p:cNvSpPr/>
          <p:nvPr/>
        </p:nvSpPr>
        <p:spPr>
          <a:xfrm>
            <a:off x="6514588" y="2515598"/>
            <a:ext cx="314058" cy="21594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Right Arrow 19">
            <a:extLst>
              <a:ext uri="{FF2B5EF4-FFF2-40B4-BE49-F238E27FC236}">
                <a16:creationId xmlns:a16="http://schemas.microsoft.com/office/drawing/2014/main" id="{5477C4FD-C12D-2E41-B4E0-86D39558EC06}"/>
              </a:ext>
            </a:extLst>
          </p:cNvPr>
          <p:cNvSpPr/>
          <p:nvPr/>
        </p:nvSpPr>
        <p:spPr>
          <a:xfrm>
            <a:off x="6956158" y="3350599"/>
            <a:ext cx="2822115" cy="35085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a:extLst>
              <a:ext uri="{FF2B5EF4-FFF2-40B4-BE49-F238E27FC236}">
                <a16:creationId xmlns:a16="http://schemas.microsoft.com/office/drawing/2014/main" id="{B9F7E296-3F7D-FF41-B76E-2B4275E295AF}"/>
              </a:ext>
            </a:extLst>
          </p:cNvPr>
          <p:cNvPicPr>
            <a:picLocks noChangeAspect="1"/>
          </p:cNvPicPr>
          <p:nvPr/>
        </p:nvPicPr>
        <p:blipFill>
          <a:blip r:embed="rId2"/>
          <a:stretch>
            <a:fillRect/>
          </a:stretch>
        </p:blipFill>
        <p:spPr>
          <a:xfrm>
            <a:off x="10457781" y="58981"/>
            <a:ext cx="778657" cy="1294894"/>
          </a:xfrm>
          <a:prstGeom prst="rect">
            <a:avLst/>
          </a:prstGeom>
        </p:spPr>
      </p:pic>
      <p:sp>
        <p:nvSpPr>
          <p:cNvPr id="23" name="TextBox 22">
            <a:extLst>
              <a:ext uri="{FF2B5EF4-FFF2-40B4-BE49-F238E27FC236}">
                <a16:creationId xmlns:a16="http://schemas.microsoft.com/office/drawing/2014/main" id="{0F2D92D3-56E0-C64B-AF98-D53A6349A2AF}"/>
              </a:ext>
            </a:extLst>
          </p:cNvPr>
          <p:cNvSpPr txBox="1"/>
          <p:nvPr/>
        </p:nvSpPr>
        <p:spPr>
          <a:xfrm>
            <a:off x="10119325" y="1318161"/>
            <a:ext cx="1750992"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Material Planner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KPI</a:t>
            </a:r>
          </a:p>
        </p:txBody>
      </p:sp>
    </p:spTree>
    <p:extLst>
      <p:ext uri="{BB962C8B-B14F-4D97-AF65-F5344CB8AC3E}">
        <p14:creationId xmlns:p14="http://schemas.microsoft.com/office/powerpoint/2010/main" val="1199778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9DF6C6D-1EE4-AF4E-A4D5-3EE29B4E4A2B}"/>
              </a:ext>
            </a:extLst>
          </p:cNvPr>
          <p:cNvGraphicFramePr>
            <a:graphicFrameLocks noGrp="1"/>
          </p:cNvGraphicFramePr>
          <p:nvPr/>
        </p:nvGraphicFramePr>
        <p:xfrm>
          <a:off x="249719" y="165590"/>
          <a:ext cx="1505285" cy="1691640"/>
        </p:xfrm>
        <a:graphic>
          <a:graphicData uri="http://schemas.openxmlformats.org/drawingml/2006/table">
            <a:tbl>
              <a:tblPr firstRow="1" bandRow="1">
                <a:tableStyleId>{5C22544A-7EE6-4342-B048-85BDC9FD1C3A}</a:tableStyleId>
              </a:tblPr>
              <a:tblGrid>
                <a:gridCol w="1505285">
                  <a:extLst>
                    <a:ext uri="{9D8B030D-6E8A-4147-A177-3AD203B41FA5}">
                      <a16:colId xmlns:a16="http://schemas.microsoft.com/office/drawing/2014/main" val="4240545615"/>
                    </a:ext>
                  </a:extLst>
                </a:gridCol>
              </a:tblGrid>
              <a:tr h="370840">
                <a:tc>
                  <a:txBody>
                    <a:bodyPr/>
                    <a:lstStyle/>
                    <a:p>
                      <a:pPr algn="ctr"/>
                      <a:r>
                        <a:rPr lang="en-US" sz="1600" dirty="0"/>
                        <a:t>Material </a:t>
                      </a:r>
                    </a:p>
                    <a:p>
                      <a:pPr algn="ctr"/>
                      <a:r>
                        <a:rPr lang="en-US" sz="1600" dirty="0"/>
                        <a:t>Planner</a:t>
                      </a:r>
                    </a:p>
                  </a:txBody>
                  <a:tcPr/>
                </a:tc>
                <a:extLst>
                  <a:ext uri="{0D108BD9-81ED-4DB2-BD59-A6C34878D82A}">
                    <a16:rowId xmlns:a16="http://schemas.microsoft.com/office/drawing/2014/main" val="526441904"/>
                  </a:ext>
                </a:extLst>
              </a:tr>
              <a:tr h="370840">
                <a:tc>
                  <a:txBody>
                    <a:bodyPr/>
                    <a:lstStyle/>
                    <a:p>
                      <a:r>
                        <a:rPr lang="en-US" sz="1600" dirty="0"/>
                        <a:t>MRPCn (PK)</a:t>
                      </a:r>
                    </a:p>
                  </a:txBody>
                  <a:tcPr/>
                </a:tc>
                <a:extLst>
                  <a:ext uri="{0D108BD9-81ED-4DB2-BD59-A6C34878D82A}">
                    <a16:rowId xmlns:a16="http://schemas.microsoft.com/office/drawing/2014/main" val="1523507938"/>
                  </a:ext>
                </a:extLst>
              </a:tr>
              <a:tr h="370840">
                <a:tc>
                  <a:txBody>
                    <a:bodyPr/>
                    <a:lstStyle/>
                    <a:p>
                      <a:r>
                        <a:rPr lang="en-US" sz="1600" dirty="0"/>
                        <a:t>Planner Name</a:t>
                      </a:r>
                    </a:p>
                  </a:txBody>
                  <a:tcPr/>
                </a:tc>
                <a:extLst>
                  <a:ext uri="{0D108BD9-81ED-4DB2-BD59-A6C34878D82A}">
                    <a16:rowId xmlns:a16="http://schemas.microsoft.com/office/drawing/2014/main" val="30876243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Vendor ID (FK)</a:t>
                      </a:r>
                    </a:p>
                  </a:txBody>
                  <a:tcPr/>
                </a:tc>
                <a:extLst>
                  <a:ext uri="{0D108BD9-81ED-4DB2-BD59-A6C34878D82A}">
                    <a16:rowId xmlns:a16="http://schemas.microsoft.com/office/drawing/2014/main" val="3191751129"/>
                  </a:ext>
                </a:extLst>
              </a:tr>
            </a:tbl>
          </a:graphicData>
        </a:graphic>
      </p:graphicFrame>
      <p:graphicFrame>
        <p:nvGraphicFramePr>
          <p:cNvPr id="5" name="Table 4">
            <a:extLst>
              <a:ext uri="{FF2B5EF4-FFF2-40B4-BE49-F238E27FC236}">
                <a16:creationId xmlns:a16="http://schemas.microsoft.com/office/drawing/2014/main" id="{1512A6ED-E892-844B-AD56-2DC3F202692F}"/>
              </a:ext>
            </a:extLst>
          </p:cNvPr>
          <p:cNvGraphicFramePr>
            <a:graphicFrameLocks noGrp="1"/>
          </p:cNvGraphicFramePr>
          <p:nvPr/>
        </p:nvGraphicFramePr>
        <p:xfrm>
          <a:off x="157664" y="3697008"/>
          <a:ext cx="1616242" cy="1483360"/>
        </p:xfrm>
        <a:graphic>
          <a:graphicData uri="http://schemas.openxmlformats.org/drawingml/2006/table">
            <a:tbl>
              <a:tblPr firstRow="1" bandRow="1">
                <a:tableStyleId>{5C22544A-7EE6-4342-B048-85BDC9FD1C3A}</a:tableStyleId>
              </a:tblPr>
              <a:tblGrid>
                <a:gridCol w="1616242">
                  <a:extLst>
                    <a:ext uri="{9D8B030D-6E8A-4147-A177-3AD203B41FA5}">
                      <a16:colId xmlns:a16="http://schemas.microsoft.com/office/drawing/2014/main" val="4240545615"/>
                    </a:ext>
                  </a:extLst>
                </a:gridCol>
              </a:tblGrid>
              <a:tr h="370840">
                <a:tc>
                  <a:txBody>
                    <a:bodyPr/>
                    <a:lstStyle/>
                    <a:p>
                      <a:pPr algn="ctr"/>
                      <a:r>
                        <a:rPr lang="en-US" sz="1600" dirty="0"/>
                        <a:t>Supplier</a:t>
                      </a:r>
                    </a:p>
                  </a:txBody>
                  <a:tcPr/>
                </a:tc>
                <a:extLst>
                  <a:ext uri="{0D108BD9-81ED-4DB2-BD59-A6C34878D82A}">
                    <a16:rowId xmlns:a16="http://schemas.microsoft.com/office/drawing/2014/main" val="526441904"/>
                  </a:ext>
                </a:extLst>
              </a:tr>
              <a:tr h="370840">
                <a:tc>
                  <a:txBody>
                    <a:bodyPr/>
                    <a:lstStyle/>
                    <a:p>
                      <a:r>
                        <a:rPr lang="en-US" sz="1600" dirty="0"/>
                        <a:t>Vendor ID (PK)</a:t>
                      </a:r>
                    </a:p>
                  </a:txBody>
                  <a:tcPr/>
                </a:tc>
                <a:extLst>
                  <a:ext uri="{0D108BD9-81ED-4DB2-BD59-A6C34878D82A}">
                    <a16:rowId xmlns:a16="http://schemas.microsoft.com/office/drawing/2014/main" val="1523507938"/>
                  </a:ext>
                </a:extLst>
              </a:tr>
              <a:tr h="370840">
                <a:tc>
                  <a:txBody>
                    <a:bodyPr/>
                    <a:lstStyle/>
                    <a:p>
                      <a:r>
                        <a:rPr lang="en-US" sz="1600" dirty="0"/>
                        <a:t>Vendor Name</a:t>
                      </a:r>
                    </a:p>
                  </a:txBody>
                  <a:tcPr/>
                </a:tc>
                <a:extLst>
                  <a:ext uri="{0D108BD9-81ED-4DB2-BD59-A6C34878D82A}">
                    <a16:rowId xmlns:a16="http://schemas.microsoft.com/office/drawing/2014/main" val="3087624330"/>
                  </a:ext>
                </a:extLst>
              </a:tr>
              <a:tr h="370840">
                <a:tc>
                  <a:txBody>
                    <a:bodyPr/>
                    <a:lstStyle/>
                    <a:p>
                      <a:r>
                        <a:rPr lang="en-US" sz="1600" dirty="0"/>
                        <a:t>Material ID (FK)</a:t>
                      </a:r>
                    </a:p>
                  </a:txBody>
                  <a:tcPr/>
                </a:tc>
                <a:extLst>
                  <a:ext uri="{0D108BD9-81ED-4DB2-BD59-A6C34878D82A}">
                    <a16:rowId xmlns:a16="http://schemas.microsoft.com/office/drawing/2014/main" val="3166921217"/>
                  </a:ext>
                </a:extLst>
              </a:tr>
            </a:tbl>
          </a:graphicData>
        </a:graphic>
      </p:graphicFrame>
      <p:graphicFrame>
        <p:nvGraphicFramePr>
          <p:cNvPr id="9" name="Table 8">
            <a:extLst>
              <a:ext uri="{FF2B5EF4-FFF2-40B4-BE49-F238E27FC236}">
                <a16:creationId xmlns:a16="http://schemas.microsoft.com/office/drawing/2014/main" id="{8E085784-0C93-894F-8920-9B010BDFD304}"/>
              </a:ext>
            </a:extLst>
          </p:cNvPr>
          <p:cNvGraphicFramePr>
            <a:graphicFrameLocks noGrp="1"/>
          </p:cNvGraphicFramePr>
          <p:nvPr/>
        </p:nvGraphicFramePr>
        <p:xfrm>
          <a:off x="2413727" y="1857230"/>
          <a:ext cx="1935747" cy="2804160"/>
        </p:xfrm>
        <a:graphic>
          <a:graphicData uri="http://schemas.openxmlformats.org/drawingml/2006/table">
            <a:tbl>
              <a:tblPr firstRow="1" bandRow="1">
                <a:tableStyleId>{5C22544A-7EE6-4342-B048-85BDC9FD1C3A}</a:tableStyleId>
              </a:tblPr>
              <a:tblGrid>
                <a:gridCol w="1935747">
                  <a:extLst>
                    <a:ext uri="{9D8B030D-6E8A-4147-A177-3AD203B41FA5}">
                      <a16:colId xmlns:a16="http://schemas.microsoft.com/office/drawing/2014/main" val="4240545615"/>
                    </a:ext>
                  </a:extLst>
                </a:gridCol>
              </a:tblGrid>
              <a:tr h="370840">
                <a:tc>
                  <a:txBody>
                    <a:bodyPr/>
                    <a:lstStyle/>
                    <a:p>
                      <a:pPr algn="ctr"/>
                      <a:r>
                        <a:rPr lang="en-US" sz="1600" dirty="0"/>
                        <a:t>Material Config.</a:t>
                      </a:r>
                    </a:p>
                  </a:txBody>
                  <a:tcPr/>
                </a:tc>
                <a:extLst>
                  <a:ext uri="{0D108BD9-81ED-4DB2-BD59-A6C34878D82A}">
                    <a16:rowId xmlns:a16="http://schemas.microsoft.com/office/drawing/2014/main" val="526441904"/>
                  </a:ext>
                </a:extLst>
              </a:tr>
              <a:tr h="370840">
                <a:tc>
                  <a:txBody>
                    <a:bodyPr/>
                    <a:lstStyle/>
                    <a:p>
                      <a:r>
                        <a:rPr lang="en-US" sz="1600" dirty="0"/>
                        <a:t>Material ID (PK)</a:t>
                      </a:r>
                    </a:p>
                  </a:txBody>
                  <a:tcPr/>
                </a:tc>
                <a:extLst>
                  <a:ext uri="{0D108BD9-81ED-4DB2-BD59-A6C34878D82A}">
                    <a16:rowId xmlns:a16="http://schemas.microsoft.com/office/drawing/2014/main" val="1523507938"/>
                  </a:ext>
                </a:extLst>
              </a:tr>
              <a:tr h="370840">
                <a:tc>
                  <a:txBody>
                    <a:bodyPr/>
                    <a:lstStyle/>
                    <a:p>
                      <a:r>
                        <a:rPr lang="en-US" sz="1600" dirty="0"/>
                        <a:t>Material Desc</a:t>
                      </a:r>
                    </a:p>
                  </a:txBody>
                  <a:tcPr/>
                </a:tc>
                <a:extLst>
                  <a:ext uri="{0D108BD9-81ED-4DB2-BD59-A6C34878D82A}">
                    <a16:rowId xmlns:a16="http://schemas.microsoft.com/office/drawing/2014/main" val="3087624330"/>
                  </a:ext>
                </a:extLst>
              </a:tr>
              <a:tr h="370840">
                <a:tc>
                  <a:txBody>
                    <a:bodyPr/>
                    <a:lstStyle/>
                    <a:p>
                      <a:r>
                        <a:rPr lang="en-US" sz="1600" strike="noStrike" dirty="0">
                          <a:solidFill>
                            <a:srgbClr val="FF5353"/>
                          </a:solidFill>
                        </a:rPr>
                        <a:t>Safety Stock</a:t>
                      </a:r>
                    </a:p>
                    <a:p>
                      <a:r>
                        <a:rPr lang="en-US" sz="1600" strike="noStrike" dirty="0">
                          <a:solidFill>
                            <a:srgbClr val="00B050"/>
                          </a:solidFill>
                        </a:rPr>
                        <a:t>(number, Qty)</a:t>
                      </a:r>
                    </a:p>
                  </a:txBody>
                  <a:tcPr/>
                </a:tc>
                <a:extLst>
                  <a:ext uri="{0D108BD9-81ED-4DB2-BD59-A6C34878D82A}">
                    <a16:rowId xmlns:a16="http://schemas.microsoft.com/office/drawing/2014/main" val="3166921217"/>
                  </a:ext>
                </a:extLst>
              </a:tr>
              <a:tr h="370840">
                <a:tc>
                  <a:txBody>
                    <a:bodyPr/>
                    <a:lstStyle/>
                    <a:p>
                      <a:r>
                        <a:rPr lang="en-US" sz="1600" dirty="0"/>
                        <a:t>Planning Time Fence</a:t>
                      </a:r>
                    </a:p>
                  </a:txBody>
                  <a:tcPr/>
                </a:tc>
                <a:extLst>
                  <a:ext uri="{0D108BD9-81ED-4DB2-BD59-A6C34878D82A}">
                    <a16:rowId xmlns:a16="http://schemas.microsoft.com/office/drawing/2014/main" val="2342009291"/>
                  </a:ext>
                </a:extLst>
              </a:tr>
              <a:tr h="370840">
                <a:tc>
                  <a:txBody>
                    <a:bodyPr/>
                    <a:lstStyle/>
                    <a:p>
                      <a:r>
                        <a:rPr lang="en-US" sz="1600" dirty="0"/>
                        <a:t>Safety Time</a:t>
                      </a:r>
                    </a:p>
                  </a:txBody>
                  <a:tcPr/>
                </a:tc>
                <a:extLst>
                  <a:ext uri="{0D108BD9-81ED-4DB2-BD59-A6C34878D82A}">
                    <a16:rowId xmlns:a16="http://schemas.microsoft.com/office/drawing/2014/main" val="1314015924"/>
                  </a:ext>
                </a:extLst>
              </a:tr>
              <a:tr h="370840">
                <a:tc>
                  <a:txBody>
                    <a:bodyPr/>
                    <a:lstStyle/>
                    <a:p>
                      <a:r>
                        <a:rPr lang="en-US" sz="1600" dirty="0"/>
                        <a:t>Planning Calendar</a:t>
                      </a:r>
                    </a:p>
                  </a:txBody>
                  <a:tcPr/>
                </a:tc>
                <a:extLst>
                  <a:ext uri="{0D108BD9-81ED-4DB2-BD59-A6C34878D82A}">
                    <a16:rowId xmlns:a16="http://schemas.microsoft.com/office/drawing/2014/main" val="3484348075"/>
                  </a:ext>
                </a:extLst>
              </a:tr>
            </a:tbl>
          </a:graphicData>
        </a:graphic>
      </p:graphicFrame>
      <p:graphicFrame>
        <p:nvGraphicFramePr>
          <p:cNvPr id="30" name="Table 29">
            <a:extLst>
              <a:ext uri="{FF2B5EF4-FFF2-40B4-BE49-F238E27FC236}">
                <a16:creationId xmlns:a16="http://schemas.microsoft.com/office/drawing/2014/main" id="{69A38DC6-0AC2-0F49-8809-6F68428C45B4}"/>
              </a:ext>
            </a:extLst>
          </p:cNvPr>
          <p:cNvGraphicFramePr>
            <a:graphicFrameLocks noGrp="1"/>
          </p:cNvGraphicFramePr>
          <p:nvPr/>
        </p:nvGraphicFramePr>
        <p:xfrm>
          <a:off x="138065" y="5292769"/>
          <a:ext cx="1616242" cy="1041400"/>
        </p:xfrm>
        <a:graphic>
          <a:graphicData uri="http://schemas.openxmlformats.org/drawingml/2006/table">
            <a:tbl>
              <a:tblPr firstRow="1" bandRow="1">
                <a:tableStyleId>{5C22544A-7EE6-4342-B048-85BDC9FD1C3A}</a:tableStyleId>
              </a:tblPr>
              <a:tblGrid>
                <a:gridCol w="1616242">
                  <a:extLst>
                    <a:ext uri="{9D8B030D-6E8A-4147-A177-3AD203B41FA5}">
                      <a16:colId xmlns:a16="http://schemas.microsoft.com/office/drawing/2014/main" val="4240545615"/>
                    </a:ext>
                  </a:extLst>
                </a:gridCol>
              </a:tblGrid>
              <a:tr h="273856">
                <a:tc>
                  <a:txBody>
                    <a:bodyPr/>
                    <a:lstStyle/>
                    <a:p>
                      <a:pPr algn="ctr"/>
                      <a:r>
                        <a:rPr lang="en-US" sz="1600" dirty="0"/>
                        <a:t>Exception</a:t>
                      </a:r>
                    </a:p>
                  </a:txBody>
                  <a:tcPr/>
                </a:tc>
                <a:extLst>
                  <a:ext uri="{0D108BD9-81ED-4DB2-BD59-A6C34878D82A}">
                    <a16:rowId xmlns:a16="http://schemas.microsoft.com/office/drawing/2014/main" val="526441904"/>
                  </a:ext>
                </a:extLst>
              </a:tr>
              <a:tr h="370840">
                <a:tc>
                  <a:txBody>
                    <a:bodyPr/>
                    <a:lstStyle/>
                    <a:p>
                      <a:r>
                        <a:rPr lang="en-US" sz="1600" dirty="0"/>
                        <a:t>Exception ID (PK)</a:t>
                      </a:r>
                    </a:p>
                  </a:txBody>
                  <a:tcPr/>
                </a:tc>
                <a:extLst>
                  <a:ext uri="{0D108BD9-81ED-4DB2-BD59-A6C34878D82A}">
                    <a16:rowId xmlns:a16="http://schemas.microsoft.com/office/drawing/2014/main" val="1523507938"/>
                  </a:ext>
                </a:extLst>
              </a:tr>
              <a:tr h="0">
                <a:tc>
                  <a:txBody>
                    <a:bodyPr/>
                    <a:lstStyle/>
                    <a:p>
                      <a:r>
                        <a:rPr lang="en-US" sz="1600" dirty="0"/>
                        <a:t>Exception Msg</a:t>
                      </a:r>
                    </a:p>
                  </a:txBody>
                  <a:tcPr/>
                </a:tc>
                <a:extLst>
                  <a:ext uri="{0D108BD9-81ED-4DB2-BD59-A6C34878D82A}">
                    <a16:rowId xmlns:a16="http://schemas.microsoft.com/office/drawing/2014/main" val="3087624330"/>
                  </a:ext>
                </a:extLst>
              </a:tr>
            </a:tbl>
          </a:graphicData>
        </a:graphic>
      </p:graphicFrame>
      <p:graphicFrame>
        <p:nvGraphicFramePr>
          <p:cNvPr id="40" name="Table 39">
            <a:extLst>
              <a:ext uri="{FF2B5EF4-FFF2-40B4-BE49-F238E27FC236}">
                <a16:creationId xmlns:a16="http://schemas.microsoft.com/office/drawing/2014/main" id="{CD7811C6-15C5-BB43-8D38-51EE6FD51138}"/>
              </a:ext>
            </a:extLst>
          </p:cNvPr>
          <p:cNvGraphicFramePr>
            <a:graphicFrameLocks noGrp="1"/>
          </p:cNvGraphicFramePr>
          <p:nvPr/>
        </p:nvGraphicFramePr>
        <p:xfrm>
          <a:off x="9848260" y="1993266"/>
          <a:ext cx="2092576" cy="3591560"/>
        </p:xfrm>
        <a:graphic>
          <a:graphicData uri="http://schemas.openxmlformats.org/drawingml/2006/table">
            <a:tbl>
              <a:tblPr firstRow="1" bandRow="1">
                <a:tableStyleId>{5C22544A-7EE6-4342-B048-85BDC9FD1C3A}</a:tableStyleId>
              </a:tblPr>
              <a:tblGrid>
                <a:gridCol w="2092576">
                  <a:extLst>
                    <a:ext uri="{9D8B030D-6E8A-4147-A177-3AD203B41FA5}">
                      <a16:colId xmlns:a16="http://schemas.microsoft.com/office/drawing/2014/main" val="4240545615"/>
                    </a:ext>
                  </a:extLst>
                </a:gridCol>
              </a:tblGrid>
              <a:tr h="370840">
                <a:tc>
                  <a:txBody>
                    <a:bodyPr/>
                    <a:lstStyle/>
                    <a:p>
                      <a:pPr algn="ctr"/>
                      <a:r>
                        <a:rPr lang="en-US" sz="1600" dirty="0"/>
                        <a:t>Dashboard</a:t>
                      </a:r>
                    </a:p>
                  </a:txBody>
                  <a:tcPr/>
                </a:tc>
                <a:extLst>
                  <a:ext uri="{0D108BD9-81ED-4DB2-BD59-A6C34878D82A}">
                    <a16:rowId xmlns:a16="http://schemas.microsoft.com/office/drawing/2014/main" val="526441904"/>
                  </a:ext>
                </a:extLst>
              </a:tr>
              <a:tr h="370840">
                <a:tc>
                  <a:txBody>
                    <a:bodyPr/>
                    <a:lstStyle/>
                    <a:p>
                      <a:r>
                        <a:rPr lang="en-US" sz="1600" dirty="0"/>
                        <a:t>Material ID (FK)</a:t>
                      </a:r>
                    </a:p>
                  </a:txBody>
                  <a:tcPr/>
                </a:tc>
                <a:extLst>
                  <a:ext uri="{0D108BD9-81ED-4DB2-BD59-A6C34878D82A}">
                    <a16:rowId xmlns:a16="http://schemas.microsoft.com/office/drawing/2014/main" val="1523507938"/>
                  </a:ext>
                </a:extLst>
              </a:tr>
              <a:tr h="370840">
                <a:tc>
                  <a:txBody>
                    <a:bodyPr/>
                    <a:lstStyle/>
                    <a:p>
                      <a:r>
                        <a:rPr lang="en-US" sz="1600" dirty="0">
                          <a:solidFill>
                            <a:srgbClr val="FF0000"/>
                          </a:solidFill>
                        </a:rPr>
                        <a:t>Health Status</a:t>
                      </a:r>
                    </a:p>
                    <a:p>
                      <a:r>
                        <a:rPr lang="en-US" sz="1600" dirty="0">
                          <a:solidFill>
                            <a:srgbClr val="00B050"/>
                          </a:solidFill>
                        </a:rPr>
                        <a:t>(number , 0-100 in %)</a:t>
                      </a:r>
                    </a:p>
                  </a:txBody>
                  <a:tcPr/>
                </a:tc>
                <a:extLst>
                  <a:ext uri="{0D108BD9-81ED-4DB2-BD59-A6C34878D82A}">
                    <a16:rowId xmlns:a16="http://schemas.microsoft.com/office/drawing/2014/main" val="3087624330"/>
                  </a:ext>
                </a:extLst>
              </a:tr>
              <a:tr h="370840">
                <a:tc>
                  <a:txBody>
                    <a:bodyPr/>
                    <a:lstStyle/>
                    <a:p>
                      <a:r>
                        <a:rPr lang="en-US" sz="1600" dirty="0">
                          <a:solidFill>
                            <a:srgbClr val="FF0000"/>
                          </a:solidFill>
                        </a:rPr>
                        <a:t>Stock DoS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B050"/>
                          </a:solidFill>
                        </a:rPr>
                        <a:t>(number, in Days)</a:t>
                      </a:r>
                    </a:p>
                  </a:txBody>
                  <a:tcPr/>
                </a:tc>
                <a:extLst>
                  <a:ext uri="{0D108BD9-81ED-4DB2-BD59-A6C34878D82A}">
                    <a16:rowId xmlns:a16="http://schemas.microsoft.com/office/drawing/2014/main" val="623632267"/>
                  </a:ext>
                </a:extLst>
              </a:tr>
              <a:tr h="370840">
                <a:tc>
                  <a:txBody>
                    <a:bodyPr/>
                    <a:lstStyle/>
                    <a:p>
                      <a:r>
                        <a:rPr lang="en-US" sz="1600" dirty="0">
                          <a:solidFill>
                            <a:srgbClr val="FF0000"/>
                          </a:solidFill>
                        </a:rPr>
                        <a:t>First Receipt DoS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B050"/>
                          </a:solidFill>
                        </a:rPr>
                        <a:t>(number, in Days)</a:t>
                      </a:r>
                    </a:p>
                  </a:txBody>
                  <a:tcPr/>
                </a:tc>
                <a:extLst>
                  <a:ext uri="{0D108BD9-81ED-4DB2-BD59-A6C34878D82A}">
                    <a16:rowId xmlns:a16="http://schemas.microsoft.com/office/drawing/2014/main" val="14817418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Exception ID  (FK)</a:t>
                      </a:r>
                    </a:p>
                  </a:txBody>
                  <a:tcPr/>
                </a:tc>
                <a:extLst>
                  <a:ext uri="{0D108BD9-81ED-4DB2-BD59-A6C34878D82A}">
                    <a16:rowId xmlns:a16="http://schemas.microsoft.com/office/drawing/2014/main" val="17523219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t>
                      </a:r>
                    </a:p>
                  </a:txBody>
                  <a:tcPr/>
                </a:tc>
                <a:extLst>
                  <a:ext uri="{0D108BD9-81ED-4DB2-BD59-A6C34878D82A}">
                    <a16:rowId xmlns:a16="http://schemas.microsoft.com/office/drawing/2014/main" val="29016455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t>
                      </a:r>
                    </a:p>
                  </a:txBody>
                  <a:tcPr/>
                </a:tc>
                <a:extLst>
                  <a:ext uri="{0D108BD9-81ED-4DB2-BD59-A6C34878D82A}">
                    <a16:rowId xmlns:a16="http://schemas.microsoft.com/office/drawing/2014/main" val="1420284157"/>
                  </a:ext>
                </a:extLst>
              </a:tr>
            </a:tbl>
          </a:graphicData>
        </a:graphic>
      </p:graphicFrame>
      <p:graphicFrame>
        <p:nvGraphicFramePr>
          <p:cNvPr id="10" name="Table 4">
            <a:extLst>
              <a:ext uri="{FF2B5EF4-FFF2-40B4-BE49-F238E27FC236}">
                <a16:creationId xmlns:a16="http://schemas.microsoft.com/office/drawing/2014/main" id="{FE11E27C-EB4A-DA43-931F-D7D0D61F6A27}"/>
              </a:ext>
            </a:extLst>
          </p:cNvPr>
          <p:cNvGraphicFramePr>
            <a:graphicFrameLocks noGrp="1"/>
          </p:cNvGraphicFramePr>
          <p:nvPr/>
        </p:nvGraphicFramePr>
        <p:xfrm>
          <a:off x="218555" y="2004460"/>
          <a:ext cx="1505285" cy="1483360"/>
        </p:xfrm>
        <a:graphic>
          <a:graphicData uri="http://schemas.openxmlformats.org/drawingml/2006/table">
            <a:tbl>
              <a:tblPr firstRow="1" bandRow="1">
                <a:tableStyleId>{5C22544A-7EE6-4342-B048-85BDC9FD1C3A}</a:tableStyleId>
              </a:tblPr>
              <a:tblGrid>
                <a:gridCol w="1505285">
                  <a:extLst>
                    <a:ext uri="{9D8B030D-6E8A-4147-A177-3AD203B41FA5}">
                      <a16:colId xmlns:a16="http://schemas.microsoft.com/office/drawing/2014/main" val="4240545615"/>
                    </a:ext>
                  </a:extLst>
                </a:gridCol>
              </a:tblGrid>
              <a:tr h="370840">
                <a:tc>
                  <a:txBody>
                    <a:bodyPr/>
                    <a:lstStyle/>
                    <a:p>
                      <a:pPr algn="ctr"/>
                      <a:r>
                        <a:rPr lang="en-US" sz="1600" dirty="0"/>
                        <a:t>Plant</a:t>
                      </a:r>
                    </a:p>
                  </a:txBody>
                  <a:tcPr/>
                </a:tc>
                <a:extLst>
                  <a:ext uri="{0D108BD9-81ED-4DB2-BD59-A6C34878D82A}">
                    <a16:rowId xmlns:a16="http://schemas.microsoft.com/office/drawing/2014/main" val="526441904"/>
                  </a:ext>
                </a:extLst>
              </a:tr>
              <a:tr h="370840">
                <a:tc>
                  <a:txBody>
                    <a:bodyPr/>
                    <a:lstStyle/>
                    <a:p>
                      <a:r>
                        <a:rPr lang="en-US" sz="1600" dirty="0"/>
                        <a:t>Plant ID (PK)</a:t>
                      </a:r>
                    </a:p>
                  </a:txBody>
                  <a:tcPr/>
                </a:tc>
                <a:extLst>
                  <a:ext uri="{0D108BD9-81ED-4DB2-BD59-A6C34878D82A}">
                    <a16:rowId xmlns:a16="http://schemas.microsoft.com/office/drawing/2014/main" val="1523507938"/>
                  </a:ext>
                </a:extLst>
              </a:tr>
              <a:tr h="370840">
                <a:tc>
                  <a:txBody>
                    <a:bodyPr/>
                    <a:lstStyle/>
                    <a:p>
                      <a:r>
                        <a:rPr lang="en-US" sz="1600" dirty="0"/>
                        <a:t>Plant Location</a:t>
                      </a:r>
                    </a:p>
                  </a:txBody>
                  <a:tcPr/>
                </a:tc>
                <a:extLst>
                  <a:ext uri="{0D108BD9-81ED-4DB2-BD59-A6C34878D82A}">
                    <a16:rowId xmlns:a16="http://schemas.microsoft.com/office/drawing/2014/main" val="30876243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MRP Area</a:t>
                      </a:r>
                    </a:p>
                  </a:txBody>
                  <a:tcPr/>
                </a:tc>
                <a:extLst>
                  <a:ext uri="{0D108BD9-81ED-4DB2-BD59-A6C34878D82A}">
                    <a16:rowId xmlns:a16="http://schemas.microsoft.com/office/drawing/2014/main" val="3191751129"/>
                  </a:ext>
                </a:extLst>
              </a:tr>
            </a:tbl>
          </a:graphicData>
        </a:graphic>
      </p:graphicFrame>
      <p:graphicFrame>
        <p:nvGraphicFramePr>
          <p:cNvPr id="11" name="Table 10">
            <a:extLst>
              <a:ext uri="{FF2B5EF4-FFF2-40B4-BE49-F238E27FC236}">
                <a16:creationId xmlns:a16="http://schemas.microsoft.com/office/drawing/2014/main" id="{E419BC77-E85B-8149-9FCB-D34AED746F57}"/>
              </a:ext>
            </a:extLst>
          </p:cNvPr>
          <p:cNvGraphicFramePr>
            <a:graphicFrameLocks noGrp="1"/>
          </p:cNvGraphicFramePr>
          <p:nvPr/>
        </p:nvGraphicFramePr>
        <p:xfrm>
          <a:off x="4833815" y="244838"/>
          <a:ext cx="1935747" cy="4541520"/>
        </p:xfrm>
        <a:graphic>
          <a:graphicData uri="http://schemas.openxmlformats.org/drawingml/2006/table">
            <a:tbl>
              <a:tblPr firstRow="1" bandRow="1">
                <a:tableStyleId>{5C22544A-7EE6-4342-B048-85BDC9FD1C3A}</a:tableStyleId>
              </a:tblPr>
              <a:tblGrid>
                <a:gridCol w="1935747">
                  <a:extLst>
                    <a:ext uri="{9D8B030D-6E8A-4147-A177-3AD203B41FA5}">
                      <a16:colId xmlns:a16="http://schemas.microsoft.com/office/drawing/2014/main" val="4240545615"/>
                    </a:ext>
                  </a:extLst>
                </a:gridCol>
              </a:tblGrid>
              <a:tr h="370840">
                <a:tc>
                  <a:txBody>
                    <a:bodyPr/>
                    <a:lstStyle/>
                    <a:p>
                      <a:pPr algn="ctr"/>
                      <a:r>
                        <a:rPr lang="en-US" sz="1600" dirty="0"/>
                        <a:t>Material Transaction</a:t>
                      </a:r>
                    </a:p>
                  </a:txBody>
                  <a:tcPr/>
                </a:tc>
                <a:extLst>
                  <a:ext uri="{0D108BD9-81ED-4DB2-BD59-A6C34878D82A}">
                    <a16:rowId xmlns:a16="http://schemas.microsoft.com/office/drawing/2014/main" val="526441904"/>
                  </a:ext>
                </a:extLst>
              </a:tr>
              <a:tr h="370840">
                <a:tc>
                  <a:txBody>
                    <a:bodyPr/>
                    <a:lstStyle/>
                    <a:p>
                      <a:r>
                        <a:rPr lang="en-US" sz="1600" dirty="0"/>
                        <a:t>Material ID (FK)</a:t>
                      </a:r>
                    </a:p>
                  </a:txBody>
                  <a:tcPr/>
                </a:tc>
                <a:extLst>
                  <a:ext uri="{0D108BD9-81ED-4DB2-BD59-A6C34878D82A}">
                    <a16:rowId xmlns:a16="http://schemas.microsoft.com/office/drawing/2014/main" val="1523507938"/>
                  </a:ext>
                </a:extLst>
              </a:tr>
              <a:tr h="370840">
                <a:tc>
                  <a:txBody>
                    <a:bodyPr/>
                    <a:lstStyle/>
                    <a:p>
                      <a:r>
                        <a:rPr lang="en-US" sz="1600" dirty="0"/>
                        <a:t>Plant ID (FK)</a:t>
                      </a:r>
                    </a:p>
                  </a:txBody>
                  <a:tcPr/>
                </a:tc>
                <a:extLst>
                  <a:ext uri="{0D108BD9-81ED-4DB2-BD59-A6C34878D82A}">
                    <a16:rowId xmlns:a16="http://schemas.microsoft.com/office/drawing/2014/main" val="3087624330"/>
                  </a:ext>
                </a:extLst>
              </a:tr>
              <a:tr h="370840">
                <a:tc>
                  <a:txBody>
                    <a:bodyPr/>
                    <a:lstStyle/>
                    <a:p>
                      <a:r>
                        <a:rPr lang="en-US" sz="1600" strike="noStrike" dirty="0">
                          <a:solidFill>
                            <a:schemeClr val="tx1"/>
                          </a:solidFill>
                        </a:rPr>
                        <a:t>MRPCn (FK)</a:t>
                      </a:r>
                    </a:p>
                  </a:txBody>
                  <a:tcPr/>
                </a:tc>
                <a:extLst>
                  <a:ext uri="{0D108BD9-81ED-4DB2-BD59-A6C34878D82A}">
                    <a16:rowId xmlns:a16="http://schemas.microsoft.com/office/drawing/2014/main" val="3166921217"/>
                  </a:ext>
                </a:extLst>
              </a:tr>
              <a:tr h="370840">
                <a:tc>
                  <a:txBody>
                    <a:bodyPr/>
                    <a:lstStyle/>
                    <a:p>
                      <a:r>
                        <a:rPr lang="en-US" sz="1600" dirty="0"/>
                        <a:t>Vendor ID (FK)</a:t>
                      </a:r>
                    </a:p>
                  </a:txBody>
                  <a:tcPr/>
                </a:tc>
                <a:extLst>
                  <a:ext uri="{0D108BD9-81ED-4DB2-BD59-A6C34878D82A}">
                    <a16:rowId xmlns:a16="http://schemas.microsoft.com/office/drawing/2014/main" val="2342009291"/>
                  </a:ext>
                </a:extLst>
              </a:tr>
              <a:tr h="370840">
                <a:tc>
                  <a:txBody>
                    <a:bodyPr/>
                    <a:lstStyle/>
                    <a:p>
                      <a:r>
                        <a:rPr lang="en-US" sz="1600" dirty="0"/>
                        <a:t>Shipment ID (FK)</a:t>
                      </a:r>
                    </a:p>
                  </a:txBody>
                  <a:tcPr/>
                </a:tc>
                <a:extLst>
                  <a:ext uri="{0D108BD9-81ED-4DB2-BD59-A6C34878D82A}">
                    <a16:rowId xmlns:a16="http://schemas.microsoft.com/office/drawing/2014/main" val="1314015924"/>
                  </a:ext>
                </a:extLst>
              </a:tr>
              <a:tr h="370840">
                <a:tc>
                  <a:txBody>
                    <a:bodyPr/>
                    <a:lstStyle/>
                    <a:p>
                      <a:r>
                        <a:rPr lang="en-US" sz="1600" dirty="0">
                          <a:solidFill>
                            <a:srgbClr val="FF0000"/>
                          </a:solidFill>
                        </a:rPr>
                        <a:t>Demand Date </a:t>
                      </a:r>
                    </a:p>
                    <a:p>
                      <a:r>
                        <a:rPr lang="en-US" sz="1600" dirty="0">
                          <a:solidFill>
                            <a:srgbClr val="00B050"/>
                          </a:solidFill>
                        </a:rPr>
                        <a:t>(Date, TimeStamp)</a:t>
                      </a:r>
                    </a:p>
                  </a:txBody>
                  <a:tcPr/>
                </a:tc>
                <a:extLst>
                  <a:ext uri="{0D108BD9-81ED-4DB2-BD59-A6C34878D82A}">
                    <a16:rowId xmlns:a16="http://schemas.microsoft.com/office/drawing/2014/main" val="3484348075"/>
                  </a:ext>
                </a:extLst>
              </a:tr>
              <a:tr h="370840">
                <a:tc>
                  <a:txBody>
                    <a:bodyPr/>
                    <a:lstStyle/>
                    <a:p>
                      <a:r>
                        <a:rPr lang="en-US" sz="1600" dirty="0">
                          <a:solidFill>
                            <a:srgbClr val="FF0000"/>
                          </a:solidFill>
                        </a:rPr>
                        <a:t>MRP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strike="noStrike" kern="1200" dirty="0">
                          <a:solidFill>
                            <a:srgbClr val="00B050"/>
                          </a:solidFill>
                          <a:latin typeface="+mn-lt"/>
                          <a:ea typeface="+mn-ea"/>
                          <a:cs typeface="+mn-cs"/>
                        </a:rPr>
                        <a:t>(Text, category)</a:t>
                      </a:r>
                    </a:p>
                  </a:txBody>
                  <a:tcPr/>
                </a:tc>
                <a:extLst>
                  <a:ext uri="{0D108BD9-81ED-4DB2-BD59-A6C34878D82A}">
                    <a16:rowId xmlns:a16="http://schemas.microsoft.com/office/drawing/2014/main" val="1930152924"/>
                  </a:ext>
                </a:extLst>
              </a:tr>
              <a:tr h="370840">
                <a:tc>
                  <a:txBody>
                    <a:bodyPr/>
                    <a:lstStyle/>
                    <a:p>
                      <a:r>
                        <a:rPr lang="en-US" sz="1600" dirty="0">
                          <a:solidFill>
                            <a:srgbClr val="FF0000"/>
                          </a:solidFill>
                        </a:rPr>
                        <a:t>Change Qty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strike="noStrike" kern="1200" dirty="0">
                          <a:solidFill>
                            <a:srgbClr val="00B050"/>
                          </a:solidFill>
                          <a:latin typeface="+mn-lt"/>
                          <a:ea typeface="+mn-ea"/>
                          <a:cs typeface="+mn-cs"/>
                        </a:rPr>
                        <a:t>(number, Qty)</a:t>
                      </a:r>
                    </a:p>
                  </a:txBody>
                  <a:tcPr/>
                </a:tc>
                <a:extLst>
                  <a:ext uri="{0D108BD9-81ED-4DB2-BD59-A6C34878D82A}">
                    <a16:rowId xmlns:a16="http://schemas.microsoft.com/office/drawing/2014/main" val="4060430642"/>
                  </a:ext>
                </a:extLst>
              </a:tr>
              <a:tr h="222522">
                <a:tc>
                  <a:txBody>
                    <a:bodyPr/>
                    <a:lstStyle/>
                    <a:p>
                      <a:r>
                        <a:rPr lang="en-US" sz="1600" dirty="0">
                          <a:solidFill>
                            <a:srgbClr val="FF0000"/>
                          </a:solidFill>
                        </a:rPr>
                        <a:t>Total Qty</a:t>
                      </a:r>
                    </a:p>
                    <a:p>
                      <a:pPr marL="0" algn="l" defTabSz="914400" rtl="0" eaLnBrk="1" latinLnBrk="0" hangingPunct="1"/>
                      <a:r>
                        <a:rPr lang="en-US" sz="1600" strike="noStrike" kern="1200" dirty="0">
                          <a:solidFill>
                            <a:srgbClr val="00B050"/>
                          </a:solidFill>
                          <a:latin typeface="+mn-lt"/>
                          <a:ea typeface="+mn-ea"/>
                          <a:cs typeface="+mn-cs"/>
                        </a:rPr>
                        <a:t>(number, Qty)</a:t>
                      </a:r>
                    </a:p>
                  </a:txBody>
                  <a:tcPr/>
                </a:tc>
                <a:extLst>
                  <a:ext uri="{0D108BD9-81ED-4DB2-BD59-A6C34878D82A}">
                    <a16:rowId xmlns:a16="http://schemas.microsoft.com/office/drawing/2014/main" val="4286060948"/>
                  </a:ext>
                </a:extLst>
              </a:tr>
            </a:tbl>
          </a:graphicData>
        </a:graphic>
      </p:graphicFrame>
      <p:graphicFrame>
        <p:nvGraphicFramePr>
          <p:cNvPr id="12" name="Table 11">
            <a:extLst>
              <a:ext uri="{FF2B5EF4-FFF2-40B4-BE49-F238E27FC236}">
                <a16:creationId xmlns:a16="http://schemas.microsoft.com/office/drawing/2014/main" id="{E5905397-A059-6840-8937-74A2C07897D4}"/>
              </a:ext>
            </a:extLst>
          </p:cNvPr>
          <p:cNvGraphicFramePr>
            <a:graphicFrameLocks noGrp="1"/>
          </p:cNvGraphicFramePr>
          <p:nvPr/>
        </p:nvGraphicFramePr>
        <p:xfrm>
          <a:off x="6956158" y="772567"/>
          <a:ext cx="1935747" cy="4714240"/>
        </p:xfrm>
        <a:graphic>
          <a:graphicData uri="http://schemas.openxmlformats.org/drawingml/2006/table">
            <a:tbl>
              <a:tblPr firstRow="1" bandRow="1">
                <a:tableStyleId>{5C22544A-7EE6-4342-B048-85BDC9FD1C3A}</a:tableStyleId>
              </a:tblPr>
              <a:tblGrid>
                <a:gridCol w="1935747">
                  <a:extLst>
                    <a:ext uri="{9D8B030D-6E8A-4147-A177-3AD203B41FA5}">
                      <a16:colId xmlns:a16="http://schemas.microsoft.com/office/drawing/2014/main" val="4240545615"/>
                    </a:ext>
                  </a:extLst>
                </a:gridCol>
              </a:tblGrid>
              <a:tr h="331197">
                <a:tc>
                  <a:txBody>
                    <a:bodyPr/>
                    <a:lstStyle/>
                    <a:p>
                      <a:pPr algn="ctr"/>
                      <a:r>
                        <a:rPr lang="en-US" sz="1600" dirty="0"/>
                        <a:t>Supply</a:t>
                      </a:r>
                    </a:p>
                  </a:txBody>
                  <a:tcPr/>
                </a:tc>
                <a:extLst>
                  <a:ext uri="{0D108BD9-81ED-4DB2-BD59-A6C34878D82A}">
                    <a16:rowId xmlns:a16="http://schemas.microsoft.com/office/drawing/2014/main" val="5264419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Shipment ID (PK)</a:t>
                      </a:r>
                    </a:p>
                  </a:txBody>
                  <a:tcPr/>
                </a:tc>
                <a:extLst>
                  <a:ext uri="{0D108BD9-81ED-4DB2-BD59-A6C34878D82A}">
                    <a16:rowId xmlns:a16="http://schemas.microsoft.com/office/drawing/2014/main" val="1523507938"/>
                  </a:ext>
                </a:extLst>
              </a:tr>
              <a:tr h="370840">
                <a:tc>
                  <a:txBody>
                    <a:bodyPr/>
                    <a:lstStyle/>
                    <a:p>
                      <a:r>
                        <a:rPr lang="en-US" sz="1600" dirty="0"/>
                        <a:t>Material ID (FK)</a:t>
                      </a:r>
                    </a:p>
                  </a:txBody>
                  <a:tcPr/>
                </a:tc>
                <a:extLst>
                  <a:ext uri="{0D108BD9-81ED-4DB2-BD59-A6C34878D82A}">
                    <a16:rowId xmlns:a16="http://schemas.microsoft.com/office/drawing/2014/main" val="3087624330"/>
                  </a:ext>
                </a:extLst>
              </a:tr>
              <a:tr h="370840">
                <a:tc>
                  <a:txBody>
                    <a:bodyPr/>
                    <a:lstStyle/>
                    <a:p>
                      <a:r>
                        <a:rPr lang="en-US" sz="1600" strike="noStrike" dirty="0">
                          <a:solidFill>
                            <a:schemeClr val="tx1"/>
                          </a:solidFill>
                        </a:rPr>
                        <a:t>Vendor ID (FK)</a:t>
                      </a:r>
                    </a:p>
                  </a:txBody>
                  <a:tcPr/>
                </a:tc>
                <a:extLst>
                  <a:ext uri="{0D108BD9-81ED-4DB2-BD59-A6C34878D82A}">
                    <a16:rowId xmlns:a16="http://schemas.microsoft.com/office/drawing/2014/main" val="3166921217"/>
                  </a:ext>
                </a:extLst>
              </a:tr>
              <a:tr h="370840">
                <a:tc>
                  <a:txBody>
                    <a:bodyPr/>
                    <a:lstStyle/>
                    <a:p>
                      <a:r>
                        <a:rPr lang="en-US" sz="1600" dirty="0"/>
                        <a:t>Purchase Order #</a:t>
                      </a:r>
                    </a:p>
                  </a:txBody>
                  <a:tcPr/>
                </a:tc>
                <a:extLst>
                  <a:ext uri="{0D108BD9-81ED-4DB2-BD59-A6C34878D82A}">
                    <a16:rowId xmlns:a16="http://schemas.microsoft.com/office/drawing/2014/main" val="2342009291"/>
                  </a:ext>
                </a:extLst>
              </a:tr>
              <a:tr h="370840">
                <a:tc>
                  <a:txBody>
                    <a:bodyPr/>
                    <a:lstStyle/>
                    <a:p>
                      <a:r>
                        <a:rPr lang="en-US" sz="1600" dirty="0">
                          <a:solidFill>
                            <a:srgbClr val="FF0000"/>
                          </a:solidFill>
                        </a:rPr>
                        <a:t>Trailer ID</a:t>
                      </a:r>
                    </a:p>
                    <a:p>
                      <a:r>
                        <a:rPr lang="en-US" sz="1600" dirty="0">
                          <a:solidFill>
                            <a:srgbClr val="00B050"/>
                          </a:solidFill>
                        </a:rPr>
                        <a:t>(number, Key)</a:t>
                      </a:r>
                    </a:p>
                  </a:txBody>
                  <a:tcPr/>
                </a:tc>
                <a:extLst>
                  <a:ext uri="{0D108BD9-81ED-4DB2-BD59-A6C34878D82A}">
                    <a16:rowId xmlns:a16="http://schemas.microsoft.com/office/drawing/2014/main" val="1314015924"/>
                  </a:ext>
                </a:extLst>
              </a:tr>
              <a:tr h="370840">
                <a:tc>
                  <a:txBody>
                    <a:bodyPr/>
                    <a:lstStyle/>
                    <a:p>
                      <a:r>
                        <a:rPr lang="en-US" sz="1600" dirty="0">
                          <a:solidFill>
                            <a:srgbClr val="FF0000"/>
                          </a:solidFill>
                        </a:rPr>
                        <a:t>Source of Shipment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B050"/>
                          </a:solidFill>
                        </a:rPr>
                        <a:t>(Lat., Lng, Address)</a:t>
                      </a:r>
                    </a:p>
                  </a:txBody>
                  <a:tcPr/>
                </a:tc>
                <a:extLst>
                  <a:ext uri="{0D108BD9-81ED-4DB2-BD59-A6C34878D82A}">
                    <a16:rowId xmlns:a16="http://schemas.microsoft.com/office/drawing/2014/main" val="3484348075"/>
                  </a:ext>
                </a:extLst>
              </a:tr>
              <a:tr h="370840">
                <a:tc>
                  <a:txBody>
                    <a:bodyPr/>
                    <a:lstStyle/>
                    <a:p>
                      <a:r>
                        <a:rPr lang="en-US" sz="1600" dirty="0">
                          <a:solidFill>
                            <a:srgbClr val="FF0000"/>
                          </a:solidFill>
                        </a:rPr>
                        <a:t>Dest. of Shipment</a:t>
                      </a:r>
                    </a:p>
                    <a:p>
                      <a:r>
                        <a:rPr lang="en-US" sz="1600" dirty="0">
                          <a:solidFill>
                            <a:srgbClr val="00B050"/>
                          </a:solidFill>
                        </a:rPr>
                        <a:t>(Lat., Lng, Address)</a:t>
                      </a:r>
                    </a:p>
                  </a:txBody>
                  <a:tcPr/>
                </a:tc>
                <a:extLst>
                  <a:ext uri="{0D108BD9-81ED-4DB2-BD59-A6C34878D82A}">
                    <a16:rowId xmlns:a16="http://schemas.microsoft.com/office/drawing/2014/main" val="2510592215"/>
                  </a:ext>
                </a:extLst>
              </a:tr>
              <a:tr h="370840">
                <a:tc>
                  <a:txBody>
                    <a:bodyPr/>
                    <a:lstStyle/>
                    <a:p>
                      <a:r>
                        <a:rPr lang="en-US" sz="1600" dirty="0">
                          <a:solidFill>
                            <a:srgbClr val="FF0000"/>
                          </a:solidFill>
                        </a:rPr>
                        <a:t>ETA to Dest.</a:t>
                      </a:r>
                    </a:p>
                    <a:p>
                      <a:r>
                        <a:rPr lang="en-US" sz="1600" dirty="0">
                          <a:solidFill>
                            <a:srgbClr val="00B050"/>
                          </a:solidFill>
                        </a:rPr>
                        <a:t>(number, hrs.)</a:t>
                      </a:r>
                    </a:p>
                  </a:txBody>
                  <a:tcPr/>
                </a:tc>
                <a:extLst>
                  <a:ext uri="{0D108BD9-81ED-4DB2-BD59-A6C34878D82A}">
                    <a16:rowId xmlns:a16="http://schemas.microsoft.com/office/drawing/2014/main" val="3946835334"/>
                  </a:ext>
                </a:extLst>
              </a:tr>
              <a:tr h="370840">
                <a:tc>
                  <a:txBody>
                    <a:bodyPr/>
                    <a:lstStyle/>
                    <a:p>
                      <a:r>
                        <a:rPr lang="en-US" sz="1600" dirty="0">
                          <a:solidFill>
                            <a:schemeClr val="tx1"/>
                          </a:solidFill>
                        </a:rPr>
                        <a:t>Supply TS</a:t>
                      </a:r>
                    </a:p>
                    <a:p>
                      <a:r>
                        <a:rPr lang="en-US" sz="1600" dirty="0">
                          <a:solidFill>
                            <a:srgbClr val="00B050"/>
                          </a:solidFill>
                        </a:rPr>
                        <a:t>(Date, TimeStamp)</a:t>
                      </a:r>
                    </a:p>
                  </a:txBody>
                  <a:tcPr/>
                </a:tc>
                <a:extLst>
                  <a:ext uri="{0D108BD9-81ED-4DB2-BD59-A6C34878D82A}">
                    <a16:rowId xmlns:a16="http://schemas.microsoft.com/office/drawing/2014/main" val="1411601910"/>
                  </a:ext>
                </a:extLst>
              </a:tr>
            </a:tbl>
          </a:graphicData>
        </a:graphic>
      </p:graphicFrame>
      <p:cxnSp>
        <p:nvCxnSpPr>
          <p:cNvPr id="3" name="Straight Connector 2">
            <a:extLst>
              <a:ext uri="{FF2B5EF4-FFF2-40B4-BE49-F238E27FC236}">
                <a16:creationId xmlns:a16="http://schemas.microsoft.com/office/drawing/2014/main" id="{9533CB04-7E8F-0D46-96FA-B4CF408D5E96}"/>
              </a:ext>
            </a:extLst>
          </p:cNvPr>
          <p:cNvCxnSpPr>
            <a:cxnSpLocks/>
          </p:cNvCxnSpPr>
          <p:nvPr/>
        </p:nvCxnSpPr>
        <p:spPr>
          <a:xfrm>
            <a:off x="2036064" y="165590"/>
            <a:ext cx="0" cy="6168579"/>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8D015B-F4B1-B845-9FD9-E12CC4EDDD23}"/>
              </a:ext>
            </a:extLst>
          </p:cNvPr>
          <p:cNvCxnSpPr>
            <a:cxnSpLocks/>
          </p:cNvCxnSpPr>
          <p:nvPr/>
        </p:nvCxnSpPr>
        <p:spPr>
          <a:xfrm>
            <a:off x="4611624" y="165589"/>
            <a:ext cx="0" cy="6168579"/>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1761D49-4823-3A44-BFD7-A13DEA9C3616}"/>
              </a:ext>
            </a:extLst>
          </p:cNvPr>
          <p:cNvCxnSpPr>
            <a:cxnSpLocks/>
          </p:cNvCxnSpPr>
          <p:nvPr/>
        </p:nvCxnSpPr>
        <p:spPr>
          <a:xfrm>
            <a:off x="9244584" y="244838"/>
            <a:ext cx="0" cy="6168579"/>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Right Brace 1">
            <a:extLst>
              <a:ext uri="{FF2B5EF4-FFF2-40B4-BE49-F238E27FC236}">
                <a16:creationId xmlns:a16="http://schemas.microsoft.com/office/drawing/2014/main" id="{9F0CA156-36AE-384C-BD9A-09BA5E3DE117}"/>
              </a:ext>
            </a:extLst>
          </p:cNvPr>
          <p:cNvSpPr/>
          <p:nvPr/>
        </p:nvSpPr>
        <p:spPr>
          <a:xfrm>
            <a:off x="8957066" y="2746140"/>
            <a:ext cx="314058" cy="21594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Right Arrow 7">
            <a:extLst>
              <a:ext uri="{FF2B5EF4-FFF2-40B4-BE49-F238E27FC236}">
                <a16:creationId xmlns:a16="http://schemas.microsoft.com/office/drawing/2014/main" id="{1D38D1EF-EBD4-7943-88E0-A76DE8791130}"/>
              </a:ext>
            </a:extLst>
          </p:cNvPr>
          <p:cNvSpPr/>
          <p:nvPr/>
        </p:nvSpPr>
        <p:spPr>
          <a:xfrm rot="2425332">
            <a:off x="9308695" y="3873888"/>
            <a:ext cx="577136" cy="3094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17">
            <a:extLst>
              <a:ext uri="{FF2B5EF4-FFF2-40B4-BE49-F238E27FC236}">
                <a16:creationId xmlns:a16="http://schemas.microsoft.com/office/drawing/2014/main" id="{214EBECE-3E78-EB4B-8499-74BCDFFFAB1F}"/>
              </a:ext>
            </a:extLst>
          </p:cNvPr>
          <p:cNvPicPr>
            <a:picLocks noChangeAspect="1"/>
          </p:cNvPicPr>
          <p:nvPr/>
        </p:nvPicPr>
        <p:blipFill>
          <a:blip r:embed="rId2"/>
          <a:stretch>
            <a:fillRect/>
          </a:stretch>
        </p:blipFill>
        <p:spPr>
          <a:xfrm>
            <a:off x="10457781" y="58981"/>
            <a:ext cx="778657" cy="1294894"/>
          </a:xfrm>
          <a:prstGeom prst="rect">
            <a:avLst/>
          </a:prstGeom>
        </p:spPr>
      </p:pic>
      <p:sp>
        <p:nvSpPr>
          <p:cNvPr id="20" name="TextBox 19">
            <a:extLst>
              <a:ext uri="{FF2B5EF4-FFF2-40B4-BE49-F238E27FC236}">
                <a16:creationId xmlns:a16="http://schemas.microsoft.com/office/drawing/2014/main" id="{DC8A5DA0-6991-F341-BDA9-5A96DE8DA381}"/>
              </a:ext>
            </a:extLst>
          </p:cNvPr>
          <p:cNvSpPr txBox="1"/>
          <p:nvPr/>
        </p:nvSpPr>
        <p:spPr>
          <a:xfrm>
            <a:off x="10119325" y="1318161"/>
            <a:ext cx="1750992"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Material Planner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KPI</a:t>
            </a:r>
          </a:p>
        </p:txBody>
      </p:sp>
    </p:spTree>
    <p:extLst>
      <p:ext uri="{BB962C8B-B14F-4D97-AF65-F5344CB8AC3E}">
        <p14:creationId xmlns:p14="http://schemas.microsoft.com/office/powerpoint/2010/main" val="54896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9DF6C6D-1EE4-AF4E-A4D5-3EE29B4E4A2B}"/>
              </a:ext>
            </a:extLst>
          </p:cNvPr>
          <p:cNvGraphicFramePr>
            <a:graphicFrameLocks noGrp="1"/>
          </p:cNvGraphicFramePr>
          <p:nvPr/>
        </p:nvGraphicFramePr>
        <p:xfrm>
          <a:off x="249719" y="165590"/>
          <a:ext cx="1505285" cy="1691640"/>
        </p:xfrm>
        <a:graphic>
          <a:graphicData uri="http://schemas.openxmlformats.org/drawingml/2006/table">
            <a:tbl>
              <a:tblPr firstRow="1" bandRow="1">
                <a:tableStyleId>{5C22544A-7EE6-4342-B048-85BDC9FD1C3A}</a:tableStyleId>
              </a:tblPr>
              <a:tblGrid>
                <a:gridCol w="1505285">
                  <a:extLst>
                    <a:ext uri="{9D8B030D-6E8A-4147-A177-3AD203B41FA5}">
                      <a16:colId xmlns:a16="http://schemas.microsoft.com/office/drawing/2014/main" val="4240545615"/>
                    </a:ext>
                  </a:extLst>
                </a:gridCol>
              </a:tblGrid>
              <a:tr h="370840">
                <a:tc>
                  <a:txBody>
                    <a:bodyPr/>
                    <a:lstStyle/>
                    <a:p>
                      <a:pPr algn="ctr"/>
                      <a:r>
                        <a:rPr lang="en-US" sz="1600" dirty="0"/>
                        <a:t>Material </a:t>
                      </a:r>
                    </a:p>
                    <a:p>
                      <a:pPr algn="ctr"/>
                      <a:r>
                        <a:rPr lang="en-US" sz="1600" dirty="0"/>
                        <a:t>Planner</a:t>
                      </a:r>
                    </a:p>
                  </a:txBody>
                  <a:tcPr/>
                </a:tc>
                <a:extLst>
                  <a:ext uri="{0D108BD9-81ED-4DB2-BD59-A6C34878D82A}">
                    <a16:rowId xmlns:a16="http://schemas.microsoft.com/office/drawing/2014/main" val="526441904"/>
                  </a:ext>
                </a:extLst>
              </a:tr>
              <a:tr h="370840">
                <a:tc>
                  <a:txBody>
                    <a:bodyPr/>
                    <a:lstStyle/>
                    <a:p>
                      <a:r>
                        <a:rPr lang="en-US" sz="1600" dirty="0"/>
                        <a:t>MRPCn (PK)</a:t>
                      </a:r>
                    </a:p>
                  </a:txBody>
                  <a:tcPr/>
                </a:tc>
                <a:extLst>
                  <a:ext uri="{0D108BD9-81ED-4DB2-BD59-A6C34878D82A}">
                    <a16:rowId xmlns:a16="http://schemas.microsoft.com/office/drawing/2014/main" val="1523507938"/>
                  </a:ext>
                </a:extLst>
              </a:tr>
              <a:tr h="370840">
                <a:tc>
                  <a:txBody>
                    <a:bodyPr/>
                    <a:lstStyle/>
                    <a:p>
                      <a:r>
                        <a:rPr lang="en-US" sz="1600" dirty="0"/>
                        <a:t>Planner Name</a:t>
                      </a:r>
                    </a:p>
                  </a:txBody>
                  <a:tcPr/>
                </a:tc>
                <a:extLst>
                  <a:ext uri="{0D108BD9-81ED-4DB2-BD59-A6C34878D82A}">
                    <a16:rowId xmlns:a16="http://schemas.microsoft.com/office/drawing/2014/main" val="30876243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Vendor ID (FK)</a:t>
                      </a:r>
                    </a:p>
                  </a:txBody>
                  <a:tcPr/>
                </a:tc>
                <a:extLst>
                  <a:ext uri="{0D108BD9-81ED-4DB2-BD59-A6C34878D82A}">
                    <a16:rowId xmlns:a16="http://schemas.microsoft.com/office/drawing/2014/main" val="3191751129"/>
                  </a:ext>
                </a:extLst>
              </a:tr>
            </a:tbl>
          </a:graphicData>
        </a:graphic>
      </p:graphicFrame>
      <p:graphicFrame>
        <p:nvGraphicFramePr>
          <p:cNvPr id="5" name="Table 4">
            <a:extLst>
              <a:ext uri="{FF2B5EF4-FFF2-40B4-BE49-F238E27FC236}">
                <a16:creationId xmlns:a16="http://schemas.microsoft.com/office/drawing/2014/main" id="{1512A6ED-E892-844B-AD56-2DC3F202692F}"/>
              </a:ext>
            </a:extLst>
          </p:cNvPr>
          <p:cNvGraphicFramePr>
            <a:graphicFrameLocks noGrp="1"/>
          </p:cNvGraphicFramePr>
          <p:nvPr/>
        </p:nvGraphicFramePr>
        <p:xfrm>
          <a:off x="157664" y="3697008"/>
          <a:ext cx="1616242" cy="1483360"/>
        </p:xfrm>
        <a:graphic>
          <a:graphicData uri="http://schemas.openxmlformats.org/drawingml/2006/table">
            <a:tbl>
              <a:tblPr firstRow="1" bandRow="1">
                <a:tableStyleId>{5C22544A-7EE6-4342-B048-85BDC9FD1C3A}</a:tableStyleId>
              </a:tblPr>
              <a:tblGrid>
                <a:gridCol w="1616242">
                  <a:extLst>
                    <a:ext uri="{9D8B030D-6E8A-4147-A177-3AD203B41FA5}">
                      <a16:colId xmlns:a16="http://schemas.microsoft.com/office/drawing/2014/main" val="4240545615"/>
                    </a:ext>
                  </a:extLst>
                </a:gridCol>
              </a:tblGrid>
              <a:tr h="370840">
                <a:tc>
                  <a:txBody>
                    <a:bodyPr/>
                    <a:lstStyle/>
                    <a:p>
                      <a:pPr algn="ctr"/>
                      <a:r>
                        <a:rPr lang="en-US" sz="1600" dirty="0"/>
                        <a:t>Supplier</a:t>
                      </a:r>
                    </a:p>
                  </a:txBody>
                  <a:tcPr/>
                </a:tc>
                <a:extLst>
                  <a:ext uri="{0D108BD9-81ED-4DB2-BD59-A6C34878D82A}">
                    <a16:rowId xmlns:a16="http://schemas.microsoft.com/office/drawing/2014/main" val="526441904"/>
                  </a:ext>
                </a:extLst>
              </a:tr>
              <a:tr h="370840">
                <a:tc>
                  <a:txBody>
                    <a:bodyPr/>
                    <a:lstStyle/>
                    <a:p>
                      <a:r>
                        <a:rPr lang="en-US" sz="1600" dirty="0"/>
                        <a:t>Vendor ID (PK)</a:t>
                      </a:r>
                    </a:p>
                  </a:txBody>
                  <a:tcPr/>
                </a:tc>
                <a:extLst>
                  <a:ext uri="{0D108BD9-81ED-4DB2-BD59-A6C34878D82A}">
                    <a16:rowId xmlns:a16="http://schemas.microsoft.com/office/drawing/2014/main" val="1523507938"/>
                  </a:ext>
                </a:extLst>
              </a:tr>
              <a:tr h="370840">
                <a:tc>
                  <a:txBody>
                    <a:bodyPr/>
                    <a:lstStyle/>
                    <a:p>
                      <a:r>
                        <a:rPr lang="en-US" sz="1600" dirty="0"/>
                        <a:t>Vendor Name</a:t>
                      </a:r>
                    </a:p>
                  </a:txBody>
                  <a:tcPr/>
                </a:tc>
                <a:extLst>
                  <a:ext uri="{0D108BD9-81ED-4DB2-BD59-A6C34878D82A}">
                    <a16:rowId xmlns:a16="http://schemas.microsoft.com/office/drawing/2014/main" val="3087624330"/>
                  </a:ext>
                </a:extLst>
              </a:tr>
              <a:tr h="370840">
                <a:tc>
                  <a:txBody>
                    <a:bodyPr/>
                    <a:lstStyle/>
                    <a:p>
                      <a:r>
                        <a:rPr lang="en-US" sz="1600" dirty="0"/>
                        <a:t>Material ID (FK)</a:t>
                      </a:r>
                    </a:p>
                  </a:txBody>
                  <a:tcPr/>
                </a:tc>
                <a:extLst>
                  <a:ext uri="{0D108BD9-81ED-4DB2-BD59-A6C34878D82A}">
                    <a16:rowId xmlns:a16="http://schemas.microsoft.com/office/drawing/2014/main" val="3166921217"/>
                  </a:ext>
                </a:extLst>
              </a:tr>
            </a:tbl>
          </a:graphicData>
        </a:graphic>
      </p:graphicFrame>
      <p:graphicFrame>
        <p:nvGraphicFramePr>
          <p:cNvPr id="9" name="Table 8">
            <a:extLst>
              <a:ext uri="{FF2B5EF4-FFF2-40B4-BE49-F238E27FC236}">
                <a16:creationId xmlns:a16="http://schemas.microsoft.com/office/drawing/2014/main" id="{8E085784-0C93-894F-8920-9B010BDFD304}"/>
              </a:ext>
            </a:extLst>
          </p:cNvPr>
          <p:cNvGraphicFramePr>
            <a:graphicFrameLocks noGrp="1"/>
          </p:cNvGraphicFramePr>
          <p:nvPr/>
        </p:nvGraphicFramePr>
        <p:xfrm>
          <a:off x="2413727" y="1857230"/>
          <a:ext cx="1935747" cy="2804160"/>
        </p:xfrm>
        <a:graphic>
          <a:graphicData uri="http://schemas.openxmlformats.org/drawingml/2006/table">
            <a:tbl>
              <a:tblPr firstRow="1" bandRow="1">
                <a:tableStyleId>{5C22544A-7EE6-4342-B048-85BDC9FD1C3A}</a:tableStyleId>
              </a:tblPr>
              <a:tblGrid>
                <a:gridCol w="1935747">
                  <a:extLst>
                    <a:ext uri="{9D8B030D-6E8A-4147-A177-3AD203B41FA5}">
                      <a16:colId xmlns:a16="http://schemas.microsoft.com/office/drawing/2014/main" val="4240545615"/>
                    </a:ext>
                  </a:extLst>
                </a:gridCol>
              </a:tblGrid>
              <a:tr h="370840">
                <a:tc>
                  <a:txBody>
                    <a:bodyPr/>
                    <a:lstStyle/>
                    <a:p>
                      <a:pPr algn="ctr"/>
                      <a:r>
                        <a:rPr lang="en-US" sz="1600" dirty="0"/>
                        <a:t>Material Config.</a:t>
                      </a:r>
                    </a:p>
                  </a:txBody>
                  <a:tcPr/>
                </a:tc>
                <a:extLst>
                  <a:ext uri="{0D108BD9-81ED-4DB2-BD59-A6C34878D82A}">
                    <a16:rowId xmlns:a16="http://schemas.microsoft.com/office/drawing/2014/main" val="526441904"/>
                  </a:ext>
                </a:extLst>
              </a:tr>
              <a:tr h="370840">
                <a:tc>
                  <a:txBody>
                    <a:bodyPr/>
                    <a:lstStyle/>
                    <a:p>
                      <a:r>
                        <a:rPr lang="en-US" sz="1600" dirty="0"/>
                        <a:t>Material ID (PK)</a:t>
                      </a:r>
                    </a:p>
                  </a:txBody>
                  <a:tcPr/>
                </a:tc>
                <a:extLst>
                  <a:ext uri="{0D108BD9-81ED-4DB2-BD59-A6C34878D82A}">
                    <a16:rowId xmlns:a16="http://schemas.microsoft.com/office/drawing/2014/main" val="1523507938"/>
                  </a:ext>
                </a:extLst>
              </a:tr>
              <a:tr h="370840">
                <a:tc>
                  <a:txBody>
                    <a:bodyPr/>
                    <a:lstStyle/>
                    <a:p>
                      <a:r>
                        <a:rPr lang="en-US" sz="1600" dirty="0"/>
                        <a:t>Material Desc</a:t>
                      </a:r>
                    </a:p>
                  </a:txBody>
                  <a:tcPr/>
                </a:tc>
                <a:extLst>
                  <a:ext uri="{0D108BD9-81ED-4DB2-BD59-A6C34878D82A}">
                    <a16:rowId xmlns:a16="http://schemas.microsoft.com/office/drawing/2014/main" val="3087624330"/>
                  </a:ext>
                </a:extLst>
              </a:tr>
              <a:tr h="370840">
                <a:tc>
                  <a:txBody>
                    <a:bodyPr/>
                    <a:lstStyle/>
                    <a:p>
                      <a:r>
                        <a:rPr lang="en-US" sz="1600" strike="noStrike" dirty="0">
                          <a:solidFill>
                            <a:srgbClr val="FF5353"/>
                          </a:solidFill>
                        </a:rPr>
                        <a:t>Safety Stock</a:t>
                      </a:r>
                    </a:p>
                    <a:p>
                      <a:r>
                        <a:rPr lang="en-US" sz="1600" strike="noStrike" dirty="0">
                          <a:solidFill>
                            <a:srgbClr val="00B050"/>
                          </a:solidFill>
                        </a:rPr>
                        <a:t>(number, Qty)</a:t>
                      </a:r>
                    </a:p>
                  </a:txBody>
                  <a:tcPr/>
                </a:tc>
                <a:extLst>
                  <a:ext uri="{0D108BD9-81ED-4DB2-BD59-A6C34878D82A}">
                    <a16:rowId xmlns:a16="http://schemas.microsoft.com/office/drawing/2014/main" val="3166921217"/>
                  </a:ext>
                </a:extLst>
              </a:tr>
              <a:tr h="370840">
                <a:tc>
                  <a:txBody>
                    <a:bodyPr/>
                    <a:lstStyle/>
                    <a:p>
                      <a:r>
                        <a:rPr lang="en-US" sz="1600" dirty="0"/>
                        <a:t>Planning Time Fence</a:t>
                      </a:r>
                    </a:p>
                  </a:txBody>
                  <a:tcPr/>
                </a:tc>
                <a:extLst>
                  <a:ext uri="{0D108BD9-81ED-4DB2-BD59-A6C34878D82A}">
                    <a16:rowId xmlns:a16="http://schemas.microsoft.com/office/drawing/2014/main" val="2342009291"/>
                  </a:ext>
                </a:extLst>
              </a:tr>
              <a:tr h="370840">
                <a:tc>
                  <a:txBody>
                    <a:bodyPr/>
                    <a:lstStyle/>
                    <a:p>
                      <a:r>
                        <a:rPr lang="en-US" sz="1600" dirty="0"/>
                        <a:t>Safety Time</a:t>
                      </a:r>
                    </a:p>
                  </a:txBody>
                  <a:tcPr/>
                </a:tc>
                <a:extLst>
                  <a:ext uri="{0D108BD9-81ED-4DB2-BD59-A6C34878D82A}">
                    <a16:rowId xmlns:a16="http://schemas.microsoft.com/office/drawing/2014/main" val="1314015924"/>
                  </a:ext>
                </a:extLst>
              </a:tr>
              <a:tr h="370840">
                <a:tc>
                  <a:txBody>
                    <a:bodyPr/>
                    <a:lstStyle/>
                    <a:p>
                      <a:r>
                        <a:rPr lang="en-US" sz="1600" dirty="0"/>
                        <a:t>Planning Calendar</a:t>
                      </a:r>
                    </a:p>
                  </a:txBody>
                  <a:tcPr/>
                </a:tc>
                <a:extLst>
                  <a:ext uri="{0D108BD9-81ED-4DB2-BD59-A6C34878D82A}">
                    <a16:rowId xmlns:a16="http://schemas.microsoft.com/office/drawing/2014/main" val="3484348075"/>
                  </a:ext>
                </a:extLst>
              </a:tr>
            </a:tbl>
          </a:graphicData>
        </a:graphic>
      </p:graphicFrame>
      <p:graphicFrame>
        <p:nvGraphicFramePr>
          <p:cNvPr id="30" name="Table 29">
            <a:extLst>
              <a:ext uri="{FF2B5EF4-FFF2-40B4-BE49-F238E27FC236}">
                <a16:creationId xmlns:a16="http://schemas.microsoft.com/office/drawing/2014/main" id="{69A38DC6-0AC2-0F49-8809-6F68428C45B4}"/>
              </a:ext>
            </a:extLst>
          </p:cNvPr>
          <p:cNvGraphicFramePr>
            <a:graphicFrameLocks noGrp="1"/>
          </p:cNvGraphicFramePr>
          <p:nvPr/>
        </p:nvGraphicFramePr>
        <p:xfrm>
          <a:off x="138065" y="5292769"/>
          <a:ext cx="1616242" cy="1041400"/>
        </p:xfrm>
        <a:graphic>
          <a:graphicData uri="http://schemas.openxmlformats.org/drawingml/2006/table">
            <a:tbl>
              <a:tblPr firstRow="1" bandRow="1">
                <a:tableStyleId>{5C22544A-7EE6-4342-B048-85BDC9FD1C3A}</a:tableStyleId>
              </a:tblPr>
              <a:tblGrid>
                <a:gridCol w="1616242">
                  <a:extLst>
                    <a:ext uri="{9D8B030D-6E8A-4147-A177-3AD203B41FA5}">
                      <a16:colId xmlns:a16="http://schemas.microsoft.com/office/drawing/2014/main" val="4240545615"/>
                    </a:ext>
                  </a:extLst>
                </a:gridCol>
              </a:tblGrid>
              <a:tr h="273856">
                <a:tc>
                  <a:txBody>
                    <a:bodyPr/>
                    <a:lstStyle/>
                    <a:p>
                      <a:pPr algn="ctr"/>
                      <a:r>
                        <a:rPr lang="en-US" sz="1600" dirty="0"/>
                        <a:t>Exception</a:t>
                      </a:r>
                    </a:p>
                  </a:txBody>
                  <a:tcPr/>
                </a:tc>
                <a:extLst>
                  <a:ext uri="{0D108BD9-81ED-4DB2-BD59-A6C34878D82A}">
                    <a16:rowId xmlns:a16="http://schemas.microsoft.com/office/drawing/2014/main" val="526441904"/>
                  </a:ext>
                </a:extLst>
              </a:tr>
              <a:tr h="370840">
                <a:tc>
                  <a:txBody>
                    <a:bodyPr/>
                    <a:lstStyle/>
                    <a:p>
                      <a:r>
                        <a:rPr lang="en-US" sz="1600" dirty="0"/>
                        <a:t>Exception ID (PK)</a:t>
                      </a:r>
                    </a:p>
                  </a:txBody>
                  <a:tcPr/>
                </a:tc>
                <a:extLst>
                  <a:ext uri="{0D108BD9-81ED-4DB2-BD59-A6C34878D82A}">
                    <a16:rowId xmlns:a16="http://schemas.microsoft.com/office/drawing/2014/main" val="1523507938"/>
                  </a:ext>
                </a:extLst>
              </a:tr>
              <a:tr h="0">
                <a:tc>
                  <a:txBody>
                    <a:bodyPr/>
                    <a:lstStyle/>
                    <a:p>
                      <a:r>
                        <a:rPr lang="en-US" sz="1600" dirty="0"/>
                        <a:t>Exception Msg</a:t>
                      </a:r>
                    </a:p>
                  </a:txBody>
                  <a:tcPr/>
                </a:tc>
                <a:extLst>
                  <a:ext uri="{0D108BD9-81ED-4DB2-BD59-A6C34878D82A}">
                    <a16:rowId xmlns:a16="http://schemas.microsoft.com/office/drawing/2014/main" val="3087624330"/>
                  </a:ext>
                </a:extLst>
              </a:tr>
            </a:tbl>
          </a:graphicData>
        </a:graphic>
      </p:graphicFrame>
      <p:graphicFrame>
        <p:nvGraphicFramePr>
          <p:cNvPr id="40" name="Table 39">
            <a:extLst>
              <a:ext uri="{FF2B5EF4-FFF2-40B4-BE49-F238E27FC236}">
                <a16:creationId xmlns:a16="http://schemas.microsoft.com/office/drawing/2014/main" id="{CD7811C6-15C5-BB43-8D38-51EE6FD51138}"/>
              </a:ext>
            </a:extLst>
          </p:cNvPr>
          <p:cNvGraphicFramePr>
            <a:graphicFrameLocks noGrp="1"/>
          </p:cNvGraphicFramePr>
          <p:nvPr/>
        </p:nvGraphicFramePr>
        <p:xfrm>
          <a:off x="9571214" y="1989620"/>
          <a:ext cx="2092576" cy="3591560"/>
        </p:xfrm>
        <a:graphic>
          <a:graphicData uri="http://schemas.openxmlformats.org/drawingml/2006/table">
            <a:tbl>
              <a:tblPr firstRow="1" bandRow="1">
                <a:tableStyleId>{5C22544A-7EE6-4342-B048-85BDC9FD1C3A}</a:tableStyleId>
              </a:tblPr>
              <a:tblGrid>
                <a:gridCol w="2092576">
                  <a:extLst>
                    <a:ext uri="{9D8B030D-6E8A-4147-A177-3AD203B41FA5}">
                      <a16:colId xmlns:a16="http://schemas.microsoft.com/office/drawing/2014/main" val="4240545615"/>
                    </a:ext>
                  </a:extLst>
                </a:gridCol>
              </a:tblGrid>
              <a:tr h="370840">
                <a:tc>
                  <a:txBody>
                    <a:bodyPr/>
                    <a:lstStyle/>
                    <a:p>
                      <a:pPr algn="ctr"/>
                      <a:r>
                        <a:rPr lang="en-US" sz="1600" dirty="0"/>
                        <a:t>Dashboard</a:t>
                      </a:r>
                    </a:p>
                  </a:txBody>
                  <a:tcPr/>
                </a:tc>
                <a:extLst>
                  <a:ext uri="{0D108BD9-81ED-4DB2-BD59-A6C34878D82A}">
                    <a16:rowId xmlns:a16="http://schemas.microsoft.com/office/drawing/2014/main" val="526441904"/>
                  </a:ext>
                </a:extLst>
              </a:tr>
              <a:tr h="370840">
                <a:tc>
                  <a:txBody>
                    <a:bodyPr/>
                    <a:lstStyle/>
                    <a:p>
                      <a:r>
                        <a:rPr lang="en-US" sz="1600" dirty="0"/>
                        <a:t>Material ID (FK)</a:t>
                      </a:r>
                    </a:p>
                  </a:txBody>
                  <a:tcPr/>
                </a:tc>
                <a:extLst>
                  <a:ext uri="{0D108BD9-81ED-4DB2-BD59-A6C34878D82A}">
                    <a16:rowId xmlns:a16="http://schemas.microsoft.com/office/drawing/2014/main" val="1523507938"/>
                  </a:ext>
                </a:extLst>
              </a:tr>
              <a:tr h="370840">
                <a:tc>
                  <a:txBody>
                    <a:bodyPr/>
                    <a:lstStyle/>
                    <a:p>
                      <a:r>
                        <a:rPr lang="en-US" sz="1600" dirty="0">
                          <a:solidFill>
                            <a:srgbClr val="FF0000"/>
                          </a:solidFill>
                        </a:rPr>
                        <a:t>Health Status</a:t>
                      </a:r>
                    </a:p>
                    <a:p>
                      <a:r>
                        <a:rPr lang="en-US" sz="1600" dirty="0">
                          <a:solidFill>
                            <a:srgbClr val="00B050"/>
                          </a:solidFill>
                        </a:rPr>
                        <a:t>(number , 0-100 in %)</a:t>
                      </a:r>
                    </a:p>
                  </a:txBody>
                  <a:tcPr/>
                </a:tc>
                <a:extLst>
                  <a:ext uri="{0D108BD9-81ED-4DB2-BD59-A6C34878D82A}">
                    <a16:rowId xmlns:a16="http://schemas.microsoft.com/office/drawing/2014/main" val="3087624330"/>
                  </a:ext>
                </a:extLst>
              </a:tr>
              <a:tr h="370840">
                <a:tc>
                  <a:txBody>
                    <a:bodyPr/>
                    <a:lstStyle/>
                    <a:p>
                      <a:r>
                        <a:rPr lang="en-US" sz="1600" dirty="0">
                          <a:solidFill>
                            <a:srgbClr val="FF0000"/>
                          </a:solidFill>
                        </a:rPr>
                        <a:t>Stock DoS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B050"/>
                          </a:solidFill>
                        </a:rPr>
                        <a:t>(number, in Days)</a:t>
                      </a:r>
                    </a:p>
                  </a:txBody>
                  <a:tcPr/>
                </a:tc>
                <a:extLst>
                  <a:ext uri="{0D108BD9-81ED-4DB2-BD59-A6C34878D82A}">
                    <a16:rowId xmlns:a16="http://schemas.microsoft.com/office/drawing/2014/main" val="623632267"/>
                  </a:ext>
                </a:extLst>
              </a:tr>
              <a:tr h="370840">
                <a:tc>
                  <a:txBody>
                    <a:bodyPr/>
                    <a:lstStyle/>
                    <a:p>
                      <a:r>
                        <a:rPr lang="en-US" sz="1600" dirty="0">
                          <a:solidFill>
                            <a:srgbClr val="FF0000"/>
                          </a:solidFill>
                        </a:rPr>
                        <a:t>First Receipt DoS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B050"/>
                          </a:solidFill>
                        </a:rPr>
                        <a:t>(number, in Days)</a:t>
                      </a:r>
                    </a:p>
                  </a:txBody>
                  <a:tcPr/>
                </a:tc>
                <a:extLst>
                  <a:ext uri="{0D108BD9-81ED-4DB2-BD59-A6C34878D82A}">
                    <a16:rowId xmlns:a16="http://schemas.microsoft.com/office/drawing/2014/main" val="14817418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Exception ID  (FK)</a:t>
                      </a:r>
                    </a:p>
                  </a:txBody>
                  <a:tcPr/>
                </a:tc>
                <a:extLst>
                  <a:ext uri="{0D108BD9-81ED-4DB2-BD59-A6C34878D82A}">
                    <a16:rowId xmlns:a16="http://schemas.microsoft.com/office/drawing/2014/main" val="17523219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t>
                      </a:r>
                    </a:p>
                  </a:txBody>
                  <a:tcPr/>
                </a:tc>
                <a:extLst>
                  <a:ext uri="{0D108BD9-81ED-4DB2-BD59-A6C34878D82A}">
                    <a16:rowId xmlns:a16="http://schemas.microsoft.com/office/drawing/2014/main" val="29016455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t>
                      </a:r>
                    </a:p>
                  </a:txBody>
                  <a:tcPr/>
                </a:tc>
                <a:extLst>
                  <a:ext uri="{0D108BD9-81ED-4DB2-BD59-A6C34878D82A}">
                    <a16:rowId xmlns:a16="http://schemas.microsoft.com/office/drawing/2014/main" val="1420284157"/>
                  </a:ext>
                </a:extLst>
              </a:tr>
            </a:tbl>
          </a:graphicData>
        </a:graphic>
      </p:graphicFrame>
      <p:graphicFrame>
        <p:nvGraphicFramePr>
          <p:cNvPr id="10" name="Table 4">
            <a:extLst>
              <a:ext uri="{FF2B5EF4-FFF2-40B4-BE49-F238E27FC236}">
                <a16:creationId xmlns:a16="http://schemas.microsoft.com/office/drawing/2014/main" id="{FE11E27C-EB4A-DA43-931F-D7D0D61F6A27}"/>
              </a:ext>
            </a:extLst>
          </p:cNvPr>
          <p:cNvGraphicFramePr>
            <a:graphicFrameLocks noGrp="1"/>
          </p:cNvGraphicFramePr>
          <p:nvPr/>
        </p:nvGraphicFramePr>
        <p:xfrm>
          <a:off x="218555" y="2004460"/>
          <a:ext cx="1505285" cy="1483360"/>
        </p:xfrm>
        <a:graphic>
          <a:graphicData uri="http://schemas.openxmlformats.org/drawingml/2006/table">
            <a:tbl>
              <a:tblPr firstRow="1" bandRow="1">
                <a:tableStyleId>{5C22544A-7EE6-4342-B048-85BDC9FD1C3A}</a:tableStyleId>
              </a:tblPr>
              <a:tblGrid>
                <a:gridCol w="1505285">
                  <a:extLst>
                    <a:ext uri="{9D8B030D-6E8A-4147-A177-3AD203B41FA5}">
                      <a16:colId xmlns:a16="http://schemas.microsoft.com/office/drawing/2014/main" val="4240545615"/>
                    </a:ext>
                  </a:extLst>
                </a:gridCol>
              </a:tblGrid>
              <a:tr h="370840">
                <a:tc>
                  <a:txBody>
                    <a:bodyPr/>
                    <a:lstStyle/>
                    <a:p>
                      <a:pPr algn="ctr"/>
                      <a:r>
                        <a:rPr lang="en-US" sz="1600" dirty="0"/>
                        <a:t>Plant</a:t>
                      </a:r>
                    </a:p>
                  </a:txBody>
                  <a:tcPr/>
                </a:tc>
                <a:extLst>
                  <a:ext uri="{0D108BD9-81ED-4DB2-BD59-A6C34878D82A}">
                    <a16:rowId xmlns:a16="http://schemas.microsoft.com/office/drawing/2014/main" val="526441904"/>
                  </a:ext>
                </a:extLst>
              </a:tr>
              <a:tr h="370840">
                <a:tc>
                  <a:txBody>
                    <a:bodyPr/>
                    <a:lstStyle/>
                    <a:p>
                      <a:r>
                        <a:rPr lang="en-US" sz="1600" dirty="0"/>
                        <a:t>Plant ID (PK)</a:t>
                      </a:r>
                    </a:p>
                  </a:txBody>
                  <a:tcPr/>
                </a:tc>
                <a:extLst>
                  <a:ext uri="{0D108BD9-81ED-4DB2-BD59-A6C34878D82A}">
                    <a16:rowId xmlns:a16="http://schemas.microsoft.com/office/drawing/2014/main" val="1523507938"/>
                  </a:ext>
                </a:extLst>
              </a:tr>
              <a:tr h="370840">
                <a:tc>
                  <a:txBody>
                    <a:bodyPr/>
                    <a:lstStyle/>
                    <a:p>
                      <a:r>
                        <a:rPr lang="en-US" sz="1600" dirty="0"/>
                        <a:t>Plant Location</a:t>
                      </a:r>
                    </a:p>
                  </a:txBody>
                  <a:tcPr/>
                </a:tc>
                <a:extLst>
                  <a:ext uri="{0D108BD9-81ED-4DB2-BD59-A6C34878D82A}">
                    <a16:rowId xmlns:a16="http://schemas.microsoft.com/office/drawing/2014/main" val="30876243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MRP Area</a:t>
                      </a:r>
                    </a:p>
                  </a:txBody>
                  <a:tcPr/>
                </a:tc>
                <a:extLst>
                  <a:ext uri="{0D108BD9-81ED-4DB2-BD59-A6C34878D82A}">
                    <a16:rowId xmlns:a16="http://schemas.microsoft.com/office/drawing/2014/main" val="3191751129"/>
                  </a:ext>
                </a:extLst>
              </a:tr>
            </a:tbl>
          </a:graphicData>
        </a:graphic>
      </p:graphicFrame>
      <p:graphicFrame>
        <p:nvGraphicFramePr>
          <p:cNvPr id="11" name="Table 10">
            <a:extLst>
              <a:ext uri="{FF2B5EF4-FFF2-40B4-BE49-F238E27FC236}">
                <a16:creationId xmlns:a16="http://schemas.microsoft.com/office/drawing/2014/main" id="{E419BC77-E85B-8149-9FCB-D34AED746F57}"/>
              </a:ext>
            </a:extLst>
          </p:cNvPr>
          <p:cNvGraphicFramePr>
            <a:graphicFrameLocks noGrp="1"/>
          </p:cNvGraphicFramePr>
          <p:nvPr/>
        </p:nvGraphicFramePr>
        <p:xfrm>
          <a:off x="4833815" y="244838"/>
          <a:ext cx="1935747" cy="4541520"/>
        </p:xfrm>
        <a:graphic>
          <a:graphicData uri="http://schemas.openxmlformats.org/drawingml/2006/table">
            <a:tbl>
              <a:tblPr firstRow="1" bandRow="1">
                <a:tableStyleId>{5C22544A-7EE6-4342-B048-85BDC9FD1C3A}</a:tableStyleId>
              </a:tblPr>
              <a:tblGrid>
                <a:gridCol w="1935747">
                  <a:extLst>
                    <a:ext uri="{9D8B030D-6E8A-4147-A177-3AD203B41FA5}">
                      <a16:colId xmlns:a16="http://schemas.microsoft.com/office/drawing/2014/main" val="4240545615"/>
                    </a:ext>
                  </a:extLst>
                </a:gridCol>
              </a:tblGrid>
              <a:tr h="370840">
                <a:tc>
                  <a:txBody>
                    <a:bodyPr/>
                    <a:lstStyle/>
                    <a:p>
                      <a:pPr algn="ctr"/>
                      <a:r>
                        <a:rPr lang="en-US" sz="1600" dirty="0"/>
                        <a:t>Material Transaction</a:t>
                      </a:r>
                    </a:p>
                  </a:txBody>
                  <a:tcPr/>
                </a:tc>
                <a:extLst>
                  <a:ext uri="{0D108BD9-81ED-4DB2-BD59-A6C34878D82A}">
                    <a16:rowId xmlns:a16="http://schemas.microsoft.com/office/drawing/2014/main" val="526441904"/>
                  </a:ext>
                </a:extLst>
              </a:tr>
              <a:tr h="370840">
                <a:tc>
                  <a:txBody>
                    <a:bodyPr/>
                    <a:lstStyle/>
                    <a:p>
                      <a:r>
                        <a:rPr lang="en-US" sz="1600" dirty="0"/>
                        <a:t>Material ID (FK)</a:t>
                      </a:r>
                    </a:p>
                  </a:txBody>
                  <a:tcPr/>
                </a:tc>
                <a:extLst>
                  <a:ext uri="{0D108BD9-81ED-4DB2-BD59-A6C34878D82A}">
                    <a16:rowId xmlns:a16="http://schemas.microsoft.com/office/drawing/2014/main" val="1523507938"/>
                  </a:ext>
                </a:extLst>
              </a:tr>
              <a:tr h="370840">
                <a:tc>
                  <a:txBody>
                    <a:bodyPr/>
                    <a:lstStyle/>
                    <a:p>
                      <a:r>
                        <a:rPr lang="en-US" sz="1600" dirty="0"/>
                        <a:t>Plant ID (FK)</a:t>
                      </a:r>
                    </a:p>
                  </a:txBody>
                  <a:tcPr/>
                </a:tc>
                <a:extLst>
                  <a:ext uri="{0D108BD9-81ED-4DB2-BD59-A6C34878D82A}">
                    <a16:rowId xmlns:a16="http://schemas.microsoft.com/office/drawing/2014/main" val="3087624330"/>
                  </a:ext>
                </a:extLst>
              </a:tr>
              <a:tr h="370840">
                <a:tc>
                  <a:txBody>
                    <a:bodyPr/>
                    <a:lstStyle/>
                    <a:p>
                      <a:r>
                        <a:rPr lang="en-US" sz="1600" strike="noStrike" dirty="0">
                          <a:solidFill>
                            <a:schemeClr val="tx1"/>
                          </a:solidFill>
                        </a:rPr>
                        <a:t>MRPCn (FK)</a:t>
                      </a:r>
                    </a:p>
                  </a:txBody>
                  <a:tcPr/>
                </a:tc>
                <a:extLst>
                  <a:ext uri="{0D108BD9-81ED-4DB2-BD59-A6C34878D82A}">
                    <a16:rowId xmlns:a16="http://schemas.microsoft.com/office/drawing/2014/main" val="3166921217"/>
                  </a:ext>
                </a:extLst>
              </a:tr>
              <a:tr h="370840">
                <a:tc>
                  <a:txBody>
                    <a:bodyPr/>
                    <a:lstStyle/>
                    <a:p>
                      <a:r>
                        <a:rPr lang="en-US" sz="1600" dirty="0"/>
                        <a:t>Vendor ID (FK)</a:t>
                      </a:r>
                    </a:p>
                  </a:txBody>
                  <a:tcPr/>
                </a:tc>
                <a:extLst>
                  <a:ext uri="{0D108BD9-81ED-4DB2-BD59-A6C34878D82A}">
                    <a16:rowId xmlns:a16="http://schemas.microsoft.com/office/drawing/2014/main" val="2342009291"/>
                  </a:ext>
                </a:extLst>
              </a:tr>
              <a:tr h="370840">
                <a:tc>
                  <a:txBody>
                    <a:bodyPr/>
                    <a:lstStyle/>
                    <a:p>
                      <a:r>
                        <a:rPr lang="en-US" sz="1600" dirty="0"/>
                        <a:t>Shipment ID (FK)</a:t>
                      </a:r>
                    </a:p>
                  </a:txBody>
                  <a:tcPr/>
                </a:tc>
                <a:extLst>
                  <a:ext uri="{0D108BD9-81ED-4DB2-BD59-A6C34878D82A}">
                    <a16:rowId xmlns:a16="http://schemas.microsoft.com/office/drawing/2014/main" val="1314015924"/>
                  </a:ext>
                </a:extLst>
              </a:tr>
              <a:tr h="370840">
                <a:tc>
                  <a:txBody>
                    <a:bodyPr/>
                    <a:lstStyle/>
                    <a:p>
                      <a:r>
                        <a:rPr lang="en-US" sz="1600" dirty="0">
                          <a:solidFill>
                            <a:srgbClr val="FF0000"/>
                          </a:solidFill>
                        </a:rPr>
                        <a:t>Demand Date </a:t>
                      </a:r>
                    </a:p>
                    <a:p>
                      <a:r>
                        <a:rPr lang="en-US" sz="1600" dirty="0">
                          <a:solidFill>
                            <a:srgbClr val="00B050"/>
                          </a:solidFill>
                        </a:rPr>
                        <a:t>(Date, TimeStamp)</a:t>
                      </a:r>
                    </a:p>
                  </a:txBody>
                  <a:tcPr/>
                </a:tc>
                <a:extLst>
                  <a:ext uri="{0D108BD9-81ED-4DB2-BD59-A6C34878D82A}">
                    <a16:rowId xmlns:a16="http://schemas.microsoft.com/office/drawing/2014/main" val="3484348075"/>
                  </a:ext>
                </a:extLst>
              </a:tr>
              <a:tr h="370840">
                <a:tc>
                  <a:txBody>
                    <a:bodyPr/>
                    <a:lstStyle/>
                    <a:p>
                      <a:r>
                        <a:rPr lang="en-US" sz="1600" dirty="0">
                          <a:solidFill>
                            <a:srgbClr val="FF0000"/>
                          </a:solidFill>
                        </a:rPr>
                        <a:t>MRP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strike="noStrike" kern="1200" dirty="0">
                          <a:solidFill>
                            <a:srgbClr val="00B050"/>
                          </a:solidFill>
                          <a:latin typeface="+mn-lt"/>
                          <a:ea typeface="+mn-ea"/>
                          <a:cs typeface="+mn-cs"/>
                        </a:rPr>
                        <a:t>(Text, category)</a:t>
                      </a:r>
                    </a:p>
                  </a:txBody>
                  <a:tcPr/>
                </a:tc>
                <a:extLst>
                  <a:ext uri="{0D108BD9-81ED-4DB2-BD59-A6C34878D82A}">
                    <a16:rowId xmlns:a16="http://schemas.microsoft.com/office/drawing/2014/main" val="1930152924"/>
                  </a:ext>
                </a:extLst>
              </a:tr>
              <a:tr h="370840">
                <a:tc>
                  <a:txBody>
                    <a:bodyPr/>
                    <a:lstStyle/>
                    <a:p>
                      <a:r>
                        <a:rPr lang="en-US" sz="1600" dirty="0">
                          <a:solidFill>
                            <a:srgbClr val="FF0000"/>
                          </a:solidFill>
                        </a:rPr>
                        <a:t>Change Qty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strike="noStrike" kern="1200" dirty="0">
                          <a:solidFill>
                            <a:srgbClr val="00B050"/>
                          </a:solidFill>
                          <a:latin typeface="+mn-lt"/>
                          <a:ea typeface="+mn-ea"/>
                          <a:cs typeface="+mn-cs"/>
                        </a:rPr>
                        <a:t>(number, Qty)</a:t>
                      </a:r>
                    </a:p>
                  </a:txBody>
                  <a:tcPr/>
                </a:tc>
                <a:extLst>
                  <a:ext uri="{0D108BD9-81ED-4DB2-BD59-A6C34878D82A}">
                    <a16:rowId xmlns:a16="http://schemas.microsoft.com/office/drawing/2014/main" val="4060430642"/>
                  </a:ext>
                </a:extLst>
              </a:tr>
              <a:tr h="222522">
                <a:tc>
                  <a:txBody>
                    <a:bodyPr/>
                    <a:lstStyle/>
                    <a:p>
                      <a:r>
                        <a:rPr lang="en-US" sz="1600" dirty="0">
                          <a:solidFill>
                            <a:srgbClr val="FF0000"/>
                          </a:solidFill>
                        </a:rPr>
                        <a:t>Total Qty</a:t>
                      </a:r>
                    </a:p>
                    <a:p>
                      <a:pPr marL="0" algn="l" defTabSz="914400" rtl="0" eaLnBrk="1" latinLnBrk="0" hangingPunct="1"/>
                      <a:r>
                        <a:rPr lang="en-US" sz="1600" strike="noStrike" kern="1200" dirty="0">
                          <a:solidFill>
                            <a:srgbClr val="00B050"/>
                          </a:solidFill>
                          <a:latin typeface="+mn-lt"/>
                          <a:ea typeface="+mn-ea"/>
                          <a:cs typeface="+mn-cs"/>
                        </a:rPr>
                        <a:t>(number, Qty)</a:t>
                      </a:r>
                    </a:p>
                  </a:txBody>
                  <a:tcPr/>
                </a:tc>
                <a:extLst>
                  <a:ext uri="{0D108BD9-81ED-4DB2-BD59-A6C34878D82A}">
                    <a16:rowId xmlns:a16="http://schemas.microsoft.com/office/drawing/2014/main" val="4286060948"/>
                  </a:ext>
                </a:extLst>
              </a:tr>
            </a:tbl>
          </a:graphicData>
        </a:graphic>
      </p:graphicFrame>
      <p:graphicFrame>
        <p:nvGraphicFramePr>
          <p:cNvPr id="12" name="Table 11">
            <a:extLst>
              <a:ext uri="{FF2B5EF4-FFF2-40B4-BE49-F238E27FC236}">
                <a16:creationId xmlns:a16="http://schemas.microsoft.com/office/drawing/2014/main" id="{E5905397-A059-6840-8937-74A2C07897D4}"/>
              </a:ext>
            </a:extLst>
          </p:cNvPr>
          <p:cNvGraphicFramePr>
            <a:graphicFrameLocks noGrp="1"/>
          </p:cNvGraphicFramePr>
          <p:nvPr/>
        </p:nvGraphicFramePr>
        <p:xfrm>
          <a:off x="6956158" y="772567"/>
          <a:ext cx="1935747" cy="4714240"/>
        </p:xfrm>
        <a:graphic>
          <a:graphicData uri="http://schemas.openxmlformats.org/drawingml/2006/table">
            <a:tbl>
              <a:tblPr firstRow="1" bandRow="1">
                <a:tableStyleId>{5C22544A-7EE6-4342-B048-85BDC9FD1C3A}</a:tableStyleId>
              </a:tblPr>
              <a:tblGrid>
                <a:gridCol w="1935747">
                  <a:extLst>
                    <a:ext uri="{9D8B030D-6E8A-4147-A177-3AD203B41FA5}">
                      <a16:colId xmlns:a16="http://schemas.microsoft.com/office/drawing/2014/main" val="4240545615"/>
                    </a:ext>
                  </a:extLst>
                </a:gridCol>
              </a:tblGrid>
              <a:tr h="331197">
                <a:tc>
                  <a:txBody>
                    <a:bodyPr/>
                    <a:lstStyle/>
                    <a:p>
                      <a:pPr algn="ctr"/>
                      <a:r>
                        <a:rPr lang="en-US" sz="1600" dirty="0"/>
                        <a:t>Supply</a:t>
                      </a:r>
                    </a:p>
                  </a:txBody>
                  <a:tcPr/>
                </a:tc>
                <a:extLst>
                  <a:ext uri="{0D108BD9-81ED-4DB2-BD59-A6C34878D82A}">
                    <a16:rowId xmlns:a16="http://schemas.microsoft.com/office/drawing/2014/main" val="5264419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Shipment ID (PK)</a:t>
                      </a:r>
                    </a:p>
                  </a:txBody>
                  <a:tcPr/>
                </a:tc>
                <a:extLst>
                  <a:ext uri="{0D108BD9-81ED-4DB2-BD59-A6C34878D82A}">
                    <a16:rowId xmlns:a16="http://schemas.microsoft.com/office/drawing/2014/main" val="1523507938"/>
                  </a:ext>
                </a:extLst>
              </a:tr>
              <a:tr h="370840">
                <a:tc>
                  <a:txBody>
                    <a:bodyPr/>
                    <a:lstStyle/>
                    <a:p>
                      <a:r>
                        <a:rPr lang="en-US" sz="1600" dirty="0"/>
                        <a:t>Material ID (FK)</a:t>
                      </a:r>
                    </a:p>
                  </a:txBody>
                  <a:tcPr/>
                </a:tc>
                <a:extLst>
                  <a:ext uri="{0D108BD9-81ED-4DB2-BD59-A6C34878D82A}">
                    <a16:rowId xmlns:a16="http://schemas.microsoft.com/office/drawing/2014/main" val="3087624330"/>
                  </a:ext>
                </a:extLst>
              </a:tr>
              <a:tr h="370840">
                <a:tc>
                  <a:txBody>
                    <a:bodyPr/>
                    <a:lstStyle/>
                    <a:p>
                      <a:r>
                        <a:rPr lang="en-US" sz="1600" strike="noStrike" dirty="0">
                          <a:solidFill>
                            <a:schemeClr val="tx1"/>
                          </a:solidFill>
                        </a:rPr>
                        <a:t>Vendor ID (FK)</a:t>
                      </a:r>
                    </a:p>
                  </a:txBody>
                  <a:tcPr/>
                </a:tc>
                <a:extLst>
                  <a:ext uri="{0D108BD9-81ED-4DB2-BD59-A6C34878D82A}">
                    <a16:rowId xmlns:a16="http://schemas.microsoft.com/office/drawing/2014/main" val="3166921217"/>
                  </a:ext>
                </a:extLst>
              </a:tr>
              <a:tr h="370840">
                <a:tc>
                  <a:txBody>
                    <a:bodyPr/>
                    <a:lstStyle/>
                    <a:p>
                      <a:r>
                        <a:rPr lang="en-US" sz="1600" dirty="0"/>
                        <a:t>Purchase Order #</a:t>
                      </a:r>
                    </a:p>
                  </a:txBody>
                  <a:tcPr/>
                </a:tc>
                <a:extLst>
                  <a:ext uri="{0D108BD9-81ED-4DB2-BD59-A6C34878D82A}">
                    <a16:rowId xmlns:a16="http://schemas.microsoft.com/office/drawing/2014/main" val="2342009291"/>
                  </a:ext>
                </a:extLst>
              </a:tr>
              <a:tr h="370840">
                <a:tc>
                  <a:txBody>
                    <a:bodyPr/>
                    <a:lstStyle/>
                    <a:p>
                      <a:r>
                        <a:rPr lang="en-US" sz="1600" dirty="0">
                          <a:solidFill>
                            <a:srgbClr val="FF0000"/>
                          </a:solidFill>
                        </a:rPr>
                        <a:t>Trailer ID</a:t>
                      </a:r>
                    </a:p>
                    <a:p>
                      <a:r>
                        <a:rPr lang="en-US" sz="1600" dirty="0">
                          <a:solidFill>
                            <a:srgbClr val="00B050"/>
                          </a:solidFill>
                        </a:rPr>
                        <a:t>(number, Key)</a:t>
                      </a:r>
                    </a:p>
                  </a:txBody>
                  <a:tcPr/>
                </a:tc>
                <a:extLst>
                  <a:ext uri="{0D108BD9-81ED-4DB2-BD59-A6C34878D82A}">
                    <a16:rowId xmlns:a16="http://schemas.microsoft.com/office/drawing/2014/main" val="1314015924"/>
                  </a:ext>
                </a:extLst>
              </a:tr>
              <a:tr h="370840">
                <a:tc>
                  <a:txBody>
                    <a:bodyPr/>
                    <a:lstStyle/>
                    <a:p>
                      <a:r>
                        <a:rPr lang="en-US" sz="1600" dirty="0">
                          <a:solidFill>
                            <a:srgbClr val="FF0000"/>
                          </a:solidFill>
                        </a:rPr>
                        <a:t>Source of Shipment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B050"/>
                          </a:solidFill>
                        </a:rPr>
                        <a:t>(Lat., Lng, Address)</a:t>
                      </a:r>
                    </a:p>
                  </a:txBody>
                  <a:tcPr/>
                </a:tc>
                <a:extLst>
                  <a:ext uri="{0D108BD9-81ED-4DB2-BD59-A6C34878D82A}">
                    <a16:rowId xmlns:a16="http://schemas.microsoft.com/office/drawing/2014/main" val="3484348075"/>
                  </a:ext>
                </a:extLst>
              </a:tr>
              <a:tr h="370840">
                <a:tc>
                  <a:txBody>
                    <a:bodyPr/>
                    <a:lstStyle/>
                    <a:p>
                      <a:r>
                        <a:rPr lang="en-US" sz="1600" dirty="0">
                          <a:solidFill>
                            <a:srgbClr val="FF0000"/>
                          </a:solidFill>
                        </a:rPr>
                        <a:t>Dest. of Shipment</a:t>
                      </a:r>
                    </a:p>
                    <a:p>
                      <a:r>
                        <a:rPr lang="en-US" sz="1600" dirty="0">
                          <a:solidFill>
                            <a:srgbClr val="00B050"/>
                          </a:solidFill>
                        </a:rPr>
                        <a:t>(Lat., Lng, Address)</a:t>
                      </a:r>
                    </a:p>
                  </a:txBody>
                  <a:tcPr/>
                </a:tc>
                <a:extLst>
                  <a:ext uri="{0D108BD9-81ED-4DB2-BD59-A6C34878D82A}">
                    <a16:rowId xmlns:a16="http://schemas.microsoft.com/office/drawing/2014/main" val="2510592215"/>
                  </a:ext>
                </a:extLst>
              </a:tr>
              <a:tr h="370840">
                <a:tc>
                  <a:txBody>
                    <a:bodyPr/>
                    <a:lstStyle/>
                    <a:p>
                      <a:r>
                        <a:rPr lang="en-US" sz="1600" dirty="0">
                          <a:solidFill>
                            <a:srgbClr val="FF0000"/>
                          </a:solidFill>
                        </a:rPr>
                        <a:t>ETA to Dest.</a:t>
                      </a:r>
                    </a:p>
                    <a:p>
                      <a:r>
                        <a:rPr lang="en-US" sz="1600" dirty="0">
                          <a:solidFill>
                            <a:srgbClr val="00B050"/>
                          </a:solidFill>
                        </a:rPr>
                        <a:t>(number, hrs.)</a:t>
                      </a:r>
                    </a:p>
                  </a:txBody>
                  <a:tcPr/>
                </a:tc>
                <a:extLst>
                  <a:ext uri="{0D108BD9-81ED-4DB2-BD59-A6C34878D82A}">
                    <a16:rowId xmlns:a16="http://schemas.microsoft.com/office/drawing/2014/main" val="3946835334"/>
                  </a:ext>
                </a:extLst>
              </a:tr>
              <a:tr h="370840">
                <a:tc>
                  <a:txBody>
                    <a:bodyPr/>
                    <a:lstStyle/>
                    <a:p>
                      <a:r>
                        <a:rPr lang="en-US" sz="1600" dirty="0">
                          <a:solidFill>
                            <a:schemeClr val="tx1"/>
                          </a:solidFill>
                        </a:rPr>
                        <a:t>Supply TS</a:t>
                      </a:r>
                    </a:p>
                    <a:p>
                      <a:r>
                        <a:rPr lang="en-US" sz="1600" dirty="0">
                          <a:solidFill>
                            <a:srgbClr val="00B050"/>
                          </a:solidFill>
                        </a:rPr>
                        <a:t>(Date, TimeStamp)</a:t>
                      </a:r>
                    </a:p>
                  </a:txBody>
                  <a:tcPr/>
                </a:tc>
                <a:extLst>
                  <a:ext uri="{0D108BD9-81ED-4DB2-BD59-A6C34878D82A}">
                    <a16:rowId xmlns:a16="http://schemas.microsoft.com/office/drawing/2014/main" val="1411601910"/>
                  </a:ext>
                </a:extLst>
              </a:tr>
            </a:tbl>
          </a:graphicData>
        </a:graphic>
      </p:graphicFrame>
      <p:cxnSp>
        <p:nvCxnSpPr>
          <p:cNvPr id="3" name="Straight Connector 2">
            <a:extLst>
              <a:ext uri="{FF2B5EF4-FFF2-40B4-BE49-F238E27FC236}">
                <a16:creationId xmlns:a16="http://schemas.microsoft.com/office/drawing/2014/main" id="{9533CB04-7E8F-0D46-96FA-B4CF408D5E96}"/>
              </a:ext>
            </a:extLst>
          </p:cNvPr>
          <p:cNvCxnSpPr>
            <a:cxnSpLocks/>
          </p:cNvCxnSpPr>
          <p:nvPr/>
        </p:nvCxnSpPr>
        <p:spPr>
          <a:xfrm>
            <a:off x="2036064" y="165590"/>
            <a:ext cx="0" cy="6168579"/>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8D015B-F4B1-B845-9FD9-E12CC4EDDD23}"/>
              </a:ext>
            </a:extLst>
          </p:cNvPr>
          <p:cNvCxnSpPr>
            <a:cxnSpLocks/>
          </p:cNvCxnSpPr>
          <p:nvPr/>
        </p:nvCxnSpPr>
        <p:spPr>
          <a:xfrm>
            <a:off x="4611624" y="165589"/>
            <a:ext cx="0" cy="6168579"/>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1761D49-4823-3A44-BFD7-A13DEA9C3616}"/>
              </a:ext>
            </a:extLst>
          </p:cNvPr>
          <p:cNvCxnSpPr>
            <a:cxnSpLocks/>
          </p:cNvCxnSpPr>
          <p:nvPr/>
        </p:nvCxnSpPr>
        <p:spPr>
          <a:xfrm>
            <a:off x="9244584" y="244838"/>
            <a:ext cx="0" cy="6168579"/>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Right Brace 1">
            <a:extLst>
              <a:ext uri="{FF2B5EF4-FFF2-40B4-BE49-F238E27FC236}">
                <a16:creationId xmlns:a16="http://schemas.microsoft.com/office/drawing/2014/main" id="{9F0CA156-36AE-384C-BD9A-09BA5E3DE117}"/>
              </a:ext>
            </a:extLst>
          </p:cNvPr>
          <p:cNvSpPr/>
          <p:nvPr/>
        </p:nvSpPr>
        <p:spPr>
          <a:xfrm>
            <a:off x="11397696" y="3421690"/>
            <a:ext cx="314058" cy="2065117"/>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Curved Up Arrow 5">
            <a:extLst>
              <a:ext uri="{FF2B5EF4-FFF2-40B4-BE49-F238E27FC236}">
                <a16:creationId xmlns:a16="http://schemas.microsoft.com/office/drawing/2014/main" id="{6D85D068-5DE5-2149-93A6-715B626C9CB0}"/>
              </a:ext>
            </a:extLst>
          </p:cNvPr>
          <p:cNvSpPr/>
          <p:nvPr/>
        </p:nvSpPr>
        <p:spPr>
          <a:xfrm rot="16200000">
            <a:off x="11162880" y="3491719"/>
            <a:ext cx="1506296" cy="314058"/>
          </a:xfrm>
          <a:prstGeom prst="curved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w="22225">
                <a:solidFill>
                  <a:srgbClr val="ED7D31"/>
                </a:solidFill>
                <a:prstDash val="solid"/>
              </a:ln>
              <a:solidFill>
                <a:srgbClr val="ED7D31">
                  <a:lumMod val="40000"/>
                  <a:lumOff val="60000"/>
                </a:srgbClr>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83143401-38C4-1B45-ACA0-700DF81A8EE2}"/>
              </a:ext>
            </a:extLst>
          </p:cNvPr>
          <p:cNvPicPr>
            <a:picLocks noChangeAspect="1"/>
          </p:cNvPicPr>
          <p:nvPr/>
        </p:nvPicPr>
        <p:blipFill>
          <a:blip r:embed="rId2"/>
          <a:stretch>
            <a:fillRect/>
          </a:stretch>
        </p:blipFill>
        <p:spPr>
          <a:xfrm>
            <a:off x="10457781" y="58981"/>
            <a:ext cx="778657" cy="1294894"/>
          </a:xfrm>
          <a:prstGeom prst="rect">
            <a:avLst/>
          </a:prstGeom>
        </p:spPr>
      </p:pic>
      <p:sp>
        <p:nvSpPr>
          <p:cNvPr id="21" name="TextBox 20">
            <a:extLst>
              <a:ext uri="{FF2B5EF4-FFF2-40B4-BE49-F238E27FC236}">
                <a16:creationId xmlns:a16="http://schemas.microsoft.com/office/drawing/2014/main" id="{996F16F8-C8A6-5745-A839-4190A9BB3BC7}"/>
              </a:ext>
            </a:extLst>
          </p:cNvPr>
          <p:cNvSpPr txBox="1"/>
          <p:nvPr/>
        </p:nvSpPr>
        <p:spPr>
          <a:xfrm>
            <a:off x="10119325" y="1318161"/>
            <a:ext cx="1750992"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Material Planner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KPI</a:t>
            </a:r>
          </a:p>
        </p:txBody>
      </p:sp>
    </p:spTree>
    <p:extLst>
      <p:ext uri="{BB962C8B-B14F-4D97-AF65-F5344CB8AC3E}">
        <p14:creationId xmlns:p14="http://schemas.microsoft.com/office/powerpoint/2010/main" val="533593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36E03-B66E-4842-B7CC-595CD08B98FC}"/>
              </a:ext>
            </a:extLst>
          </p:cNvPr>
          <p:cNvSpPr>
            <a:spLocks noGrp="1"/>
          </p:cNvSpPr>
          <p:nvPr>
            <p:ph type="title"/>
          </p:nvPr>
        </p:nvSpPr>
        <p:spPr/>
        <p:txBody>
          <a:bodyPr/>
          <a:lstStyle/>
          <a:p>
            <a:r>
              <a:rPr lang="en-US" dirty="0"/>
              <a:t>Task 1: Exploration of Data</a:t>
            </a:r>
          </a:p>
        </p:txBody>
      </p:sp>
      <p:sp>
        <p:nvSpPr>
          <p:cNvPr id="3" name="Text Placeholder 2">
            <a:extLst>
              <a:ext uri="{FF2B5EF4-FFF2-40B4-BE49-F238E27FC236}">
                <a16:creationId xmlns:a16="http://schemas.microsoft.com/office/drawing/2014/main" id="{8932F31A-9FC3-4C17-80A1-8F93FC6DC777}"/>
              </a:ext>
            </a:extLst>
          </p:cNvPr>
          <p:cNvSpPr>
            <a:spLocks noGrp="1"/>
          </p:cNvSpPr>
          <p:nvPr>
            <p:ph type="body" idx="1"/>
          </p:nvPr>
        </p:nvSpPr>
        <p:spPr/>
        <p:txBody>
          <a:bodyPr>
            <a:normAutofit fontScale="92500" lnSpcReduction="20000"/>
          </a:bodyPr>
          <a:lstStyle/>
          <a:p>
            <a:pPr algn="l" rtl="0" fontAlgn="base">
              <a:buFont typeface="Arial" panose="020B0604020202020204" pitchFamily="34" charset="0"/>
              <a:buChar char="•"/>
            </a:pPr>
            <a:r>
              <a:rPr lang="en-US" b="1" i="0" u="none" strike="noStrike" dirty="0">
                <a:solidFill>
                  <a:srgbClr val="000000"/>
                </a:solidFill>
                <a:effectLst/>
                <a:latin typeface="Arial" panose="020B0604020202020204" pitchFamily="34" charset="0"/>
              </a:rPr>
              <a:t>Understand headers</a:t>
            </a:r>
          </a:p>
          <a:p>
            <a:pPr algn="l" rtl="0" fontAlgn="base">
              <a:buFont typeface="Arial" panose="020B0604020202020204" pitchFamily="34" charset="0"/>
              <a:buChar char="•"/>
            </a:pPr>
            <a:r>
              <a:rPr lang="en-US" b="1" i="0" u="none" strike="noStrike" dirty="0">
                <a:solidFill>
                  <a:srgbClr val="000000"/>
                </a:solidFill>
                <a:effectLst/>
                <a:latin typeface="Arial" panose="020B0604020202020204" pitchFamily="34" charset="0"/>
              </a:rPr>
              <a:t>Get information on quality, ordering times, transportation, etc.</a:t>
            </a:r>
          </a:p>
          <a:p>
            <a:pPr algn="l" rtl="0" fontAlgn="base">
              <a:buFont typeface="Arial" panose="020B0604020202020204" pitchFamily="34" charset="0"/>
              <a:buChar char="•"/>
            </a:pPr>
            <a:r>
              <a:rPr lang="en-US" b="1" i="0" u="none" strike="noStrike" dirty="0">
                <a:solidFill>
                  <a:srgbClr val="000000"/>
                </a:solidFill>
                <a:effectLst/>
                <a:latin typeface="Arial" panose="020B0604020202020204" pitchFamily="34" charset="0"/>
              </a:rPr>
              <a:t>Identify poor areas/gaps in data </a:t>
            </a:r>
          </a:p>
          <a:p>
            <a:pPr algn="l" rtl="0" fontAlgn="base">
              <a:buFont typeface="Arial" panose="020B0604020202020204" pitchFamily="34" charset="0"/>
              <a:buChar char="•"/>
            </a:pPr>
            <a:r>
              <a:rPr lang="en-US" b="1" i="0" u="none" strike="noStrike" dirty="0">
                <a:solidFill>
                  <a:srgbClr val="000000"/>
                </a:solidFill>
                <a:effectLst/>
                <a:latin typeface="Arial" panose="020B0604020202020204" pitchFamily="34" charset="0"/>
              </a:rPr>
              <a:t>Make timeline of orders </a:t>
            </a:r>
          </a:p>
          <a:p>
            <a:pPr algn="l" rtl="0" fontAlgn="base">
              <a:buFont typeface="Arial" panose="020B0604020202020204" pitchFamily="34" charset="0"/>
              <a:buChar char="•"/>
            </a:pPr>
            <a:r>
              <a:rPr lang="en-US" b="1" i="0" u="none" strike="noStrike" dirty="0">
                <a:solidFill>
                  <a:srgbClr val="000000"/>
                </a:solidFill>
                <a:effectLst/>
                <a:latin typeface="Arial" panose="020B0604020202020204" pitchFamily="34" charset="0"/>
              </a:rPr>
              <a:t>Define states (early, tardy, too late) </a:t>
            </a:r>
            <a:endParaRPr lang="en-US" b="1" i="1" u="none" strike="noStrike" dirty="0">
              <a:solidFill>
                <a:srgbClr val="7A2740"/>
              </a:solidFill>
              <a:effectLst/>
              <a:latin typeface="Arial" panose="020B0604020202020204" pitchFamily="34" charset="0"/>
            </a:endParaRPr>
          </a:p>
          <a:p>
            <a:pPr algn="l" rtl="0" fontAlgn="base">
              <a:buFont typeface="Arial" panose="020B0604020202020204" pitchFamily="34" charset="0"/>
              <a:buChar char="•"/>
            </a:pPr>
            <a:r>
              <a:rPr lang="en-US" b="1" i="0" u="none" strike="noStrike" dirty="0">
                <a:solidFill>
                  <a:srgbClr val="000000"/>
                </a:solidFill>
                <a:effectLst/>
                <a:latin typeface="Arial" panose="020B0604020202020204" pitchFamily="34" charset="0"/>
              </a:rPr>
              <a:t>Calculate numbers for tangible and intangible criteria </a:t>
            </a:r>
            <a:r>
              <a:rPr lang="en-US" b="0" i="0" dirty="0">
                <a:solidFill>
                  <a:srgbClr val="000000"/>
                </a:solidFill>
                <a:effectLst/>
                <a:latin typeface="Arial" panose="020B0604020202020204" pitchFamily="34" charset="0"/>
              </a:rPr>
              <a:t>​</a:t>
            </a:r>
          </a:p>
          <a:p>
            <a:pPr algn="l" rtl="0" fontAlgn="base">
              <a:buFont typeface="Arial" panose="020B0604020202020204" pitchFamily="34" charset="0"/>
              <a:buChar char="•"/>
            </a:pPr>
            <a:r>
              <a:rPr lang="en-US" b="1" i="0" u="none" strike="noStrike" dirty="0">
                <a:solidFill>
                  <a:srgbClr val="000000"/>
                </a:solidFill>
                <a:effectLst/>
                <a:latin typeface="Arial" panose="020B0604020202020204" pitchFamily="34" charset="0"/>
              </a:rPr>
              <a:t>Create supplier ranking </a:t>
            </a:r>
          </a:p>
          <a:p>
            <a:pPr algn="l" rtl="0" fontAlgn="base">
              <a:buFont typeface="Arial" panose="020B0604020202020204" pitchFamily="34" charset="0"/>
              <a:buChar char="•"/>
            </a:pPr>
            <a:r>
              <a:rPr lang="en-US" b="1" i="0" u="none" strike="noStrike" dirty="0">
                <a:solidFill>
                  <a:srgbClr val="000000"/>
                </a:solidFill>
                <a:effectLst/>
                <a:latin typeface="Arial" panose="020B0604020202020204" pitchFamily="34" charset="0"/>
              </a:rPr>
              <a:t>Integrate findings into deliverable document </a:t>
            </a:r>
            <a:r>
              <a:rPr lang="en-US" b="0" i="0" dirty="0">
                <a:solidFill>
                  <a:srgbClr val="000000"/>
                </a:solidFill>
                <a:effectLst/>
                <a:latin typeface="Arial" panose="020B0604020202020204" pitchFamily="34" charset="0"/>
              </a:rPr>
              <a:t>​</a:t>
            </a:r>
          </a:p>
          <a:p>
            <a:pPr marL="114300" indent="0" algn="l" rtl="0" fontAlgn="base">
              <a:buNone/>
            </a:pPr>
            <a:endParaRPr lang="en-US" b="1" i="0" u="none" strike="noStrike" dirty="0">
              <a:solidFill>
                <a:srgbClr val="4472C4"/>
              </a:solidFill>
              <a:effectLst/>
              <a:latin typeface="Arial" panose="020B0604020202020204" pitchFamily="34" charset="0"/>
            </a:endParaRPr>
          </a:p>
          <a:p>
            <a:pPr marL="114300" indent="0" algn="ctr" rtl="0" fontAlgn="base">
              <a:buNone/>
            </a:pPr>
            <a:r>
              <a:rPr lang="en-US" b="1" i="0" u="none" strike="noStrike" dirty="0">
                <a:solidFill>
                  <a:srgbClr val="4472C4"/>
                </a:solidFill>
                <a:effectLst/>
                <a:latin typeface="Arial" panose="020B0604020202020204" pitchFamily="34" charset="0"/>
              </a:rPr>
              <a:t>Deliverable: key figures from historical data, </a:t>
            </a:r>
          </a:p>
          <a:p>
            <a:pPr marL="114300" indent="0" algn="ctr" rtl="0" fontAlgn="base">
              <a:buNone/>
            </a:pPr>
            <a:r>
              <a:rPr lang="en-US" b="1" i="0" u="none" strike="noStrike" dirty="0">
                <a:solidFill>
                  <a:srgbClr val="4472C4"/>
                </a:solidFill>
                <a:effectLst/>
                <a:latin typeface="Arial" panose="020B0604020202020204" pitchFamily="34" charset="0"/>
              </a:rPr>
              <a:t>rich/poor areas, supplier ranking</a:t>
            </a:r>
            <a:endParaRPr lang="en-US" dirty="0"/>
          </a:p>
        </p:txBody>
      </p:sp>
    </p:spTree>
    <p:extLst>
      <p:ext uri="{BB962C8B-B14F-4D97-AF65-F5344CB8AC3E}">
        <p14:creationId xmlns:p14="http://schemas.microsoft.com/office/powerpoint/2010/main" val="68369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2B5B4-940F-43A7-A6BD-D5F0388067E6}"/>
              </a:ext>
            </a:extLst>
          </p:cNvPr>
          <p:cNvSpPr>
            <a:spLocks noGrp="1"/>
          </p:cNvSpPr>
          <p:nvPr>
            <p:ph type="title"/>
          </p:nvPr>
        </p:nvSpPr>
        <p:spPr/>
        <p:txBody>
          <a:bodyPr/>
          <a:lstStyle/>
          <a:p>
            <a:r>
              <a:rPr lang="en-US" dirty="0"/>
              <a:t>Data Review: Reports</a:t>
            </a:r>
          </a:p>
        </p:txBody>
      </p:sp>
      <p:sp>
        <p:nvSpPr>
          <p:cNvPr id="3" name="Text Placeholder 2">
            <a:extLst>
              <a:ext uri="{FF2B5EF4-FFF2-40B4-BE49-F238E27FC236}">
                <a16:creationId xmlns:a16="http://schemas.microsoft.com/office/drawing/2014/main" id="{F4907865-CEFD-418A-B4E1-68A50E704AEB}"/>
              </a:ext>
            </a:extLst>
          </p:cNvPr>
          <p:cNvSpPr>
            <a:spLocks noGrp="1"/>
          </p:cNvSpPr>
          <p:nvPr>
            <p:ph type="body" idx="1"/>
          </p:nvPr>
        </p:nvSpPr>
        <p:spPr/>
        <p:txBody>
          <a:bodyPr/>
          <a:lstStyle/>
          <a:p>
            <a:r>
              <a:rPr lang="en-US" dirty="0"/>
              <a:t>130, </a:t>
            </a:r>
            <a:r>
              <a:rPr lang="en-US" dirty="0" err="1"/>
              <a:t>zgrve</a:t>
            </a:r>
            <a:r>
              <a:rPr lang="en-US" dirty="0"/>
              <a:t>, MD04</a:t>
            </a:r>
          </a:p>
        </p:txBody>
      </p:sp>
    </p:spTree>
    <p:extLst>
      <p:ext uri="{BB962C8B-B14F-4D97-AF65-F5344CB8AC3E}">
        <p14:creationId xmlns:p14="http://schemas.microsoft.com/office/powerpoint/2010/main" val="424164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052F-2D04-45A8-9F4C-172C35FFF265}"/>
              </a:ext>
            </a:extLst>
          </p:cNvPr>
          <p:cNvSpPr>
            <a:spLocks noGrp="1"/>
          </p:cNvSpPr>
          <p:nvPr>
            <p:ph type="title"/>
          </p:nvPr>
        </p:nvSpPr>
        <p:spPr/>
        <p:txBody>
          <a:bodyPr/>
          <a:lstStyle/>
          <a:p>
            <a:r>
              <a:rPr lang="en-US" dirty="0"/>
              <a:t>Data Review: User Documentation</a:t>
            </a:r>
          </a:p>
        </p:txBody>
      </p:sp>
      <p:sp>
        <p:nvSpPr>
          <p:cNvPr id="3" name="Text Placeholder 2">
            <a:extLst>
              <a:ext uri="{FF2B5EF4-FFF2-40B4-BE49-F238E27FC236}">
                <a16:creationId xmlns:a16="http://schemas.microsoft.com/office/drawing/2014/main" id="{7FF47B69-A71B-4996-A2CF-470BD3A0563B}"/>
              </a:ext>
            </a:extLst>
          </p:cNvPr>
          <p:cNvSpPr>
            <a:spLocks noGrp="1"/>
          </p:cNvSpPr>
          <p:nvPr>
            <p:ph type="body" idx="1"/>
          </p:nvPr>
        </p:nvSpPr>
        <p:spPr/>
        <p:txBody>
          <a:bodyPr/>
          <a:lstStyle/>
          <a:p>
            <a:pPr marL="114300" indent="0">
              <a:buNone/>
            </a:pPr>
            <a:r>
              <a:rPr lang="en-US" b="1" dirty="0">
                <a:solidFill>
                  <a:srgbClr val="0070C0"/>
                </a:solidFill>
              </a:rPr>
              <a:t>Material Master Planner</a:t>
            </a:r>
          </a:p>
          <a:p>
            <a:endParaRPr lang="en-US" dirty="0"/>
          </a:p>
        </p:txBody>
      </p:sp>
      <p:sp>
        <p:nvSpPr>
          <p:cNvPr id="8" name="Text Placeholder 2">
            <a:extLst>
              <a:ext uri="{FF2B5EF4-FFF2-40B4-BE49-F238E27FC236}">
                <a16:creationId xmlns:a16="http://schemas.microsoft.com/office/drawing/2014/main" id="{E9AFBD3B-F317-450C-A220-A1F58AD9650A}"/>
              </a:ext>
            </a:extLst>
          </p:cNvPr>
          <p:cNvSpPr txBox="1">
            <a:spLocks/>
          </p:cNvSpPr>
          <p:nvPr/>
        </p:nvSpPr>
        <p:spPr>
          <a:xfrm>
            <a:off x="839788" y="168116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a:ln>
                  <a:noFill/>
                </a:ln>
                <a:solidFill>
                  <a:srgbClr val="000000"/>
                </a:solidFill>
                <a:effectLst/>
                <a:uLnTx/>
                <a:uFillTx/>
                <a:latin typeface="Arial" panose="020B0604020202020204"/>
                <a:ea typeface="+mn-ea"/>
                <a:cs typeface="+mn-cs"/>
              </a:rPr>
              <a:t>Summary</a:t>
            </a:r>
            <a:endParaRPr kumimoji="0" lang="en-US" sz="24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 name="Content Placeholder 3">
            <a:extLst>
              <a:ext uri="{FF2B5EF4-FFF2-40B4-BE49-F238E27FC236}">
                <a16:creationId xmlns:a16="http://schemas.microsoft.com/office/drawing/2014/main" id="{ACC7FE20-8596-47F7-8A44-9CF72C4A1F25}"/>
              </a:ext>
            </a:extLst>
          </p:cNvPr>
          <p:cNvSpPr txBox="1">
            <a:spLocks/>
          </p:cNvSpPr>
          <p:nvPr/>
        </p:nvSpPr>
        <p:spPr>
          <a:xfrm>
            <a:off x="839788" y="2505075"/>
            <a:ext cx="5157787" cy="339214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rPr>
              <a:t>Where all logistical data is stored and maintained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rPr>
              <a:t>If not maintained, its impossible to create delivery schedules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rPr>
              <a:t>Refer to when</a:t>
            </a:r>
            <a:r>
              <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rPr>
              <a:t>: There is unknown field or “view” information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0" name="Text Placeholder 4">
            <a:extLst>
              <a:ext uri="{FF2B5EF4-FFF2-40B4-BE49-F238E27FC236}">
                <a16:creationId xmlns:a16="http://schemas.microsoft.com/office/drawing/2014/main" id="{DC9A48AA-F2B1-47B0-B866-A8502244BEF7}"/>
              </a:ext>
            </a:extLst>
          </p:cNvPr>
          <p:cNvSpPr txBox="1">
            <a:spLocks/>
          </p:cNvSpPr>
          <p:nvPr/>
        </p:nvSpPr>
        <p:spPr>
          <a:xfrm>
            <a:off x="6172200" y="168116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a:ln>
                  <a:noFill/>
                </a:ln>
                <a:solidFill>
                  <a:srgbClr val="000000"/>
                </a:solidFill>
                <a:effectLst/>
                <a:uLnTx/>
                <a:uFillTx/>
                <a:latin typeface="Arial" panose="020B0604020202020204"/>
                <a:ea typeface="+mn-ea"/>
                <a:cs typeface="+mn-cs"/>
              </a:rPr>
              <a:t>Key Points</a:t>
            </a:r>
            <a:endParaRPr kumimoji="0" lang="en-US" sz="24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 name="Content Placeholder 5">
            <a:extLst>
              <a:ext uri="{FF2B5EF4-FFF2-40B4-BE49-F238E27FC236}">
                <a16:creationId xmlns:a16="http://schemas.microsoft.com/office/drawing/2014/main" id="{0789A265-87B4-4733-9729-2CC7322C9378}"/>
              </a:ext>
            </a:extLst>
          </p:cNvPr>
          <p:cNvSpPr txBox="1">
            <a:spLocks/>
          </p:cNvSpPr>
          <p:nvPr/>
        </p:nvSpPr>
        <p:spPr>
          <a:xfrm>
            <a:off x="6172200" y="2505075"/>
            <a:ext cx="5183188" cy="339214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rgbClr val="000000"/>
                </a:solidFill>
                <a:effectLst/>
                <a:uLnTx/>
                <a:uFillTx/>
                <a:latin typeface="Arial" panose="020B0604020202020204"/>
                <a:ea typeface="+mn-ea"/>
                <a:cs typeface="+mn-cs"/>
              </a:rPr>
              <a:t>Relevant Views- MRP1, MRP2, and Classification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rgbClr val="000000"/>
                </a:solidFill>
                <a:effectLst/>
                <a:uLnTx/>
                <a:uFillTx/>
                <a:latin typeface="Arial" panose="020B0604020202020204"/>
                <a:ea typeface="+mn-ea"/>
                <a:cs typeface="+mn-cs"/>
              </a:rPr>
              <a:t>P-S Status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rgbClr val="000000"/>
                </a:solidFill>
                <a:effectLst/>
                <a:uLnTx/>
                <a:uFillTx/>
                <a:latin typeface="Arial" panose="020B0604020202020204"/>
                <a:ea typeface="+mn-ea"/>
                <a:cs typeface="+mn-cs"/>
              </a:rPr>
              <a:t>Lot Size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rgbClr val="000000"/>
                </a:solidFill>
                <a:effectLst/>
                <a:uLnTx/>
                <a:uFillTx/>
                <a:latin typeface="Arial" panose="020B0604020202020204"/>
                <a:ea typeface="+mn-ea"/>
                <a:cs typeface="+mn-cs"/>
              </a:rPr>
              <a:t>Procurement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rgbClr val="000000"/>
                </a:solidFill>
                <a:effectLst/>
                <a:uLnTx/>
                <a:uFillTx/>
                <a:latin typeface="Arial" panose="020B0604020202020204"/>
                <a:ea typeface="+mn-ea"/>
                <a:cs typeface="+mn-cs"/>
              </a:rPr>
              <a:t>Scheduling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rgbClr val="000000"/>
                </a:solidFill>
                <a:effectLst/>
                <a:uLnTx/>
                <a:uFillTx/>
                <a:latin typeface="Arial" panose="020B0604020202020204"/>
                <a:ea typeface="+mn-ea"/>
                <a:cs typeface="+mn-cs"/>
              </a:rPr>
              <a:t>Net Requirement Calculations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srgbClr val="000000"/>
              </a:solidFill>
              <a:effectLst/>
              <a:uLnTx/>
              <a:uFillTx/>
              <a:latin typeface="Arial" panose="020B060402020202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79239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052F-2D04-45A8-9F4C-172C35FFF265}"/>
              </a:ext>
            </a:extLst>
          </p:cNvPr>
          <p:cNvSpPr>
            <a:spLocks noGrp="1"/>
          </p:cNvSpPr>
          <p:nvPr>
            <p:ph type="title"/>
          </p:nvPr>
        </p:nvSpPr>
        <p:spPr/>
        <p:txBody>
          <a:bodyPr/>
          <a:lstStyle/>
          <a:p>
            <a:r>
              <a:rPr lang="en-US" dirty="0"/>
              <a:t>Data Review: User Documentation</a:t>
            </a:r>
          </a:p>
        </p:txBody>
      </p:sp>
      <p:sp>
        <p:nvSpPr>
          <p:cNvPr id="3" name="Text Placeholder 2">
            <a:extLst>
              <a:ext uri="{FF2B5EF4-FFF2-40B4-BE49-F238E27FC236}">
                <a16:creationId xmlns:a16="http://schemas.microsoft.com/office/drawing/2014/main" id="{7FF47B69-A71B-4996-A2CF-470BD3A0563B}"/>
              </a:ext>
            </a:extLst>
          </p:cNvPr>
          <p:cNvSpPr>
            <a:spLocks noGrp="1"/>
          </p:cNvSpPr>
          <p:nvPr>
            <p:ph type="body" idx="1"/>
          </p:nvPr>
        </p:nvSpPr>
        <p:spPr/>
        <p:txBody>
          <a:bodyPr/>
          <a:lstStyle/>
          <a:p>
            <a:pPr marL="114300" indent="0">
              <a:buNone/>
            </a:pPr>
            <a:r>
              <a:rPr lang="en-US" b="1" dirty="0">
                <a:solidFill>
                  <a:srgbClr val="0070C0"/>
                </a:solidFill>
              </a:rPr>
              <a:t>MC10/TS-12x</a:t>
            </a:r>
            <a:endParaRPr lang="en-US" dirty="0"/>
          </a:p>
        </p:txBody>
      </p:sp>
      <p:sp>
        <p:nvSpPr>
          <p:cNvPr id="8" name="Text Placeholder 2">
            <a:extLst>
              <a:ext uri="{FF2B5EF4-FFF2-40B4-BE49-F238E27FC236}">
                <a16:creationId xmlns:a16="http://schemas.microsoft.com/office/drawing/2014/main" id="{E9AFBD3B-F317-450C-A220-A1F58AD9650A}"/>
              </a:ext>
            </a:extLst>
          </p:cNvPr>
          <p:cNvSpPr txBox="1">
            <a:spLocks/>
          </p:cNvSpPr>
          <p:nvPr/>
        </p:nvSpPr>
        <p:spPr>
          <a:xfrm>
            <a:off x="839788" y="168116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a:ln>
                  <a:noFill/>
                </a:ln>
                <a:solidFill>
                  <a:srgbClr val="000000"/>
                </a:solidFill>
                <a:effectLst/>
                <a:uLnTx/>
                <a:uFillTx/>
                <a:latin typeface="Arial" panose="020B0604020202020204"/>
                <a:ea typeface="+mn-ea"/>
                <a:cs typeface="+mn-cs"/>
              </a:rPr>
              <a:t>Summary</a:t>
            </a:r>
            <a:endParaRPr kumimoji="0" lang="en-US" sz="24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 name="Content Placeholder 3">
            <a:extLst>
              <a:ext uri="{FF2B5EF4-FFF2-40B4-BE49-F238E27FC236}">
                <a16:creationId xmlns:a16="http://schemas.microsoft.com/office/drawing/2014/main" id="{ACC7FE20-8596-47F7-8A44-9CF72C4A1F25}"/>
              </a:ext>
            </a:extLst>
          </p:cNvPr>
          <p:cNvSpPr txBox="1">
            <a:spLocks/>
          </p:cNvSpPr>
          <p:nvPr/>
        </p:nvSpPr>
        <p:spPr>
          <a:xfrm>
            <a:off x="839788" y="2505075"/>
            <a:ext cx="5157787" cy="339214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rPr>
              <a:t>Shows the process for changing the forecasted requirements at the single item, single level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rPr>
              <a:t>Summary of general information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rPr>
              <a:t>Refer to when</a:t>
            </a:r>
            <a:r>
              <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rPr>
              <a:t>: needing general information about processes or exception messages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0" name="Text Placeholder 4">
            <a:extLst>
              <a:ext uri="{FF2B5EF4-FFF2-40B4-BE49-F238E27FC236}">
                <a16:creationId xmlns:a16="http://schemas.microsoft.com/office/drawing/2014/main" id="{DC9A48AA-F2B1-47B0-B866-A8502244BEF7}"/>
              </a:ext>
            </a:extLst>
          </p:cNvPr>
          <p:cNvSpPr txBox="1">
            <a:spLocks/>
          </p:cNvSpPr>
          <p:nvPr/>
        </p:nvSpPr>
        <p:spPr>
          <a:xfrm>
            <a:off x="6172200" y="168116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a:ln>
                  <a:noFill/>
                </a:ln>
                <a:solidFill>
                  <a:srgbClr val="000000"/>
                </a:solidFill>
                <a:effectLst/>
                <a:uLnTx/>
                <a:uFillTx/>
                <a:latin typeface="Arial" panose="020B0604020202020204"/>
                <a:ea typeface="+mn-ea"/>
                <a:cs typeface="+mn-cs"/>
              </a:rPr>
              <a:t>Key Points</a:t>
            </a:r>
            <a:endParaRPr kumimoji="0" lang="en-US" sz="24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 name="Content Placeholder 5">
            <a:extLst>
              <a:ext uri="{FF2B5EF4-FFF2-40B4-BE49-F238E27FC236}">
                <a16:creationId xmlns:a16="http://schemas.microsoft.com/office/drawing/2014/main" id="{0789A265-87B4-4733-9729-2CC7322C9378}"/>
              </a:ext>
            </a:extLst>
          </p:cNvPr>
          <p:cNvSpPr txBox="1">
            <a:spLocks/>
          </p:cNvSpPr>
          <p:nvPr/>
        </p:nvSpPr>
        <p:spPr>
          <a:xfrm>
            <a:off x="6172200" y="2505075"/>
            <a:ext cx="5183188" cy="339214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rPr>
              <a:t>Multiple Processes:</a:t>
            </a:r>
          </a:p>
          <a:p>
            <a:pPr lvl="1">
              <a:spcBef>
                <a:spcPts val="1000"/>
              </a:spcBef>
              <a:buClrTx/>
              <a:defRPr/>
            </a:pPr>
            <a:r>
              <a:rPr kumimoji="0" lang="en-US" b="0" i="0" u="none" strike="noStrike" kern="1200" cap="none" spc="0" normalizeH="0" baseline="0" noProof="0" dirty="0">
                <a:ln>
                  <a:noFill/>
                </a:ln>
                <a:solidFill>
                  <a:srgbClr val="000000"/>
                </a:solidFill>
                <a:effectLst/>
                <a:uLnTx/>
                <a:uFillTx/>
                <a:latin typeface="Arial" panose="020B0604020202020204"/>
                <a:ea typeface="+mn-ea"/>
                <a:cs typeface="+mn-cs"/>
              </a:rPr>
              <a:t>Reschedule and Order Proposal</a:t>
            </a:r>
          </a:p>
          <a:p>
            <a:pPr lvl="1">
              <a:spcBef>
                <a:spcPts val="1000"/>
              </a:spcBef>
              <a:buClrTx/>
              <a:defRPr/>
            </a:pPr>
            <a:r>
              <a:rPr kumimoji="0" lang="en-US" b="0" i="0" u="none" strike="noStrike" kern="1200" cap="none" spc="0" normalizeH="0" baseline="0" noProof="0" dirty="0">
                <a:ln>
                  <a:noFill/>
                </a:ln>
                <a:solidFill>
                  <a:srgbClr val="000000"/>
                </a:solidFill>
                <a:effectLst/>
                <a:uLnTx/>
                <a:uFillTx/>
                <a:latin typeface="Arial" panose="020B0604020202020204"/>
                <a:ea typeface="+mn-ea"/>
                <a:cs typeface="+mn-cs"/>
              </a:rPr>
              <a:t>Initial Pegged Requirements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rPr>
              <a:t>General Info:</a:t>
            </a:r>
          </a:p>
          <a:p>
            <a:pPr lvl="1">
              <a:spcBef>
                <a:spcPts val="1000"/>
              </a:spcBef>
              <a:buClrTx/>
              <a:defRPr/>
            </a:pPr>
            <a:r>
              <a:rPr kumimoji="0" lang="en-US" b="0" i="0" u="none" strike="noStrike" kern="1200" cap="none" spc="0" normalizeH="0" baseline="0" noProof="0" dirty="0">
                <a:ln>
                  <a:noFill/>
                </a:ln>
                <a:solidFill>
                  <a:srgbClr val="000000"/>
                </a:solidFill>
                <a:effectLst/>
                <a:uLnTx/>
                <a:uFillTx/>
                <a:latin typeface="Arial" panose="020B0604020202020204"/>
                <a:ea typeface="+mn-ea"/>
                <a:cs typeface="+mn-cs"/>
              </a:rPr>
              <a:t>Dependent and Independent Requirements</a:t>
            </a:r>
          </a:p>
          <a:p>
            <a:pPr lvl="1">
              <a:spcBef>
                <a:spcPts val="1000"/>
              </a:spcBef>
              <a:buClrTx/>
              <a:defRPr/>
            </a:pPr>
            <a:r>
              <a:rPr kumimoji="0" lang="en-US" b="0" i="0" u="none" strike="noStrike" kern="1200" cap="none" spc="0" normalizeH="0" baseline="0" noProof="0" dirty="0">
                <a:ln>
                  <a:noFill/>
                </a:ln>
                <a:solidFill>
                  <a:srgbClr val="000000"/>
                </a:solidFill>
                <a:effectLst/>
                <a:uLnTx/>
                <a:uFillTx/>
                <a:latin typeface="Arial" panose="020B0604020202020204"/>
                <a:ea typeface="+mn-ea"/>
                <a:cs typeface="+mn-cs"/>
              </a:rPr>
              <a:t>Schedule Agreements</a:t>
            </a:r>
          </a:p>
          <a:p>
            <a:pPr lvl="1">
              <a:spcBef>
                <a:spcPts val="1000"/>
              </a:spcBef>
              <a:buClrTx/>
              <a:defRPr/>
            </a:pPr>
            <a:r>
              <a:rPr kumimoji="0" lang="en-US" b="0" i="0" u="none" strike="noStrike" kern="1200" cap="none" spc="0" normalizeH="0" baseline="0" noProof="0" dirty="0">
                <a:ln>
                  <a:noFill/>
                </a:ln>
                <a:solidFill>
                  <a:srgbClr val="000000"/>
                </a:solidFill>
                <a:effectLst/>
                <a:uLnTx/>
                <a:uFillTx/>
                <a:latin typeface="Arial" panose="020B0604020202020204"/>
                <a:ea typeface="+mn-ea"/>
                <a:cs typeface="+mn-cs"/>
              </a:rPr>
              <a:t>Purchase Requisitions</a:t>
            </a:r>
          </a:p>
          <a:p>
            <a:pPr lvl="1">
              <a:spcBef>
                <a:spcPts val="1000"/>
              </a:spcBef>
              <a:buClrTx/>
              <a:defRPr/>
            </a:pPr>
            <a:r>
              <a:rPr kumimoji="0" lang="en-US" b="0" i="0" u="none" strike="noStrike" kern="1200" cap="none" spc="0" normalizeH="0" baseline="0" noProof="0" dirty="0">
                <a:ln>
                  <a:noFill/>
                </a:ln>
                <a:solidFill>
                  <a:srgbClr val="000000"/>
                </a:solidFill>
                <a:effectLst/>
                <a:uLnTx/>
                <a:uFillTx/>
                <a:latin typeface="Arial" panose="020B0604020202020204"/>
                <a:ea typeface="+mn-ea"/>
                <a:cs typeface="+mn-cs"/>
              </a:rPr>
              <a:t>Planned Orders</a:t>
            </a:r>
          </a:p>
          <a:p>
            <a:pPr lvl="1">
              <a:spcBef>
                <a:spcPts val="1000"/>
              </a:spcBef>
              <a:buClrTx/>
              <a:defRPr/>
            </a:pPr>
            <a:r>
              <a:rPr kumimoji="0" lang="en-US" b="0" i="0" u="none" strike="noStrike" kern="1200" cap="none" spc="0" normalizeH="0" baseline="0" noProof="0" dirty="0">
                <a:ln>
                  <a:noFill/>
                </a:ln>
                <a:solidFill>
                  <a:srgbClr val="000000"/>
                </a:solidFill>
                <a:effectLst/>
                <a:uLnTx/>
                <a:uFillTx/>
                <a:latin typeface="Arial" panose="020B0604020202020204"/>
                <a:ea typeface="+mn-ea"/>
                <a:cs typeface="+mn-cs"/>
              </a:rPr>
              <a:t>Scrap % Requirements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427149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052F-2D04-45A8-9F4C-172C35FFF265}"/>
              </a:ext>
            </a:extLst>
          </p:cNvPr>
          <p:cNvSpPr>
            <a:spLocks noGrp="1"/>
          </p:cNvSpPr>
          <p:nvPr>
            <p:ph type="title"/>
          </p:nvPr>
        </p:nvSpPr>
        <p:spPr/>
        <p:txBody>
          <a:bodyPr/>
          <a:lstStyle/>
          <a:p>
            <a:r>
              <a:rPr lang="en-US" dirty="0"/>
              <a:t>Data Review: User Documentation</a:t>
            </a:r>
          </a:p>
        </p:txBody>
      </p:sp>
      <p:sp>
        <p:nvSpPr>
          <p:cNvPr id="3" name="Text Placeholder 2">
            <a:extLst>
              <a:ext uri="{FF2B5EF4-FFF2-40B4-BE49-F238E27FC236}">
                <a16:creationId xmlns:a16="http://schemas.microsoft.com/office/drawing/2014/main" id="{7FF47B69-A71B-4996-A2CF-470BD3A0563B}"/>
              </a:ext>
            </a:extLst>
          </p:cNvPr>
          <p:cNvSpPr>
            <a:spLocks noGrp="1"/>
          </p:cNvSpPr>
          <p:nvPr>
            <p:ph type="body" idx="1"/>
          </p:nvPr>
        </p:nvSpPr>
        <p:spPr/>
        <p:txBody>
          <a:bodyPr/>
          <a:lstStyle/>
          <a:p>
            <a:pPr marL="114300" indent="0">
              <a:buNone/>
            </a:pPr>
            <a:r>
              <a:rPr lang="en-US" b="1" dirty="0">
                <a:solidFill>
                  <a:srgbClr val="0070C0"/>
                </a:solidFill>
              </a:rPr>
              <a:t>User Manual Bulk Planning Process</a:t>
            </a:r>
            <a:endParaRPr lang="en-US" dirty="0"/>
          </a:p>
        </p:txBody>
      </p:sp>
      <p:sp>
        <p:nvSpPr>
          <p:cNvPr id="8" name="Text Placeholder 2">
            <a:extLst>
              <a:ext uri="{FF2B5EF4-FFF2-40B4-BE49-F238E27FC236}">
                <a16:creationId xmlns:a16="http://schemas.microsoft.com/office/drawing/2014/main" id="{E9AFBD3B-F317-450C-A220-A1F58AD9650A}"/>
              </a:ext>
            </a:extLst>
          </p:cNvPr>
          <p:cNvSpPr txBox="1">
            <a:spLocks/>
          </p:cNvSpPr>
          <p:nvPr/>
        </p:nvSpPr>
        <p:spPr>
          <a:xfrm>
            <a:off x="839788" y="168116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a:ln>
                  <a:noFill/>
                </a:ln>
                <a:solidFill>
                  <a:srgbClr val="000000"/>
                </a:solidFill>
                <a:effectLst/>
                <a:uLnTx/>
                <a:uFillTx/>
                <a:latin typeface="Arial" panose="020B0604020202020204"/>
                <a:ea typeface="+mn-ea"/>
                <a:cs typeface="+mn-cs"/>
              </a:rPr>
              <a:t>Summary</a:t>
            </a:r>
            <a:endParaRPr kumimoji="0" lang="en-US" sz="24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 name="Content Placeholder 3">
            <a:extLst>
              <a:ext uri="{FF2B5EF4-FFF2-40B4-BE49-F238E27FC236}">
                <a16:creationId xmlns:a16="http://schemas.microsoft.com/office/drawing/2014/main" id="{ACC7FE20-8596-47F7-8A44-9CF72C4A1F25}"/>
              </a:ext>
            </a:extLst>
          </p:cNvPr>
          <p:cNvSpPr txBox="1">
            <a:spLocks/>
          </p:cNvSpPr>
          <p:nvPr/>
        </p:nvSpPr>
        <p:spPr>
          <a:xfrm>
            <a:off x="839788" y="2505075"/>
            <a:ext cx="5157787" cy="3392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a:ea typeface="+mn-ea"/>
                <a:cs typeface="+mn-cs"/>
              </a:rPr>
              <a:t>Daily Tasks of planners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a:ea typeface="+mn-ea"/>
                <a:cs typeface="+mn-cs"/>
              </a:rPr>
              <a:t>Covers a lot of what has been seen in the interviews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panose="020B0604020202020204"/>
                <a:ea typeface="+mn-ea"/>
                <a:cs typeface="+mn-cs"/>
              </a:rPr>
              <a:t>Refer to when</a:t>
            </a:r>
            <a:r>
              <a:rPr kumimoji="0" lang="en-US" sz="2400" b="0" i="0" u="none" strike="noStrike" kern="1200" cap="none" spc="0" normalizeH="0" baseline="0" noProof="0" dirty="0">
                <a:ln>
                  <a:noFill/>
                </a:ln>
                <a:solidFill>
                  <a:srgbClr val="000000"/>
                </a:solidFill>
                <a:effectLst/>
                <a:uLnTx/>
                <a:uFillTx/>
                <a:latin typeface="Arial" panose="020B0604020202020204"/>
                <a:ea typeface="+mn-ea"/>
                <a:cs typeface="+mn-cs"/>
              </a:rPr>
              <a:t>: There are questions about the planning process/refreshing on interviews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0" name="Text Placeholder 4">
            <a:extLst>
              <a:ext uri="{FF2B5EF4-FFF2-40B4-BE49-F238E27FC236}">
                <a16:creationId xmlns:a16="http://schemas.microsoft.com/office/drawing/2014/main" id="{DC9A48AA-F2B1-47B0-B866-A8502244BEF7}"/>
              </a:ext>
            </a:extLst>
          </p:cNvPr>
          <p:cNvSpPr txBox="1">
            <a:spLocks/>
          </p:cNvSpPr>
          <p:nvPr/>
        </p:nvSpPr>
        <p:spPr>
          <a:xfrm>
            <a:off x="6172200" y="168116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a:ln>
                  <a:noFill/>
                </a:ln>
                <a:solidFill>
                  <a:srgbClr val="000000"/>
                </a:solidFill>
                <a:effectLst/>
                <a:uLnTx/>
                <a:uFillTx/>
                <a:latin typeface="Arial" panose="020B0604020202020204"/>
                <a:ea typeface="+mn-ea"/>
                <a:cs typeface="+mn-cs"/>
              </a:rPr>
              <a:t>Key Points</a:t>
            </a:r>
            <a:endParaRPr kumimoji="0" lang="en-US" sz="24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 name="Content Placeholder 5">
            <a:extLst>
              <a:ext uri="{FF2B5EF4-FFF2-40B4-BE49-F238E27FC236}">
                <a16:creationId xmlns:a16="http://schemas.microsoft.com/office/drawing/2014/main" id="{0789A265-87B4-4733-9729-2CC7322C9378}"/>
              </a:ext>
            </a:extLst>
          </p:cNvPr>
          <p:cNvSpPr txBox="1">
            <a:spLocks/>
          </p:cNvSpPr>
          <p:nvPr/>
        </p:nvSpPr>
        <p:spPr>
          <a:xfrm>
            <a:off x="6172200" y="2505075"/>
            <a:ext cx="5183188" cy="339214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rPr>
              <a:t>Check A/B shift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rPr>
              <a:t>Run Material Adjustment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rPr>
              <a:t>Run MD07 SAP Transaction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rPr>
              <a:t>Change Schedule per Exception Messages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rPr>
              <a:t>Running </a:t>
            </a:r>
            <a:r>
              <a:rPr kumimoji="0" lang="en-US" sz="2800" b="0" i="0" u="none" strike="noStrike" kern="1200" cap="none" spc="0" normalizeH="0" baseline="0" noProof="0" dirty="0" err="1">
                <a:ln>
                  <a:noFill/>
                </a:ln>
                <a:solidFill>
                  <a:srgbClr val="000000"/>
                </a:solidFill>
                <a:effectLst/>
                <a:uLnTx/>
                <a:uFillTx/>
                <a:latin typeface="Arial" panose="020B0604020202020204"/>
                <a:ea typeface="+mn-ea"/>
                <a:cs typeface="+mn-cs"/>
              </a:rPr>
              <a:t>MRP</a:t>
            </a:r>
            <a:r>
              <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rPr>
              <a:t> and Sending EDI Releases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rPr>
              <a:t>Sending Zero Call Offs or Manually Creating Schedule Lines – AI Level Changes/Run Out Parts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rPr>
              <a:t>Verifying </a:t>
            </a:r>
            <a:r>
              <a:rPr kumimoji="0" lang="en-US" sz="2800" b="0" i="0" u="none" strike="noStrike" kern="1200" cap="none" spc="0" normalizeH="0" baseline="0" noProof="0" dirty="0" err="1">
                <a:ln>
                  <a:noFill/>
                </a:ln>
                <a:solidFill>
                  <a:srgbClr val="000000"/>
                </a:solidFill>
                <a:effectLst/>
                <a:uLnTx/>
                <a:uFillTx/>
                <a:latin typeface="Arial" panose="020B0604020202020204"/>
                <a:ea typeface="+mn-ea"/>
                <a:cs typeface="+mn-cs"/>
              </a:rPr>
              <a:t>XPLT</a:t>
            </a:r>
            <a:r>
              <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rPr>
              <a:t> Stock Movements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661742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68716-FE27-4785-8A1D-DAADCB717B4C}"/>
              </a:ext>
            </a:extLst>
          </p:cNvPr>
          <p:cNvSpPr>
            <a:spLocks noGrp="1"/>
          </p:cNvSpPr>
          <p:nvPr>
            <p:ph type="title"/>
          </p:nvPr>
        </p:nvSpPr>
        <p:spPr/>
        <p:txBody>
          <a:bodyPr/>
          <a:lstStyle/>
          <a:p>
            <a:r>
              <a:rPr lang="en-US" dirty="0"/>
              <a:t>Data Review: Interviews</a:t>
            </a:r>
          </a:p>
        </p:txBody>
      </p:sp>
      <p:sp>
        <p:nvSpPr>
          <p:cNvPr id="4" name="Text Placeholder 3">
            <a:extLst>
              <a:ext uri="{FF2B5EF4-FFF2-40B4-BE49-F238E27FC236}">
                <a16:creationId xmlns:a16="http://schemas.microsoft.com/office/drawing/2014/main" id="{F234D836-4D6E-44C8-906F-81EF8DDB336B}"/>
              </a:ext>
            </a:extLst>
          </p:cNvPr>
          <p:cNvSpPr>
            <a:spLocks noGrp="1"/>
          </p:cNvSpPr>
          <p:nvPr>
            <p:ph type="body" idx="1"/>
          </p:nvPr>
        </p:nvSpPr>
        <p:spPr/>
        <p:txBody>
          <a:bodyPr>
            <a:normAutofit/>
          </a:bodyPr>
          <a:lstStyle/>
          <a:p>
            <a:pPr marL="114300" indent="0">
              <a:buNone/>
            </a:pPr>
            <a:r>
              <a:rPr lang="en-US" sz="2800" dirty="0"/>
              <a:t>The team met with 4 material planners to understand their thought process while planning, data used, and how they address problems.</a:t>
            </a:r>
          </a:p>
        </p:txBody>
      </p:sp>
      <p:sp>
        <p:nvSpPr>
          <p:cNvPr id="5" name="Text Placeholder 4">
            <a:extLst>
              <a:ext uri="{FF2B5EF4-FFF2-40B4-BE49-F238E27FC236}">
                <a16:creationId xmlns:a16="http://schemas.microsoft.com/office/drawing/2014/main" id="{AC63CCF8-E07C-4CF1-AA7C-7653C1283D73}"/>
              </a:ext>
            </a:extLst>
          </p:cNvPr>
          <p:cNvSpPr>
            <a:spLocks noGrp="1"/>
          </p:cNvSpPr>
          <p:nvPr>
            <p:ph type="body" idx="4294967295"/>
          </p:nvPr>
        </p:nvSpPr>
        <p:spPr>
          <a:xfrm>
            <a:off x="421105" y="2917783"/>
            <a:ext cx="5157788" cy="3684588"/>
          </a:xfrm>
        </p:spPr>
        <p:txBody>
          <a:bodyPr>
            <a:normAutofit/>
          </a:bodyPr>
          <a:lstStyle/>
          <a:p>
            <a:pPr marL="50800" indent="0">
              <a:buNone/>
            </a:pPr>
            <a:r>
              <a:rPr lang="en-US" sz="2400" b="1" dirty="0"/>
              <a:t>Material Planners</a:t>
            </a:r>
          </a:p>
          <a:p>
            <a:r>
              <a:rPr lang="en-US" sz="2400" dirty="0"/>
              <a:t>Ben Shockley</a:t>
            </a:r>
          </a:p>
          <a:p>
            <a:r>
              <a:rPr lang="en-US" sz="2400" dirty="0"/>
              <a:t>Jeffrey Griggs</a:t>
            </a:r>
          </a:p>
          <a:p>
            <a:r>
              <a:rPr lang="en-US" sz="2400" dirty="0" err="1"/>
              <a:t>Tashelle</a:t>
            </a:r>
            <a:r>
              <a:rPr lang="en-US" sz="2400" dirty="0"/>
              <a:t> Brady</a:t>
            </a:r>
          </a:p>
          <a:p>
            <a:r>
              <a:rPr lang="en-US" sz="2400" dirty="0"/>
              <a:t>Liliana Banda</a:t>
            </a:r>
          </a:p>
        </p:txBody>
      </p:sp>
      <p:sp>
        <p:nvSpPr>
          <p:cNvPr id="7" name="Text Placeholder 6">
            <a:extLst>
              <a:ext uri="{FF2B5EF4-FFF2-40B4-BE49-F238E27FC236}">
                <a16:creationId xmlns:a16="http://schemas.microsoft.com/office/drawing/2014/main" id="{64A82C89-D567-44F3-B922-3C11A7358CEB}"/>
              </a:ext>
            </a:extLst>
          </p:cNvPr>
          <p:cNvSpPr>
            <a:spLocks noGrp="1"/>
          </p:cNvSpPr>
          <p:nvPr>
            <p:ph type="body" idx="4294967295"/>
          </p:nvPr>
        </p:nvSpPr>
        <p:spPr>
          <a:xfrm>
            <a:off x="4307306" y="2917783"/>
            <a:ext cx="7463590" cy="3684588"/>
          </a:xfrm>
        </p:spPr>
        <p:txBody>
          <a:bodyPr>
            <a:normAutofit fontScale="92500" lnSpcReduction="10000"/>
          </a:bodyPr>
          <a:lstStyle/>
          <a:p>
            <a:pPr marL="50800" indent="0">
              <a:buNone/>
            </a:pPr>
            <a:r>
              <a:rPr lang="en-US" sz="2600" b="1" dirty="0"/>
              <a:t>Interview Objectives</a:t>
            </a:r>
          </a:p>
          <a:p>
            <a:r>
              <a:rPr lang="en-US" sz="2600" dirty="0"/>
              <a:t>Familiarize ourselves with the Planner’s daily tasks and the processes used to assess risk and make decisions regarding material planning forecasting.  </a:t>
            </a:r>
          </a:p>
          <a:p>
            <a:r>
              <a:rPr lang="en-US" sz="2600" dirty="0"/>
              <a:t>Identify features that planners commonly use </a:t>
            </a:r>
          </a:p>
          <a:p>
            <a:r>
              <a:rPr lang="en-US" sz="2600" dirty="0"/>
              <a:t>Identify what capabilities would be helpful in a dashboard </a:t>
            </a:r>
          </a:p>
          <a:p>
            <a:r>
              <a:rPr lang="en-US" sz="2600" dirty="0"/>
              <a:t>Identify logic of current SAP system </a:t>
            </a:r>
          </a:p>
          <a:p>
            <a:pPr marL="114300" indent="0">
              <a:buNone/>
            </a:pPr>
            <a:endParaRPr lang="en-US" dirty="0"/>
          </a:p>
        </p:txBody>
      </p:sp>
    </p:spTree>
    <p:extLst>
      <p:ext uri="{BB962C8B-B14F-4D97-AF65-F5344CB8AC3E}">
        <p14:creationId xmlns:p14="http://schemas.microsoft.com/office/powerpoint/2010/main" val="1308594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8E6FC-3360-4CC6-85EA-8B4802E3A194}"/>
              </a:ext>
            </a:extLst>
          </p:cNvPr>
          <p:cNvSpPr>
            <a:spLocks noGrp="1"/>
          </p:cNvSpPr>
          <p:nvPr>
            <p:ph type="title"/>
          </p:nvPr>
        </p:nvSpPr>
        <p:spPr/>
        <p:txBody>
          <a:bodyPr/>
          <a:lstStyle/>
          <a:p>
            <a:r>
              <a:rPr lang="en-US" dirty="0"/>
              <a:t>Part Ranking</a:t>
            </a:r>
          </a:p>
        </p:txBody>
      </p:sp>
      <p:sp>
        <p:nvSpPr>
          <p:cNvPr id="7" name="Text Placeholder 6">
            <a:extLst>
              <a:ext uri="{FF2B5EF4-FFF2-40B4-BE49-F238E27FC236}">
                <a16:creationId xmlns:a16="http://schemas.microsoft.com/office/drawing/2014/main" id="{006788EB-3470-4328-A44E-238B7EC89BA4}"/>
              </a:ext>
            </a:extLst>
          </p:cNvPr>
          <p:cNvSpPr>
            <a:spLocks noGrp="1"/>
          </p:cNvSpPr>
          <p:nvPr>
            <p:ph type="body" idx="1"/>
          </p:nvPr>
        </p:nvSpPr>
        <p:spPr/>
        <p:txBody>
          <a:bodyPr>
            <a:normAutofit/>
          </a:bodyPr>
          <a:lstStyle/>
          <a:p>
            <a:r>
              <a:rPr lang="en-US" dirty="0"/>
              <a:t>A part ranking algorithm using Markov Chain is being developed</a:t>
            </a:r>
          </a:p>
          <a:p>
            <a:r>
              <a:rPr lang="en-US" dirty="0"/>
              <a:t>Based on historical data, we will be able to calculate the probability that an order will be early or late and by how many days for the next delivery.</a:t>
            </a:r>
            <a:endParaRPr lang="en-US" sz="2800" dirty="0"/>
          </a:p>
        </p:txBody>
      </p:sp>
      <p:sp>
        <p:nvSpPr>
          <p:cNvPr id="8" name="Text Placeholder 7">
            <a:extLst>
              <a:ext uri="{FF2B5EF4-FFF2-40B4-BE49-F238E27FC236}">
                <a16:creationId xmlns:a16="http://schemas.microsoft.com/office/drawing/2014/main" id="{1745F8FB-84C6-4E16-91BF-B8B400D8C8F5}"/>
              </a:ext>
            </a:extLst>
          </p:cNvPr>
          <p:cNvSpPr>
            <a:spLocks noGrp="1"/>
          </p:cNvSpPr>
          <p:nvPr>
            <p:ph type="body" idx="4294967295"/>
          </p:nvPr>
        </p:nvSpPr>
        <p:spPr>
          <a:xfrm>
            <a:off x="1239250" y="3173412"/>
            <a:ext cx="4062663" cy="2559426"/>
          </a:xfrm>
        </p:spPr>
        <p:txBody>
          <a:bodyPr>
            <a:normAutofit/>
          </a:bodyPr>
          <a:lstStyle/>
          <a:p>
            <a:pPr marL="50800" indent="0">
              <a:buNone/>
            </a:pPr>
            <a:r>
              <a:rPr lang="en-US" sz="2000" b="1" dirty="0"/>
              <a:t>Data Needed</a:t>
            </a:r>
          </a:p>
          <a:p>
            <a:r>
              <a:rPr lang="en-US" sz="2000" dirty="0"/>
              <a:t>Supplier number</a:t>
            </a:r>
          </a:p>
          <a:p>
            <a:r>
              <a:rPr lang="en-US" sz="2000" dirty="0"/>
              <a:t>Part number/description</a:t>
            </a:r>
          </a:p>
          <a:p>
            <a:r>
              <a:rPr lang="en-US" sz="2000" dirty="0"/>
              <a:t>Expected receipt date</a:t>
            </a:r>
          </a:p>
          <a:p>
            <a:r>
              <a:rPr lang="en-US" sz="2000" dirty="0"/>
              <a:t>Actual receipt date</a:t>
            </a:r>
          </a:p>
        </p:txBody>
      </p:sp>
      <p:sp>
        <p:nvSpPr>
          <p:cNvPr id="10" name="Text Placeholder 9">
            <a:extLst>
              <a:ext uri="{FF2B5EF4-FFF2-40B4-BE49-F238E27FC236}">
                <a16:creationId xmlns:a16="http://schemas.microsoft.com/office/drawing/2014/main" id="{58B082DF-CDD0-4298-8B6B-8DBD6F20388E}"/>
              </a:ext>
            </a:extLst>
          </p:cNvPr>
          <p:cNvSpPr>
            <a:spLocks noGrp="1"/>
          </p:cNvSpPr>
          <p:nvPr>
            <p:ph type="body" idx="4294967295"/>
          </p:nvPr>
        </p:nvSpPr>
        <p:spPr>
          <a:xfrm>
            <a:off x="5450304" y="3173412"/>
            <a:ext cx="6741696" cy="3684588"/>
          </a:xfrm>
        </p:spPr>
        <p:txBody>
          <a:bodyPr>
            <a:normAutofit/>
          </a:bodyPr>
          <a:lstStyle/>
          <a:p>
            <a:pPr marL="50800" indent="0">
              <a:buNone/>
            </a:pPr>
            <a:r>
              <a:rPr lang="en-US" sz="2000" b="1" dirty="0"/>
              <a:t>Data Extracted From</a:t>
            </a:r>
          </a:p>
          <a:p>
            <a:r>
              <a:rPr lang="en-US" sz="2000" dirty="0" err="1"/>
              <a:t>Zgrve</a:t>
            </a:r>
            <a:r>
              <a:rPr lang="en-US" sz="2000" dirty="0"/>
              <a:t> Reports</a:t>
            </a:r>
          </a:p>
          <a:p>
            <a:pPr lvl="1"/>
            <a:r>
              <a:rPr lang="en-US" sz="2000" dirty="0"/>
              <a:t>Material (part #)</a:t>
            </a:r>
          </a:p>
          <a:p>
            <a:pPr lvl="1"/>
            <a:r>
              <a:rPr lang="en-US" sz="2000" dirty="0"/>
              <a:t>Supplier #</a:t>
            </a:r>
          </a:p>
          <a:p>
            <a:pPr lvl="1"/>
            <a:r>
              <a:rPr lang="en-US" sz="2000" dirty="0"/>
              <a:t>GR date (actual receipt date)</a:t>
            </a:r>
          </a:p>
          <a:p>
            <a:r>
              <a:rPr lang="en-US" sz="2000" dirty="0"/>
              <a:t>MD04 Reports</a:t>
            </a:r>
          </a:p>
          <a:p>
            <a:pPr lvl="1"/>
            <a:r>
              <a:rPr lang="en-US" sz="2000" dirty="0"/>
              <a:t>Material</a:t>
            </a:r>
          </a:p>
          <a:p>
            <a:pPr lvl="1"/>
            <a:r>
              <a:rPr lang="en-US" sz="2000" dirty="0" err="1"/>
              <a:t>Demand_Date</a:t>
            </a:r>
            <a:r>
              <a:rPr lang="en-US" sz="2000" dirty="0"/>
              <a:t>/”</a:t>
            </a:r>
            <a:r>
              <a:rPr lang="en-US" sz="2000" dirty="0" err="1"/>
              <a:t>ShipNt</a:t>
            </a:r>
            <a:r>
              <a:rPr lang="en-US" sz="2000" dirty="0"/>
              <a:t>” in </a:t>
            </a:r>
            <a:r>
              <a:rPr lang="en-US" sz="2000" dirty="0" err="1"/>
              <a:t>MRP</a:t>
            </a:r>
            <a:r>
              <a:rPr lang="en-US" sz="2000" dirty="0"/>
              <a:t> Element </a:t>
            </a:r>
          </a:p>
        </p:txBody>
      </p:sp>
    </p:spTree>
    <p:extLst>
      <p:ext uri="{BB962C8B-B14F-4D97-AF65-F5344CB8AC3E}">
        <p14:creationId xmlns:p14="http://schemas.microsoft.com/office/powerpoint/2010/main" val="1630712222"/>
      </p:ext>
    </p:extLst>
  </p:cSld>
  <p:clrMapOvr>
    <a:masterClrMapping/>
  </p:clrMapOvr>
</p:sld>
</file>

<file path=ppt/theme/theme1.xml><?xml version="1.0" encoding="utf-8"?>
<a:theme xmlns:a="http://schemas.openxmlformats.org/drawingml/2006/main" name="Week_of_3_8_Refined_Roadmap_Upda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Week_of_3_8_Refined_Roadmap_Upd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A568DD55000B4ABF9207FE11AE5AAE" ma:contentTypeVersion="14" ma:contentTypeDescription="Create a new document." ma:contentTypeScope="" ma:versionID="465b9810668ee5175dfb92f773b0b498">
  <xsd:schema xmlns:xsd="http://www.w3.org/2001/XMLSchema" xmlns:xs="http://www.w3.org/2001/XMLSchema" xmlns:p="http://schemas.microsoft.com/office/2006/metadata/properties" xmlns:ns3="7747d6f2-f41e-49be-b419-83bb4bc5000c" xmlns:ns4="814f9edf-3547-4c73-aa70-98ddb4902186" targetNamespace="http://schemas.microsoft.com/office/2006/metadata/properties" ma:root="true" ma:fieldsID="c9dfccad9315cdf5b950b95decf5be2f" ns3:_="" ns4:_="">
    <xsd:import namespace="7747d6f2-f41e-49be-b419-83bb4bc5000c"/>
    <xsd:import namespace="814f9edf-3547-4c73-aa70-98ddb490218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Location"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47d6f2-f41e-49be-b419-83bb4bc500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14f9edf-3547-4c73-aa70-98ddb490218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FFBABF-5EA4-4A3F-BFC6-1D2BAC37EA8D}">
  <ds:schemaRefs>
    <ds:schemaRef ds:uri="7747d6f2-f41e-49be-b419-83bb4bc5000c"/>
    <ds:schemaRef ds:uri="814f9edf-3547-4c73-aa70-98ddb490218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6D9EA0B-1340-4716-97DB-F1F5C1B07065}">
  <ds:schemaRefs>
    <ds:schemaRef ds:uri="http://schemas.microsoft.com/sharepoint/v3/contenttype/forms"/>
  </ds:schemaRefs>
</ds:datastoreItem>
</file>

<file path=customXml/itemProps3.xml><?xml version="1.0" encoding="utf-8"?>
<ds:datastoreItem xmlns:ds="http://schemas.openxmlformats.org/officeDocument/2006/customXml" ds:itemID="{C6A434FF-03F5-4C17-A289-34BDCA801F54}">
  <ds:schemaRefs>
    <ds:schemaRef ds:uri="7747d6f2-f41e-49be-b419-83bb4bc5000c"/>
    <ds:schemaRef ds:uri="http://purl.org/dc/terms/"/>
    <ds:schemaRef ds:uri="814f9edf-3547-4c73-aa70-98ddb4902186"/>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439</TotalTime>
  <Words>2631</Words>
  <Application>Microsoft Office PowerPoint</Application>
  <PresentationFormat>Widescreen</PresentationFormat>
  <Paragraphs>518</Paragraphs>
  <Slides>29</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29</vt:i4>
      </vt:variant>
    </vt:vector>
  </HeadingPairs>
  <TitlesOfParts>
    <vt:vector size="33" baseType="lpstr">
      <vt:lpstr>Arial</vt:lpstr>
      <vt:lpstr>Calibri</vt:lpstr>
      <vt:lpstr>Week_of_3_8_Refined_Roadmap_Update</vt:lpstr>
      <vt:lpstr>1_Week_of_3_8_Refined_Roadmap_Update</vt:lpstr>
      <vt:lpstr>Outline</vt:lpstr>
      <vt:lpstr>UofSC Roadmap</vt:lpstr>
      <vt:lpstr>Task 1: Exploration of Data</vt:lpstr>
      <vt:lpstr>Data Review: Reports</vt:lpstr>
      <vt:lpstr>Data Review: User Documentation</vt:lpstr>
      <vt:lpstr>Data Review: User Documentation</vt:lpstr>
      <vt:lpstr>Data Review: User Documentation</vt:lpstr>
      <vt:lpstr>Data Review: Interviews</vt:lpstr>
      <vt:lpstr>Part Ranking</vt:lpstr>
      <vt:lpstr>Part Ranking: Data Usage</vt:lpstr>
      <vt:lpstr>Part Ranking: Example</vt:lpstr>
      <vt:lpstr>Part Ranking: Future Direction</vt:lpstr>
      <vt:lpstr>User Dashboards</vt:lpstr>
      <vt:lpstr>Dashboards: Future Direction</vt:lpstr>
      <vt:lpstr>Initial ER Diagram</vt:lpstr>
      <vt:lpstr>PowerPoint Presentation</vt:lpstr>
      <vt:lpstr>Data Dictionary for Material Planner</vt:lpstr>
      <vt:lpstr>PowerPoint Presentation</vt:lpstr>
      <vt:lpstr>MRP Element Possible Values</vt:lpstr>
      <vt:lpstr>Key Observations</vt:lpstr>
      <vt:lpstr>Supporting Material</vt:lpstr>
      <vt:lpstr>Interview Summary: Jeffrey Griggs 9 years at BMW, 20 years in Automotive Industry</vt:lpstr>
      <vt:lpstr>Interview Summary: Tashelle Brady 25 years experience</vt:lpstr>
      <vt:lpstr>Interview Summary: Liliana Banda ~3 years at BMW Material Planning</vt:lpstr>
      <vt:lpstr>Interview Summary: Ben Shockley 4 years as Material Planner, 19 years at BMW</vt:lpstr>
      <vt:lpstr>Part Ranking: Improvements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BARNETT, EVAN A</dc:creator>
  <cp:lastModifiedBy>Matthews, Rhea</cp:lastModifiedBy>
  <cp:revision>2</cp:revision>
  <dcterms:created xsi:type="dcterms:W3CDTF">2021-03-15T17:04:38Z</dcterms:created>
  <dcterms:modified xsi:type="dcterms:W3CDTF">2021-10-06T11:59:59Z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0x01010090A568DD55000B4ABF9207FE11AE5AAE</vt:lpwstr>
  </property>
</Properties>
</file>