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</p:sldMasterIdLst>
  <p:notesMasterIdLst>
    <p:notesMasterId r:id="rId11"/>
  </p:notesMasterIdLst>
  <p:sldIdLst>
    <p:sldId id="306" r:id="rId6"/>
    <p:sldId id="307" r:id="rId7"/>
    <p:sldId id="304" r:id="rId8"/>
    <p:sldId id="326" r:id="rId9"/>
    <p:sldId id="1326" r:id="rId10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9" roundtripDataSignature="AMtx7mhcr29AU7oypPzUsjZtt/guoUP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D5DD0-EA96-4002-AAAD-21501F6C5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8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5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3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9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Arial"/>
              <a:buNone/>
              <a:defRPr sz="4400" b="1" i="0" u="sng" strike="noStrike" cap="none">
                <a:solidFill>
                  <a:srgbClr val="830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 cap="flat" cmpd="sng">
            <a:solidFill>
              <a:srgbClr val="8300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 descr="File:BMW logo (gray).svg - Wikimedia Common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A17D-3664-4EDC-AA9A-A493C022A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67B5-F4C2-4F99-90C4-45BE665133A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7A4C-46E0-4D5F-ABDA-51D3CE6F5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6T2WmRdkJcho0clH0dQq7K2bq72f9KA6aVC9e2X_PRw/edit?usp=shar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C7C3-2206-4C19-BEBB-A97A51A3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2589-AECA-4BC7-A956-99B9B69A2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07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6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Announcements (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5 min)</a:t>
            </a:r>
          </a:p>
          <a:p>
            <a:pPr marL="742950" indent="-742950">
              <a:lnSpc>
                <a:spcPct val="107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600" b="1" dirty="0">
                <a:latin typeface="Calibri"/>
                <a:ea typeface="Calibri" panose="020F0502020204030204" pitchFamily="34" charset="0"/>
                <a:cs typeface="Times New Roman"/>
              </a:rPr>
              <a:t>UofSC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Update (</a:t>
            </a:r>
            <a:r>
              <a:rPr lang="en-US" sz="3600" b="1" dirty="0">
                <a:latin typeface="Calibri"/>
                <a:ea typeface="Calibri" panose="020F0502020204030204" pitchFamily="34" charset="0"/>
                <a:cs typeface="Times New Roman"/>
              </a:rPr>
              <a:t>10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min)</a:t>
            </a:r>
          </a:p>
          <a:p>
            <a:pPr marL="742950" indent="-742950">
              <a:lnSpc>
                <a:spcPct val="107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Fraunhofer Update (5 min)</a:t>
            </a:r>
          </a:p>
          <a:p>
            <a:pPr marL="742950" indent="-7429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BMW Update / </a:t>
            </a:r>
            <a:r>
              <a:rPr lang="en-US" sz="3600" b="1" dirty="0">
                <a:latin typeface="Calibri"/>
                <a:ea typeface="Calibri" panose="020F0502020204030204" pitchFamily="34" charset="0"/>
                <a:cs typeface="Times New Roman"/>
              </a:rPr>
              <a:t>Next Steps(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10 min)</a:t>
            </a:r>
          </a:p>
        </p:txBody>
      </p:sp>
    </p:spTree>
    <p:extLst>
      <p:ext uri="{BB962C8B-B14F-4D97-AF65-F5344CB8AC3E}">
        <p14:creationId xmlns:p14="http://schemas.microsoft.com/office/powerpoint/2010/main" val="224789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6FC-3360-4CC6-85EA-8B4802E3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74E3-7535-47A7-ACA5-A5F831AC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457200">
              <a:lnSpc>
                <a:spcPct val="100000"/>
              </a:lnSpc>
              <a:buSzPct val="100000"/>
              <a:buFont typeface="Arial"/>
              <a:buAutoNum type="arabicPeriod"/>
            </a:pPr>
            <a:r>
              <a:rPr lang="en-US" sz="2400" b="1" dirty="0"/>
              <a:t>Interviews</a:t>
            </a:r>
          </a:p>
          <a:p>
            <a:pPr indent="-457200">
              <a:lnSpc>
                <a:spcPct val="100000"/>
              </a:lnSpc>
              <a:buSzPct val="100000"/>
              <a:buAutoNum type="arabicPeriod"/>
            </a:pPr>
            <a:r>
              <a:rPr lang="en-US" sz="2400" b="1" dirty="0"/>
              <a:t>Laptops, SAP and Impacts</a:t>
            </a:r>
          </a:p>
        </p:txBody>
      </p:sp>
    </p:spTree>
    <p:extLst>
      <p:ext uri="{BB962C8B-B14F-4D97-AF65-F5344CB8AC3E}">
        <p14:creationId xmlns:p14="http://schemas.microsoft.com/office/powerpoint/2010/main" val="16307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4AE-AC62-4CF7-9EA6-39B477E7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UofSC</a:t>
            </a:r>
            <a:r>
              <a:rPr lang="en-US" sz="3600" dirty="0">
                <a:latin typeface="Arial"/>
                <a:cs typeface="Arial"/>
              </a:rPr>
              <a:t> Team - Status Update for </a:t>
            </a:r>
            <a:r>
              <a:rPr lang="en-US" sz="3600" dirty="0"/>
              <a:t>09/20/2021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55FA8-BD2E-4B71-A9F9-199F9CD2F480}"/>
              </a:ext>
            </a:extLst>
          </p:cNvPr>
          <p:cNvSpPr txBox="1"/>
          <p:nvPr/>
        </p:nvSpPr>
        <p:spPr>
          <a:xfrm>
            <a:off x="89631" y="3984302"/>
            <a:ext cx="51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Made Last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E5F21-CA05-4BC4-9377-99F19B27FC57}"/>
              </a:ext>
            </a:extLst>
          </p:cNvPr>
          <p:cNvSpPr txBox="1"/>
          <p:nvPr/>
        </p:nvSpPr>
        <p:spPr>
          <a:xfrm>
            <a:off x="6255541" y="959149"/>
            <a:ext cx="51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Task: Data Exploration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7E6CF-F4EC-4047-BE82-8E4FD4DA56E5}"/>
              </a:ext>
            </a:extLst>
          </p:cNvPr>
          <p:cNvCxnSpPr>
            <a:cxnSpLocks/>
          </p:cNvCxnSpPr>
          <p:nvPr/>
        </p:nvCxnSpPr>
        <p:spPr>
          <a:xfrm>
            <a:off x="6330895" y="959149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7CC39A-466B-493C-A052-EE96C9BB2AE6}"/>
              </a:ext>
            </a:extLst>
          </p:cNvPr>
          <p:cNvSpPr txBox="1"/>
          <p:nvPr/>
        </p:nvSpPr>
        <p:spPr>
          <a:xfrm>
            <a:off x="6255541" y="3984302"/>
            <a:ext cx="51060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latin typeface="Arial"/>
                <a:cs typeface="Arial"/>
              </a:rPr>
              <a:t>Plans for this week</a:t>
            </a:r>
            <a:endParaRPr lang="en-US">
              <a:ea typeface="+mn-ea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ADCF2-5D8B-4F3D-8C97-ECE759C62BDC}"/>
              </a:ext>
            </a:extLst>
          </p:cNvPr>
          <p:cNvCxnSpPr>
            <a:cxnSpLocks/>
          </p:cNvCxnSpPr>
          <p:nvPr/>
        </p:nvCxnSpPr>
        <p:spPr>
          <a:xfrm>
            <a:off x="6330895" y="3965386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09F044-326A-49AA-B611-746A8ED36D4D}"/>
              </a:ext>
            </a:extLst>
          </p:cNvPr>
          <p:cNvSpPr txBox="1"/>
          <p:nvPr/>
        </p:nvSpPr>
        <p:spPr>
          <a:xfrm>
            <a:off x="164985" y="959149"/>
            <a:ext cx="51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UofSC Roadmap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F3E345-29EC-4EB3-9989-A093FCB34E3E}"/>
              </a:ext>
            </a:extLst>
          </p:cNvPr>
          <p:cNvCxnSpPr>
            <a:cxnSpLocks/>
          </p:cNvCxnSpPr>
          <p:nvPr/>
        </p:nvCxnSpPr>
        <p:spPr>
          <a:xfrm>
            <a:off x="240339" y="959149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60336F-F64D-49E8-87E4-71801C07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0" y="1328481"/>
            <a:ext cx="5511915" cy="24245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D0EF5-735A-4FA0-A6F2-8252CD9702F4}"/>
              </a:ext>
            </a:extLst>
          </p:cNvPr>
          <p:cNvSpPr txBox="1"/>
          <p:nvPr/>
        </p:nvSpPr>
        <p:spPr>
          <a:xfrm>
            <a:off x="164985" y="4353634"/>
            <a:ext cx="562076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Continuing to review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Zgrve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and 130 reports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Starting analysis for supplier/part ranking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Preliminary database design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Revising of data dictionary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Preparing for Interviews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8D1A10-FE00-4F98-93CC-3A8BD53539FC}"/>
              </a:ext>
            </a:extLst>
          </p:cNvPr>
          <p:cNvCxnSpPr>
            <a:cxnSpLocks/>
          </p:cNvCxnSpPr>
          <p:nvPr/>
        </p:nvCxnSpPr>
        <p:spPr>
          <a:xfrm>
            <a:off x="164985" y="3965386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70625E-1475-4913-83FB-532D63BF0A6A}"/>
              </a:ext>
            </a:extLst>
          </p:cNvPr>
          <p:cNvSpPr txBox="1"/>
          <p:nvPr/>
        </p:nvSpPr>
        <p:spPr>
          <a:xfrm>
            <a:off x="6330895" y="1321311"/>
            <a:ext cx="557588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Understand headers </a:t>
            </a:r>
            <a:r>
              <a:rPr lang="en-US" sz="1200" b="1" i="1" dirty="0">
                <a:solidFill>
                  <a:srgbClr val="7A2740"/>
                </a:solidFill>
                <a:effectLst/>
              </a:rPr>
              <a:t>(</a:t>
            </a:r>
            <a:r>
              <a:rPr lang="en-US" sz="1200" b="1" i="1" dirty="0">
                <a:solidFill>
                  <a:srgbClr val="7A2740"/>
                </a:solidFill>
              </a:rPr>
              <a:t>completed)</a:t>
            </a:r>
            <a:endParaRPr lang="en-US" sz="1200" b="1" i="1" dirty="0">
              <a:solidFill>
                <a:srgbClr val="7A27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information on quality, ordering times, transportation, etc. </a:t>
            </a:r>
            <a:r>
              <a:rPr lang="en-US" sz="1200" b="1" i="1" dirty="0">
                <a:solidFill>
                  <a:srgbClr val="7A27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 progress)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Identify poor areas/gaps in data</a:t>
            </a:r>
            <a:r>
              <a:rPr lang="en-US" sz="1200" b="1" dirty="0"/>
              <a:t>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1" dirty="0">
              <a:solidFill>
                <a:srgbClr val="7A27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timeline of orders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states (early, tardy, too late)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numbers for tangible and intangible criteria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supplier ranking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findings into deliverable document </a:t>
            </a:r>
          </a:p>
          <a:p>
            <a:pPr algn="l"/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Deliverable: key figures from historical data, rich/poor areas, supplier ranking (Due end of September)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59F9F-6BD3-4D28-8385-6A9D09797489}"/>
              </a:ext>
            </a:extLst>
          </p:cNvPr>
          <p:cNvSpPr txBox="1"/>
          <p:nvPr/>
        </p:nvSpPr>
        <p:spPr>
          <a:xfrm>
            <a:off x="6335068" y="4353633"/>
            <a:ext cx="5620767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Continuing to review the </a:t>
            </a:r>
            <a:r>
              <a:rPr lang="en-US" sz="1200" b="1" dirty="0" err="1">
                <a:latin typeface="Arial"/>
                <a:cs typeface="Arial"/>
              </a:rPr>
              <a:t>Zgrve</a:t>
            </a:r>
            <a:r>
              <a:rPr lang="en-US" sz="1200" b="1" dirty="0">
                <a:latin typeface="Arial"/>
                <a:cs typeface="Arial"/>
              </a:rPr>
              <a:t> and 130 reports and documentation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Continue refinement of data dictionary and database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/>
                <a:cs typeface="Arial"/>
              </a:rPr>
              <a:t>Conduct first set of Interviews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Work on first deliverable</a:t>
            </a:r>
          </a:p>
        </p:txBody>
      </p:sp>
    </p:spTree>
    <p:extLst>
      <p:ext uri="{BB962C8B-B14F-4D97-AF65-F5344CB8AC3E}">
        <p14:creationId xmlns:p14="http://schemas.microsoft.com/office/powerpoint/2010/main" val="37521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F3D0-C1B8-E64D-B03E-ACC04F6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/>
              <a:t>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4E85-5562-3348-8D5C-C7FF70B1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Data Dictionary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149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E32-C1A9-F843-9F08-B0591203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MPA Weekly </a:t>
            </a:r>
            <a:r>
              <a:rPr lang="en-US"/>
              <a:t>Update 09/20 </a:t>
            </a:r>
            <a:r>
              <a:rPr lang="en-US" dirty="0"/>
              <a:t>- Fraunhofer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CA633-D546-E848-970A-2A954876A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/>
              <a:t>Summary of last week:</a:t>
            </a:r>
          </a:p>
          <a:p>
            <a:pPr marL="342900"/>
            <a:r>
              <a:rPr lang="en-US" sz="2000" dirty="0"/>
              <a:t>Evaluating potential expert-system framework solutions for the recommendation engine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Plans for this week:</a:t>
            </a:r>
          </a:p>
          <a:p>
            <a:pPr marL="342900"/>
            <a:r>
              <a:rPr lang="en-US" sz="2000" dirty="0"/>
              <a:t>Evaluating potential expert-system framework solutions for the recommendation engine</a:t>
            </a:r>
          </a:p>
          <a:p>
            <a:pPr marL="342900"/>
            <a:r>
              <a:rPr lang="en-US" sz="2000" dirty="0"/>
              <a:t>Document the information obtained on the interviews</a:t>
            </a:r>
          </a:p>
          <a:p>
            <a:pPr marL="342900"/>
            <a:r>
              <a:rPr lang="en-US" sz="2000" dirty="0"/>
              <a:t>Proceed with the ER mapping process.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Concerns/Comments:</a:t>
            </a:r>
          </a:p>
          <a:p>
            <a:pPr marL="342900"/>
            <a:r>
              <a:rPr lang="en-US" sz="2000" dirty="0"/>
              <a:t>None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600" b="1" kern="1200" dirty="0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5B21F-41E7-FD4B-BA97-E1AF5AA126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rutiger LT Com 55 Roman"/>
                <a:ea typeface="+mn-ea"/>
                <a:cs typeface="+mn-cs"/>
              </a:rPr>
              <a:t>PACT.20.1</a:t>
            </a:r>
          </a:p>
        </p:txBody>
      </p:sp>
    </p:spTree>
    <p:extLst>
      <p:ext uri="{BB962C8B-B14F-4D97-AF65-F5344CB8AC3E}">
        <p14:creationId xmlns:p14="http://schemas.microsoft.com/office/powerpoint/2010/main" val="2750393048"/>
      </p:ext>
    </p:extLst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4" ma:contentTypeDescription="Create a new document." ma:contentTypeScope="" ma:versionID="465b9810668ee5175dfb92f773b0b498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c9dfccad9315cdf5b950b95decf5be2f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A434FF-03F5-4C17-A289-34BDCA801F5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747d6f2-f41e-49be-b419-83bb4bc5000c"/>
    <ds:schemaRef ds:uri="http://purl.org/dc/terms/"/>
    <ds:schemaRef ds:uri="814f9edf-3547-4c73-aa70-98ddb490218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D9EA0B-1340-4716-97DB-F1F5C1B07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FFBABF-5EA4-4A3F-BFC6-1D2BAC37EA8D}">
  <ds:schemaRefs>
    <ds:schemaRef ds:uri="7747d6f2-f41e-49be-b419-83bb4bc5000c"/>
    <ds:schemaRef ds:uri="814f9edf-3547-4c73-aa70-98ddb4902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266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Frutiger LT Com 45 Light</vt:lpstr>
      <vt:lpstr>Frutiger LT Com 55 Roman</vt:lpstr>
      <vt:lpstr>Week_of_3_8_Refined_Roadmap_Update</vt:lpstr>
      <vt:lpstr>1_Week_of_3_8_Refined_Roadmap_Update</vt:lpstr>
      <vt:lpstr>Agenda</vt:lpstr>
      <vt:lpstr>Key Points</vt:lpstr>
      <vt:lpstr>UofSC Team - Status Update for 09/20/2021</vt:lpstr>
      <vt:lpstr>Detail</vt:lpstr>
      <vt:lpstr>MPA Weekly Update 09/20 - Fraunhofer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BARNETT, EVAN A</dc:creator>
  <cp:lastModifiedBy>Matthews, Rhea</cp:lastModifiedBy>
  <cp:revision>2</cp:revision>
  <dcterms:created xsi:type="dcterms:W3CDTF">2021-03-15T17:04:38Z</dcterms:created>
  <dcterms:modified xsi:type="dcterms:W3CDTF">2021-09-24T19:29:33Z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