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gKpW5Fx5xZdQH3fo6hTCKaqfy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84B5A0-F523-4FDD-8587-EBF5CC9EE66D}">
  <a:tblStyle styleId="{1184B5A0-F523-4FDD-8587-EBF5CC9EE6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7531FD9-DDBF-40E2-A52E-5265FAFB3FF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853bcc34a_0_9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b853bcc34a_0_9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b853bcc34a_0_98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97d07287f_0_89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97d07287f_0_89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e97d07287f_0_89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97d07287f_0_177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97d07287f_0_177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e97d07287f_0_177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97d07287f_0_15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97d07287f_0_15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e97d07287f_0_158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97d07287f_0_72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97d07287f_0_72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e97d07287f_0_72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97d07287f_0_311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97d07287f_0_311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e97d07287f_0_311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853bcc34a_0_209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b853bcc34a_0_209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b853bcc34a_0_209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7d07287f_0_249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7d07287f_0_249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e97d07287f_0_249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97d07287f_0_12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e97d07287f_0_12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e97d07287f_0_128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97d07287f_0_404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97d07287f_0_404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e97d07287f_0_404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97d07287f_0_106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97d07287f_0_106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e97d07287f_0_106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97d07287f_0_46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97d07287f_0_46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e97d07287f_0_468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97d07287f_0_382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97d07287f_0_382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e97d07287f_0_382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97d07287f_0_82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97d07287f_0_82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e97d07287f_0_82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21105" y="136525"/>
            <a:ext cx="11369842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21105" y="1275347"/>
            <a:ext cx="11369842" cy="4865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4400"/>
              <a:buFont typeface="Arial"/>
              <a:buNone/>
              <a:defRPr b="1" i="0" sz="4400" u="sng" cap="none" strike="noStrike">
                <a:solidFill>
                  <a:srgbClr val="8300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8300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:BMW logo (gray).svg - Wikimedia Commons" id="16" name="Google Shape;16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586411" y="630974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60154" y="6309746"/>
            <a:ext cx="167169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" y="6335485"/>
            <a:ext cx="2743200" cy="4057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spreadsheets/d/1Jr4OLDbhrurwBfPHegpD_yg4KM-7z_Xs8QI0ucu7G10/edit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853bcc34a_0_98"/>
          <p:cNvSpPr txBox="1"/>
          <p:nvPr>
            <p:ph type="title"/>
          </p:nvPr>
        </p:nvSpPr>
        <p:spPr>
          <a:xfrm>
            <a:off x="104775" y="136525"/>
            <a:ext cx="119388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none"/>
              <a:t>Weekly updates - 08/09/2021 - AI Institute</a:t>
            </a:r>
            <a:endParaRPr u="none"/>
          </a:p>
        </p:txBody>
      </p:sp>
      <p:sp>
        <p:nvSpPr>
          <p:cNvPr id="94" name="Google Shape;94;gb853bcc34a_0_9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6759"/>
              <a:buNone/>
            </a:pPr>
            <a:r>
              <a:rPr b="1" lang="en-US" sz="3350">
                <a:solidFill>
                  <a:srgbClr val="830028"/>
                </a:solidFill>
              </a:rPr>
              <a:t>Plan for this week</a:t>
            </a:r>
            <a:endParaRPr sz="33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6759"/>
              <a:buNone/>
            </a:pPr>
            <a:r>
              <a:t/>
            </a:r>
            <a:endParaRPr sz="33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 Continue to review the Zgrve and 130 reports and working to understand the header definitions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-Study Material Master User Manual documentation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 Identify important fields for Material Planning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 Prepare data dictionary to create database Improve relationship diagram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58441"/>
              <a:buNone/>
            </a:pPr>
            <a:r>
              <a:t/>
            </a:r>
            <a:endParaRPr sz="4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58441"/>
              <a:buNone/>
            </a:pPr>
            <a:r>
              <a:t/>
            </a:r>
            <a:endParaRPr sz="4400"/>
          </a:p>
        </p:txBody>
      </p:sp>
      <p:sp>
        <p:nvSpPr>
          <p:cNvPr id="95" name="Google Shape;95;gb853bcc34a_0_9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2180"/>
              <a:buNone/>
            </a:pPr>
            <a:r>
              <a:rPr b="1" lang="en-US" sz="5250">
                <a:solidFill>
                  <a:srgbClr val="830028"/>
                </a:solidFill>
              </a:rPr>
              <a:t>Progress made last week</a:t>
            </a:r>
            <a:endParaRPr b="1" sz="5250">
              <a:solidFill>
                <a:srgbClr val="830028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89473"/>
              <a:buNone/>
            </a:pPr>
            <a:r>
              <a:t/>
            </a:r>
            <a:endParaRPr b="1" sz="2000">
              <a:solidFill>
                <a:srgbClr val="83002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884"/>
              <a:buNone/>
            </a:pPr>
            <a:r>
              <a:t/>
            </a:r>
            <a:endParaRPr sz="4572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3582"/>
              <a:buNone/>
            </a:pPr>
            <a:r>
              <a:rPr lang="en-US" sz="5150"/>
              <a:t>- Reviewed 130 reports file, and revised relationship diagram</a:t>
            </a:r>
            <a:endParaRPr sz="51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3582"/>
              <a:buNone/>
            </a:pPr>
            <a:r>
              <a:rPr lang="en-US" sz="5150"/>
              <a:t>- Reviewed Material Master User manual documentation</a:t>
            </a:r>
            <a:endParaRPr sz="51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3581"/>
              <a:buNone/>
            </a:pPr>
            <a:r>
              <a:rPr lang="en-US" sz="5150"/>
              <a:t>- Brainstormed Shawn’s meeting notes, Questions, video </a:t>
            </a:r>
            <a:endParaRPr sz="51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2291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2291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2291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533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97d07287f_0_89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/>
              <a:t>Health Status </a:t>
            </a:r>
            <a:r>
              <a:rPr lang="en-US" sz="3200" u="none"/>
              <a:t>recommendation (Risk Meter)</a:t>
            </a:r>
            <a:endParaRPr sz="3200" u="none"/>
          </a:p>
        </p:txBody>
      </p:sp>
      <p:graphicFrame>
        <p:nvGraphicFramePr>
          <p:cNvPr id="376" name="Google Shape;376;ge97d07287f_0_89"/>
          <p:cNvGraphicFramePr/>
          <p:nvPr/>
        </p:nvGraphicFramePr>
        <p:xfrm>
          <a:off x="867300" y="3813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{87531FD9-DDBF-40E2-A52E-5265FAFB3FFE}</a:tableStyleId>
              </a:tblPr>
              <a:tblGrid>
                <a:gridCol w="1669125"/>
                <a:gridCol w="8617875"/>
              </a:tblGrid>
              <a:tr h="46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/>
                        <a:t>Health Status</a:t>
                      </a:r>
                      <a:endParaRPr b="1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/>
                        <a:t>Rules</a:t>
                      </a:r>
                      <a:endParaRPr b="1" u="none" cap="none" strike="noStrike"/>
                    </a:p>
                  </a:txBody>
                  <a:tcPr marT="91425" marB="91425" marR="91425" marL="91425"/>
                </a:tc>
              </a:tr>
              <a:tr h="2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/>
                        <a:t>100 % 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/>
                        <a:t>StockDS (Stock Days of supply) is below than certain threshold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</a:tr>
              <a:tr h="2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7" name="Google Shape;377;ge97d07287f_0_89"/>
          <p:cNvSpPr/>
          <p:nvPr/>
        </p:nvSpPr>
        <p:spPr>
          <a:xfrm>
            <a:off x="1692350" y="4347075"/>
            <a:ext cx="318900" cy="321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ge97d07287f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528" y="986721"/>
            <a:ext cx="2933575" cy="25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e97d07287f_0_89"/>
          <p:cNvSpPr txBox="1"/>
          <p:nvPr/>
        </p:nvSpPr>
        <p:spPr>
          <a:xfrm>
            <a:off x="996950" y="5652325"/>
            <a:ext cx="97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https://docs.google.com/spreadsheets/d/1Jr4OLDbhrurwBfPHegpD_yg4KM-7z_Xs8QI0ucu7G10/edit?usp=sharing</a:t>
            </a:r>
            <a:r>
              <a:rPr lang="en-US"/>
              <a:t> </a:t>
            </a:r>
            <a:endParaRPr/>
          </a:p>
        </p:txBody>
      </p:sp>
      <p:sp>
        <p:nvSpPr>
          <p:cNvPr id="380" name="Google Shape;380;ge97d07287f_0_89"/>
          <p:cNvSpPr txBox="1"/>
          <p:nvPr/>
        </p:nvSpPr>
        <p:spPr>
          <a:xfrm>
            <a:off x="3874975" y="3019375"/>
            <a:ext cx="68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0 %</a:t>
            </a:r>
            <a:endParaRPr b="1" sz="1900"/>
          </a:p>
        </p:txBody>
      </p:sp>
      <p:sp>
        <p:nvSpPr>
          <p:cNvPr id="381" name="Google Shape;381;ge97d07287f_0_89"/>
          <p:cNvSpPr txBox="1"/>
          <p:nvPr/>
        </p:nvSpPr>
        <p:spPr>
          <a:xfrm>
            <a:off x="6948925" y="3019375"/>
            <a:ext cx="9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10</a:t>
            </a:r>
            <a:r>
              <a:rPr b="1" lang="en-US" sz="1800"/>
              <a:t>0 %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97d07287f_0_177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Common exception</a:t>
            </a:r>
            <a:endParaRPr u="none"/>
          </a:p>
        </p:txBody>
      </p:sp>
      <p:sp>
        <p:nvSpPr>
          <p:cNvPr id="388" name="Google Shape;388;ge97d07287f_0_177"/>
          <p:cNvSpPr txBox="1"/>
          <p:nvPr>
            <p:ph idx="1" type="body"/>
          </p:nvPr>
        </p:nvSpPr>
        <p:spPr>
          <a:xfrm>
            <a:off x="421105" y="1275347"/>
            <a:ext cx="11369700" cy="48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97d07287f_0_158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Questions</a:t>
            </a:r>
            <a:endParaRPr u="none"/>
          </a:p>
        </p:txBody>
      </p:sp>
      <p:sp>
        <p:nvSpPr>
          <p:cNvPr id="395" name="Google Shape;395;ge97d07287f_0_158"/>
          <p:cNvSpPr txBox="1"/>
          <p:nvPr>
            <p:ph idx="1" type="body"/>
          </p:nvPr>
        </p:nvSpPr>
        <p:spPr>
          <a:xfrm>
            <a:off x="421105" y="1275347"/>
            <a:ext cx="11369700" cy="48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trike="sngStrike"/>
              <a:t>How the material planner will be </a:t>
            </a:r>
            <a:r>
              <a:rPr lang="en-US" strike="sngStrike"/>
              <a:t>deployed</a:t>
            </a:r>
            <a:r>
              <a:rPr lang="en-US" strike="sngStrike"/>
              <a:t> (or used, integrated) into existing system at BMW?</a:t>
            </a:r>
            <a:endParaRPr strike="sngStrike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the material planned data from existing SAP system will be imported into the material planner system?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trike="sngStrike"/>
              <a:t>Is there any formula to calculate stckDS (Stock Days of supply) ?</a:t>
            </a:r>
            <a:endParaRPr strike="sngStrike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97d07287f_0_72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Health Status</a:t>
            </a:r>
            <a:endParaRPr u="none"/>
          </a:p>
        </p:txBody>
      </p:sp>
      <p:graphicFrame>
        <p:nvGraphicFramePr>
          <p:cNvPr id="402" name="Google Shape;402;ge97d07287f_0_72"/>
          <p:cNvGraphicFramePr/>
          <p:nvPr/>
        </p:nvGraphicFramePr>
        <p:xfrm>
          <a:off x="654325" y="19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{87531FD9-DDBF-40E2-A52E-5265FAFB3FFE}</a:tableStyleId>
              </a:tblPr>
              <a:tblGrid>
                <a:gridCol w="1669125"/>
                <a:gridCol w="8617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/>
                        <a:t>Signals</a:t>
                      </a:r>
                      <a:endParaRPr b="1"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/>
                        <a:t>Description </a:t>
                      </a:r>
                      <a:endParaRPr b="1" sz="2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Red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Require an immediate attention. 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Yellow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Situations to be monitored but not critical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Green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</a:rPr>
                        <a:t>There is no exception message and no issues.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3" name="Google Shape;403;ge97d07287f_0_72"/>
          <p:cNvSpPr/>
          <p:nvPr/>
        </p:nvSpPr>
        <p:spPr>
          <a:xfrm>
            <a:off x="1700500" y="2482800"/>
            <a:ext cx="318900" cy="321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e97d07287f_0_72"/>
          <p:cNvSpPr/>
          <p:nvPr/>
        </p:nvSpPr>
        <p:spPr>
          <a:xfrm>
            <a:off x="1700500" y="3027300"/>
            <a:ext cx="318900" cy="321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e97d07287f_0_72"/>
          <p:cNvSpPr/>
          <p:nvPr/>
        </p:nvSpPr>
        <p:spPr>
          <a:xfrm>
            <a:off x="1700500" y="3571800"/>
            <a:ext cx="318900" cy="321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97d07287f_0_311"/>
          <p:cNvSpPr/>
          <p:nvPr/>
        </p:nvSpPr>
        <p:spPr>
          <a:xfrm>
            <a:off x="3039025" y="1378278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e97d07287f_0_311"/>
          <p:cNvSpPr/>
          <p:nvPr/>
        </p:nvSpPr>
        <p:spPr>
          <a:xfrm>
            <a:off x="3765175" y="205050"/>
            <a:ext cx="13200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MRP #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ge97d07287f_0_311"/>
          <p:cNvCxnSpPr>
            <a:endCxn id="412" idx="4"/>
          </p:cNvCxnSpPr>
          <p:nvPr/>
        </p:nvCxnSpPr>
        <p:spPr>
          <a:xfrm flipH="1" rot="10800000">
            <a:off x="3732475" y="895050"/>
            <a:ext cx="692700" cy="47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ge97d07287f_0_311"/>
          <p:cNvSpPr/>
          <p:nvPr/>
        </p:nvSpPr>
        <p:spPr>
          <a:xfrm>
            <a:off x="4891063" y="130062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ge97d07287f_0_311"/>
          <p:cNvCxnSpPr>
            <a:stCxn id="411" idx="3"/>
            <a:endCxn id="414" idx="1"/>
          </p:cNvCxnSpPr>
          <p:nvPr/>
        </p:nvCxnSpPr>
        <p:spPr>
          <a:xfrm flipH="1" rot="10800000">
            <a:off x="4491025" y="1650678"/>
            <a:ext cx="3999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" name="Google Shape;416;ge97d07287f_0_311"/>
          <p:cNvSpPr/>
          <p:nvPr/>
        </p:nvSpPr>
        <p:spPr>
          <a:xfrm>
            <a:off x="7756375" y="137195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(Vendor)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e97d07287f_0_311"/>
          <p:cNvSpPr/>
          <p:nvPr/>
        </p:nvSpPr>
        <p:spPr>
          <a:xfrm>
            <a:off x="9445550" y="259650"/>
            <a:ext cx="15669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#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e97d07287f_0_311"/>
          <p:cNvSpPr/>
          <p:nvPr/>
        </p:nvSpPr>
        <p:spPr>
          <a:xfrm>
            <a:off x="7342200" y="259650"/>
            <a:ext cx="15669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Name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ge97d07287f_0_311"/>
          <p:cNvCxnSpPr>
            <a:stCxn id="416" idx="0"/>
          </p:cNvCxnSpPr>
          <p:nvPr/>
        </p:nvCxnSpPr>
        <p:spPr>
          <a:xfrm rot="10800000">
            <a:off x="8098975" y="949550"/>
            <a:ext cx="383400" cy="42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ge97d07287f_0_311"/>
          <p:cNvCxnSpPr>
            <a:stCxn id="416" idx="3"/>
            <a:endCxn id="417" idx="4"/>
          </p:cNvCxnSpPr>
          <p:nvPr/>
        </p:nvCxnSpPr>
        <p:spPr>
          <a:xfrm flipH="1" rot="10800000">
            <a:off x="9208375" y="949550"/>
            <a:ext cx="1020600" cy="70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ge97d07287f_0_311"/>
          <p:cNvCxnSpPr/>
          <p:nvPr/>
        </p:nvCxnSpPr>
        <p:spPr>
          <a:xfrm flipH="1" rot="10800000">
            <a:off x="6210938" y="1643150"/>
            <a:ext cx="1566900" cy="1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ge97d07287f_0_311"/>
          <p:cNvSpPr txBox="1"/>
          <p:nvPr/>
        </p:nvSpPr>
        <p:spPr>
          <a:xfrm>
            <a:off x="7218801" y="12622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e97d07287f_0_311"/>
          <p:cNvSpPr/>
          <p:nvPr/>
        </p:nvSpPr>
        <p:spPr>
          <a:xfrm>
            <a:off x="7822425" y="2723500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e97d07287f_0_311"/>
          <p:cNvSpPr/>
          <p:nvPr/>
        </p:nvSpPr>
        <p:spPr>
          <a:xfrm>
            <a:off x="7774038" y="41125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ge97d07287f_0_311"/>
          <p:cNvCxnSpPr>
            <a:stCxn id="423" idx="0"/>
            <a:endCxn id="416" idx="2"/>
          </p:cNvCxnSpPr>
          <p:nvPr/>
        </p:nvCxnSpPr>
        <p:spPr>
          <a:xfrm rot="10800000">
            <a:off x="8482363" y="1929400"/>
            <a:ext cx="0" cy="79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ge97d07287f_0_311"/>
          <p:cNvCxnSpPr>
            <a:stCxn id="424" idx="0"/>
            <a:endCxn id="423" idx="2"/>
          </p:cNvCxnSpPr>
          <p:nvPr/>
        </p:nvCxnSpPr>
        <p:spPr>
          <a:xfrm rot="10800000">
            <a:off x="8482338" y="3423700"/>
            <a:ext cx="17700" cy="68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" name="Google Shape;427;ge97d07287f_0_311"/>
          <p:cNvSpPr txBox="1"/>
          <p:nvPr/>
        </p:nvSpPr>
        <p:spPr>
          <a:xfrm>
            <a:off x="8482351" y="370325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e97d07287f_0_311"/>
          <p:cNvSpPr/>
          <p:nvPr/>
        </p:nvSpPr>
        <p:spPr>
          <a:xfrm>
            <a:off x="9638225" y="21661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e97d07287f_0_311"/>
          <p:cNvSpPr/>
          <p:nvPr/>
        </p:nvSpPr>
        <p:spPr>
          <a:xfrm>
            <a:off x="9704288" y="3304388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in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ge97d07287f_0_311"/>
          <p:cNvCxnSpPr>
            <a:stCxn id="429" idx="2"/>
            <a:endCxn id="424" idx="3"/>
          </p:cNvCxnSpPr>
          <p:nvPr/>
        </p:nvCxnSpPr>
        <p:spPr>
          <a:xfrm rot="5400000">
            <a:off x="9601776" y="3628688"/>
            <a:ext cx="386700" cy="1138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ge97d07287f_0_311"/>
          <p:cNvCxnSpPr>
            <a:endCxn id="428" idx="2"/>
          </p:cNvCxnSpPr>
          <p:nvPr/>
        </p:nvCxnSpPr>
        <p:spPr>
          <a:xfrm rot="10800000">
            <a:off x="10364225" y="2723500"/>
            <a:ext cx="8700" cy="59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2" name="Google Shape;432;ge97d07287f_0_311"/>
          <p:cNvSpPr/>
          <p:nvPr/>
        </p:nvSpPr>
        <p:spPr>
          <a:xfrm>
            <a:off x="10892250" y="1347050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ge97d07287f_0_311"/>
          <p:cNvCxnSpPr>
            <a:stCxn id="428" idx="3"/>
            <a:endCxn id="432" idx="4"/>
          </p:cNvCxnSpPr>
          <p:nvPr/>
        </p:nvCxnSpPr>
        <p:spPr>
          <a:xfrm flipH="1" rot="10800000">
            <a:off x="11090225" y="1969300"/>
            <a:ext cx="398400" cy="47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4" name="Google Shape;434;ge97d07287f_0_311"/>
          <p:cNvSpPr txBox="1"/>
          <p:nvPr/>
        </p:nvSpPr>
        <p:spPr>
          <a:xfrm>
            <a:off x="10364226" y="265917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e97d07287f_0_311"/>
          <p:cNvSpPr/>
          <p:nvPr/>
        </p:nvSpPr>
        <p:spPr>
          <a:xfrm>
            <a:off x="5620613" y="384777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e97d07287f_0_311"/>
          <p:cNvSpPr/>
          <p:nvPr/>
        </p:nvSpPr>
        <p:spPr>
          <a:xfrm>
            <a:off x="3039038" y="3415738"/>
            <a:ext cx="1452000" cy="5574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e97d07287f_0_311"/>
          <p:cNvSpPr/>
          <p:nvPr/>
        </p:nvSpPr>
        <p:spPr>
          <a:xfrm>
            <a:off x="3105088" y="2325788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ge97d07287f_0_311"/>
          <p:cNvCxnSpPr>
            <a:stCxn id="437" idx="0"/>
            <a:endCxn id="411" idx="2"/>
          </p:cNvCxnSpPr>
          <p:nvPr/>
        </p:nvCxnSpPr>
        <p:spPr>
          <a:xfrm rot="10800000">
            <a:off x="3765026" y="1935788"/>
            <a:ext cx="0" cy="3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ge97d07287f_0_311"/>
          <p:cNvCxnSpPr>
            <a:stCxn id="436" idx="0"/>
          </p:cNvCxnSpPr>
          <p:nvPr/>
        </p:nvCxnSpPr>
        <p:spPr>
          <a:xfrm rot="10800000">
            <a:off x="3761738" y="3025738"/>
            <a:ext cx="3300" cy="3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ge97d07287f_0_311"/>
          <p:cNvCxnSpPr>
            <a:stCxn id="424" idx="1"/>
            <a:endCxn id="435" idx="3"/>
          </p:cNvCxnSpPr>
          <p:nvPr/>
        </p:nvCxnSpPr>
        <p:spPr>
          <a:xfrm rot="10800000">
            <a:off x="6940338" y="4197700"/>
            <a:ext cx="833700" cy="19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ge97d07287f_0_311"/>
          <p:cNvCxnSpPr>
            <a:stCxn id="435" idx="0"/>
            <a:endCxn id="436" idx="3"/>
          </p:cNvCxnSpPr>
          <p:nvPr/>
        </p:nvCxnSpPr>
        <p:spPr>
          <a:xfrm rot="10800000">
            <a:off x="4491050" y="3694475"/>
            <a:ext cx="1789500" cy="1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ge97d07287f_0_311"/>
          <p:cNvSpPr/>
          <p:nvPr/>
        </p:nvSpPr>
        <p:spPr>
          <a:xfrm>
            <a:off x="3181300" y="4294975"/>
            <a:ext cx="1319875" cy="700050"/>
          </a:xfrm>
          <a:prstGeom prst="flowChartDecision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/>
              <a:t>use</a:t>
            </a:r>
            <a:endParaRPr sz="1500"/>
          </a:p>
        </p:txBody>
      </p:sp>
      <p:cxnSp>
        <p:nvCxnSpPr>
          <p:cNvPr id="443" name="Google Shape;443;ge97d07287f_0_311"/>
          <p:cNvCxnSpPr>
            <a:stCxn id="436" idx="2"/>
            <a:endCxn id="442" idx="0"/>
          </p:cNvCxnSpPr>
          <p:nvPr/>
        </p:nvCxnSpPr>
        <p:spPr>
          <a:xfrm>
            <a:off x="3765038" y="3973138"/>
            <a:ext cx="76200" cy="3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4" name="Google Shape;444;ge97d07287f_0_311"/>
          <p:cNvSpPr/>
          <p:nvPr/>
        </p:nvSpPr>
        <p:spPr>
          <a:xfrm>
            <a:off x="3191388" y="5174375"/>
            <a:ext cx="1452000" cy="5574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/>
              <a:t>Material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Inventory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ge97d07287f_0_311"/>
          <p:cNvCxnSpPr>
            <a:stCxn id="442" idx="2"/>
            <a:endCxn id="444" idx="0"/>
          </p:cNvCxnSpPr>
          <p:nvPr/>
        </p:nvCxnSpPr>
        <p:spPr>
          <a:xfrm>
            <a:off x="3841238" y="4995025"/>
            <a:ext cx="76200" cy="17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6" name="Google Shape;446;ge97d07287f_0_311"/>
          <p:cNvSpPr/>
          <p:nvPr/>
        </p:nvSpPr>
        <p:spPr>
          <a:xfrm>
            <a:off x="1620850" y="4118750"/>
            <a:ext cx="1319875" cy="700050"/>
          </a:xfrm>
          <a:prstGeom prst="flowChartDecision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200"/>
              <a:t>use</a:t>
            </a:r>
            <a:endParaRPr sz="2200"/>
          </a:p>
        </p:txBody>
      </p:sp>
      <p:cxnSp>
        <p:nvCxnSpPr>
          <p:cNvPr id="447" name="Google Shape;447;ge97d07287f_0_311"/>
          <p:cNvCxnSpPr>
            <a:endCxn id="446" idx="3"/>
          </p:cNvCxnSpPr>
          <p:nvPr/>
        </p:nvCxnSpPr>
        <p:spPr>
          <a:xfrm flipH="1">
            <a:off x="2940725" y="3973775"/>
            <a:ext cx="376800" cy="49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8" name="Google Shape;448;ge97d07287f_0_311"/>
          <p:cNvSpPr/>
          <p:nvPr/>
        </p:nvSpPr>
        <p:spPr>
          <a:xfrm>
            <a:off x="258888" y="5117000"/>
            <a:ext cx="1452000" cy="5574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/>
              <a:t>Exception</a:t>
            </a:r>
            <a:endParaRPr sz="1900"/>
          </a:p>
        </p:txBody>
      </p:sp>
      <p:sp>
        <p:nvSpPr>
          <p:cNvPr id="449" name="Google Shape;449;ge97d07287f_0_311"/>
          <p:cNvSpPr/>
          <p:nvPr/>
        </p:nvSpPr>
        <p:spPr>
          <a:xfrm>
            <a:off x="85750" y="5820525"/>
            <a:ext cx="872400" cy="4755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/>
              <a:t>Code #</a:t>
            </a:r>
            <a:endParaRPr/>
          </a:p>
        </p:txBody>
      </p:sp>
      <p:sp>
        <p:nvSpPr>
          <p:cNvPr id="450" name="Google Shape;450;ge97d07287f_0_311"/>
          <p:cNvSpPr/>
          <p:nvPr/>
        </p:nvSpPr>
        <p:spPr>
          <a:xfrm>
            <a:off x="1238600" y="5750900"/>
            <a:ext cx="872400" cy="4755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/>
              <a:t>desc.</a:t>
            </a:r>
            <a:endParaRPr/>
          </a:p>
        </p:txBody>
      </p:sp>
      <p:cxnSp>
        <p:nvCxnSpPr>
          <p:cNvPr id="451" name="Google Shape;451;ge97d07287f_0_311"/>
          <p:cNvCxnSpPr/>
          <p:nvPr/>
        </p:nvCxnSpPr>
        <p:spPr>
          <a:xfrm flipH="1" rot="10800000">
            <a:off x="563700" y="5656275"/>
            <a:ext cx="241800" cy="18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ge97d07287f_0_311"/>
          <p:cNvCxnSpPr>
            <a:stCxn id="450" idx="1"/>
            <a:endCxn id="448" idx="2"/>
          </p:cNvCxnSpPr>
          <p:nvPr/>
        </p:nvCxnSpPr>
        <p:spPr>
          <a:xfrm rot="10800000">
            <a:off x="984760" y="5674435"/>
            <a:ext cx="381600" cy="14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ge97d07287f_0_311"/>
          <p:cNvCxnSpPr>
            <a:stCxn id="446" idx="2"/>
            <a:endCxn id="448" idx="3"/>
          </p:cNvCxnSpPr>
          <p:nvPr/>
        </p:nvCxnSpPr>
        <p:spPr>
          <a:xfrm rot="5400000">
            <a:off x="1707338" y="4822250"/>
            <a:ext cx="576900" cy="570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4" name="Google Shape;454;ge97d07287f_0_311"/>
          <p:cNvSpPr txBox="1"/>
          <p:nvPr/>
        </p:nvSpPr>
        <p:spPr>
          <a:xfrm>
            <a:off x="2029126" y="536830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e97d07287f_0_311"/>
          <p:cNvSpPr/>
          <p:nvPr/>
        </p:nvSpPr>
        <p:spPr>
          <a:xfrm>
            <a:off x="168700" y="2942050"/>
            <a:ext cx="1452000" cy="5574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/>
              <a:t>Conditions</a:t>
            </a:r>
            <a:endParaRPr sz="1900"/>
          </a:p>
        </p:txBody>
      </p:sp>
      <p:sp>
        <p:nvSpPr>
          <p:cNvPr id="456" name="Google Shape;456;ge97d07287f_0_311"/>
          <p:cNvSpPr/>
          <p:nvPr/>
        </p:nvSpPr>
        <p:spPr>
          <a:xfrm>
            <a:off x="234763" y="3958200"/>
            <a:ext cx="1319875" cy="700050"/>
          </a:xfrm>
          <a:prstGeom prst="flowChartDecision">
            <a:avLst/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600"/>
              <a:t>triggers</a:t>
            </a:r>
            <a:endParaRPr sz="1600"/>
          </a:p>
        </p:txBody>
      </p:sp>
      <p:cxnSp>
        <p:nvCxnSpPr>
          <p:cNvPr id="457" name="Google Shape;457;ge97d07287f_0_311"/>
          <p:cNvCxnSpPr>
            <a:stCxn id="455" idx="2"/>
            <a:endCxn id="456" idx="0"/>
          </p:cNvCxnSpPr>
          <p:nvPr/>
        </p:nvCxnSpPr>
        <p:spPr>
          <a:xfrm>
            <a:off x="894700" y="349945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ge97d07287f_0_311"/>
          <p:cNvCxnSpPr/>
          <p:nvPr/>
        </p:nvCxnSpPr>
        <p:spPr>
          <a:xfrm>
            <a:off x="894713" y="465825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9" name="Google Shape;459;ge97d07287f_0_311"/>
          <p:cNvSpPr txBox="1"/>
          <p:nvPr/>
        </p:nvSpPr>
        <p:spPr>
          <a:xfrm>
            <a:off x="894726" y="344487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e97d07287f_0_311"/>
          <p:cNvSpPr txBox="1"/>
          <p:nvPr/>
        </p:nvSpPr>
        <p:spPr>
          <a:xfrm>
            <a:off x="818526" y="474027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e97d07287f_0_311"/>
          <p:cNvSpPr/>
          <p:nvPr/>
        </p:nvSpPr>
        <p:spPr>
          <a:xfrm>
            <a:off x="871563" y="1783250"/>
            <a:ext cx="1319875" cy="700050"/>
          </a:xfrm>
          <a:prstGeom prst="flowChartDecision">
            <a:avLst/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ge97d07287f_0_311"/>
          <p:cNvCxnSpPr>
            <a:stCxn id="461" idx="2"/>
            <a:endCxn id="436" idx="1"/>
          </p:cNvCxnSpPr>
          <p:nvPr/>
        </p:nvCxnSpPr>
        <p:spPr>
          <a:xfrm>
            <a:off x="1531500" y="2483300"/>
            <a:ext cx="1507500" cy="12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3" name="Google Shape;463;ge97d07287f_0_311"/>
          <p:cNvSpPr/>
          <p:nvPr/>
        </p:nvSpPr>
        <p:spPr>
          <a:xfrm>
            <a:off x="805500" y="767100"/>
            <a:ext cx="1452000" cy="5574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/>
              <a:t>Health </a:t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/>
              <a:t>Status (in %)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ge97d07287f_0_311"/>
          <p:cNvCxnSpPr>
            <a:stCxn id="463" idx="2"/>
            <a:endCxn id="461" idx="0"/>
          </p:cNvCxnSpPr>
          <p:nvPr/>
        </p:nvCxnSpPr>
        <p:spPr>
          <a:xfrm>
            <a:off x="1531500" y="132450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5" name="Google Shape;465;ge97d07287f_0_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163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e97d07287f_0_311"/>
          <p:cNvSpPr txBox="1"/>
          <p:nvPr/>
        </p:nvSpPr>
        <p:spPr>
          <a:xfrm>
            <a:off x="2029125" y="194925"/>
            <a:ext cx="8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Output</a:t>
            </a:r>
            <a:endParaRPr b="1"/>
          </a:p>
        </p:txBody>
      </p:sp>
      <p:sp>
        <p:nvSpPr>
          <p:cNvPr id="467" name="Google Shape;467;ge97d07287f_0_311"/>
          <p:cNvSpPr txBox="1"/>
          <p:nvPr/>
        </p:nvSpPr>
        <p:spPr>
          <a:xfrm>
            <a:off x="4155625" y="4747925"/>
            <a:ext cx="6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input</a:t>
            </a:r>
            <a:endParaRPr b="1"/>
          </a:p>
        </p:txBody>
      </p:sp>
      <p:sp>
        <p:nvSpPr>
          <p:cNvPr id="468" name="Google Shape;468;ge97d07287f_0_311"/>
          <p:cNvSpPr txBox="1"/>
          <p:nvPr/>
        </p:nvSpPr>
        <p:spPr>
          <a:xfrm>
            <a:off x="2329888" y="384777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input</a:t>
            </a:r>
            <a:endParaRPr b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53bcc34a_0_209"/>
          <p:cNvSpPr/>
          <p:nvPr/>
        </p:nvSpPr>
        <p:spPr>
          <a:xfrm>
            <a:off x="3039025" y="1378278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b853bcc34a_0_209"/>
          <p:cNvSpPr/>
          <p:nvPr/>
        </p:nvSpPr>
        <p:spPr>
          <a:xfrm>
            <a:off x="3765175" y="205050"/>
            <a:ext cx="13200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MRP #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gb853bcc34a_0_209"/>
          <p:cNvCxnSpPr>
            <a:endCxn id="102" idx="4"/>
          </p:cNvCxnSpPr>
          <p:nvPr/>
        </p:nvCxnSpPr>
        <p:spPr>
          <a:xfrm flipH="1" rot="10800000">
            <a:off x="3732475" y="895050"/>
            <a:ext cx="692700" cy="47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gb853bcc34a_0_209"/>
          <p:cNvSpPr/>
          <p:nvPr/>
        </p:nvSpPr>
        <p:spPr>
          <a:xfrm>
            <a:off x="4891063" y="130062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b853bcc34a_0_209"/>
          <p:cNvCxnSpPr>
            <a:stCxn id="101" idx="3"/>
            <a:endCxn id="104" idx="1"/>
          </p:cNvCxnSpPr>
          <p:nvPr/>
        </p:nvCxnSpPr>
        <p:spPr>
          <a:xfrm flipH="1" rot="10800000">
            <a:off x="4491025" y="1650678"/>
            <a:ext cx="3999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b853bcc34a_0_209"/>
          <p:cNvSpPr/>
          <p:nvPr/>
        </p:nvSpPr>
        <p:spPr>
          <a:xfrm>
            <a:off x="7756375" y="137195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(Vendor)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b853bcc34a_0_209"/>
          <p:cNvSpPr/>
          <p:nvPr/>
        </p:nvSpPr>
        <p:spPr>
          <a:xfrm>
            <a:off x="9445550" y="259650"/>
            <a:ext cx="15669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#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b853bcc34a_0_209"/>
          <p:cNvSpPr/>
          <p:nvPr/>
        </p:nvSpPr>
        <p:spPr>
          <a:xfrm>
            <a:off x="7342200" y="259650"/>
            <a:ext cx="15669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Name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b853bcc34a_0_209"/>
          <p:cNvCxnSpPr>
            <a:stCxn id="106" idx="0"/>
          </p:cNvCxnSpPr>
          <p:nvPr/>
        </p:nvCxnSpPr>
        <p:spPr>
          <a:xfrm rot="10800000">
            <a:off x="8098975" y="949550"/>
            <a:ext cx="383400" cy="42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gb853bcc34a_0_209"/>
          <p:cNvCxnSpPr>
            <a:stCxn id="106" idx="3"/>
            <a:endCxn id="107" idx="4"/>
          </p:cNvCxnSpPr>
          <p:nvPr/>
        </p:nvCxnSpPr>
        <p:spPr>
          <a:xfrm flipH="1" rot="10800000">
            <a:off x="9208375" y="949550"/>
            <a:ext cx="1020600" cy="70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gb853bcc34a_0_209"/>
          <p:cNvCxnSpPr/>
          <p:nvPr/>
        </p:nvCxnSpPr>
        <p:spPr>
          <a:xfrm flipH="1" rot="10800000">
            <a:off x="6210938" y="1643150"/>
            <a:ext cx="1566900" cy="1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gb853bcc34a_0_209"/>
          <p:cNvSpPr txBox="1"/>
          <p:nvPr/>
        </p:nvSpPr>
        <p:spPr>
          <a:xfrm>
            <a:off x="7218801" y="12622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b853bcc34a_0_209"/>
          <p:cNvSpPr/>
          <p:nvPr/>
        </p:nvSpPr>
        <p:spPr>
          <a:xfrm>
            <a:off x="7822425" y="2723500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b853bcc34a_0_209"/>
          <p:cNvSpPr/>
          <p:nvPr/>
        </p:nvSpPr>
        <p:spPr>
          <a:xfrm>
            <a:off x="7774038" y="41125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(Parts)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gb853bcc34a_0_209"/>
          <p:cNvCxnSpPr>
            <a:stCxn id="113" idx="0"/>
            <a:endCxn id="106" idx="2"/>
          </p:cNvCxnSpPr>
          <p:nvPr/>
        </p:nvCxnSpPr>
        <p:spPr>
          <a:xfrm rot="10800000">
            <a:off x="8482363" y="1929400"/>
            <a:ext cx="0" cy="79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gb853bcc34a_0_209"/>
          <p:cNvCxnSpPr>
            <a:stCxn id="114" idx="0"/>
            <a:endCxn id="113" idx="2"/>
          </p:cNvCxnSpPr>
          <p:nvPr/>
        </p:nvCxnSpPr>
        <p:spPr>
          <a:xfrm rot="10800000">
            <a:off x="8482338" y="3423700"/>
            <a:ext cx="17700" cy="68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gb853bcc34a_0_209"/>
          <p:cNvSpPr txBox="1"/>
          <p:nvPr/>
        </p:nvSpPr>
        <p:spPr>
          <a:xfrm>
            <a:off x="8482351" y="370325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b853bcc34a_0_209"/>
          <p:cNvSpPr/>
          <p:nvPr/>
        </p:nvSpPr>
        <p:spPr>
          <a:xfrm>
            <a:off x="9638225" y="21661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b853bcc34a_0_209"/>
          <p:cNvSpPr/>
          <p:nvPr/>
        </p:nvSpPr>
        <p:spPr>
          <a:xfrm>
            <a:off x="9704288" y="3304388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in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gb853bcc34a_0_209"/>
          <p:cNvCxnSpPr>
            <a:stCxn id="119" idx="2"/>
            <a:endCxn id="114" idx="3"/>
          </p:cNvCxnSpPr>
          <p:nvPr/>
        </p:nvCxnSpPr>
        <p:spPr>
          <a:xfrm rot="5400000">
            <a:off x="9601776" y="3628688"/>
            <a:ext cx="386700" cy="1138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gb853bcc34a_0_209"/>
          <p:cNvCxnSpPr>
            <a:endCxn id="118" idx="2"/>
          </p:cNvCxnSpPr>
          <p:nvPr/>
        </p:nvCxnSpPr>
        <p:spPr>
          <a:xfrm rot="10800000">
            <a:off x="10364225" y="2723500"/>
            <a:ext cx="8700" cy="59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gb853bcc34a_0_209"/>
          <p:cNvSpPr/>
          <p:nvPr/>
        </p:nvSpPr>
        <p:spPr>
          <a:xfrm>
            <a:off x="10892250" y="1347050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gb853bcc34a_0_209"/>
          <p:cNvCxnSpPr>
            <a:stCxn id="118" idx="3"/>
            <a:endCxn id="122" idx="4"/>
          </p:cNvCxnSpPr>
          <p:nvPr/>
        </p:nvCxnSpPr>
        <p:spPr>
          <a:xfrm flipH="1" rot="10800000">
            <a:off x="11090225" y="1969300"/>
            <a:ext cx="398400" cy="47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gb853bcc34a_0_209"/>
          <p:cNvSpPr txBox="1"/>
          <p:nvPr/>
        </p:nvSpPr>
        <p:spPr>
          <a:xfrm>
            <a:off x="10364226" y="265917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b853bcc34a_0_209"/>
          <p:cNvSpPr/>
          <p:nvPr/>
        </p:nvSpPr>
        <p:spPr>
          <a:xfrm>
            <a:off x="5620613" y="384777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b853bcc34a_0_209"/>
          <p:cNvSpPr/>
          <p:nvPr/>
        </p:nvSpPr>
        <p:spPr>
          <a:xfrm>
            <a:off x="3039038" y="3415738"/>
            <a:ext cx="1452000" cy="5574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b853bcc34a_0_209"/>
          <p:cNvSpPr/>
          <p:nvPr/>
        </p:nvSpPr>
        <p:spPr>
          <a:xfrm>
            <a:off x="3105088" y="2325788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gb853bcc34a_0_209"/>
          <p:cNvCxnSpPr>
            <a:stCxn id="127" idx="0"/>
            <a:endCxn id="101" idx="2"/>
          </p:cNvCxnSpPr>
          <p:nvPr/>
        </p:nvCxnSpPr>
        <p:spPr>
          <a:xfrm rot="10800000">
            <a:off x="3765026" y="1935788"/>
            <a:ext cx="0" cy="3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gb853bcc34a_0_209"/>
          <p:cNvCxnSpPr>
            <a:stCxn id="126" idx="0"/>
          </p:cNvCxnSpPr>
          <p:nvPr/>
        </p:nvCxnSpPr>
        <p:spPr>
          <a:xfrm rot="10800000">
            <a:off x="3761738" y="3025738"/>
            <a:ext cx="3300" cy="3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gb853bcc34a_0_209"/>
          <p:cNvCxnSpPr>
            <a:stCxn id="114" idx="1"/>
            <a:endCxn id="125" idx="3"/>
          </p:cNvCxnSpPr>
          <p:nvPr/>
        </p:nvCxnSpPr>
        <p:spPr>
          <a:xfrm rot="10800000">
            <a:off x="6940338" y="4197700"/>
            <a:ext cx="833700" cy="19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gb853bcc34a_0_209"/>
          <p:cNvCxnSpPr>
            <a:stCxn id="125" idx="0"/>
            <a:endCxn id="126" idx="3"/>
          </p:cNvCxnSpPr>
          <p:nvPr/>
        </p:nvCxnSpPr>
        <p:spPr>
          <a:xfrm rot="10800000">
            <a:off x="4491050" y="3694475"/>
            <a:ext cx="1789500" cy="1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gb853bcc34a_0_209"/>
          <p:cNvSpPr/>
          <p:nvPr/>
        </p:nvSpPr>
        <p:spPr>
          <a:xfrm>
            <a:off x="3181300" y="4294975"/>
            <a:ext cx="1319875" cy="700050"/>
          </a:xfrm>
          <a:prstGeom prst="flowChartDecision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gb853bcc34a_0_209"/>
          <p:cNvCxnSpPr>
            <a:stCxn id="126" idx="2"/>
            <a:endCxn id="132" idx="0"/>
          </p:cNvCxnSpPr>
          <p:nvPr/>
        </p:nvCxnSpPr>
        <p:spPr>
          <a:xfrm>
            <a:off x="3765038" y="3973138"/>
            <a:ext cx="76200" cy="3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gb853bcc34a_0_209"/>
          <p:cNvSpPr/>
          <p:nvPr/>
        </p:nvSpPr>
        <p:spPr>
          <a:xfrm>
            <a:off x="3191388" y="5174375"/>
            <a:ext cx="1452000" cy="55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 Inventory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gb853bcc34a_0_209"/>
          <p:cNvCxnSpPr>
            <a:stCxn id="132" idx="2"/>
            <a:endCxn id="134" idx="0"/>
          </p:cNvCxnSpPr>
          <p:nvPr/>
        </p:nvCxnSpPr>
        <p:spPr>
          <a:xfrm>
            <a:off x="3841238" y="4995025"/>
            <a:ext cx="76200" cy="17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gb853bcc34a_0_209"/>
          <p:cNvCxnSpPr>
            <a:stCxn id="137" idx="2"/>
            <a:endCxn id="134" idx="3"/>
          </p:cNvCxnSpPr>
          <p:nvPr/>
        </p:nvCxnSpPr>
        <p:spPr>
          <a:xfrm flipH="1">
            <a:off x="4643375" y="4981000"/>
            <a:ext cx="318900" cy="47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gb853bcc34a_0_209"/>
          <p:cNvSpPr/>
          <p:nvPr/>
        </p:nvSpPr>
        <p:spPr>
          <a:xfrm>
            <a:off x="4962275" y="4669900"/>
            <a:ext cx="1320000" cy="6222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StckDS*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b853bcc34a_0_209"/>
          <p:cNvSpPr/>
          <p:nvPr/>
        </p:nvSpPr>
        <p:spPr>
          <a:xfrm>
            <a:off x="4998725" y="5568500"/>
            <a:ext cx="1247100" cy="557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1st RDS*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gb853bcc34a_0_209"/>
          <p:cNvCxnSpPr>
            <a:stCxn id="138" idx="2"/>
            <a:endCxn id="134" idx="3"/>
          </p:cNvCxnSpPr>
          <p:nvPr/>
        </p:nvCxnSpPr>
        <p:spPr>
          <a:xfrm rot="10800000">
            <a:off x="4643525" y="5453000"/>
            <a:ext cx="355200" cy="39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gb853bcc34a_0_209"/>
          <p:cNvSpPr/>
          <p:nvPr/>
        </p:nvSpPr>
        <p:spPr>
          <a:xfrm>
            <a:off x="3557525" y="6114100"/>
            <a:ext cx="1247100" cy="557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RDS*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b853bcc34a_0_209"/>
          <p:cNvCxnSpPr>
            <a:stCxn id="140" idx="0"/>
            <a:endCxn id="134" idx="2"/>
          </p:cNvCxnSpPr>
          <p:nvPr/>
        </p:nvCxnSpPr>
        <p:spPr>
          <a:xfrm rot="10800000">
            <a:off x="3917375" y="5731900"/>
            <a:ext cx="263700" cy="38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b853bcc34a_0_209"/>
          <p:cNvSpPr/>
          <p:nvPr/>
        </p:nvSpPr>
        <p:spPr>
          <a:xfrm>
            <a:off x="1620850" y="4118750"/>
            <a:ext cx="1319875" cy="700050"/>
          </a:xfrm>
          <a:prstGeom prst="flowChartDecision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gb853bcc34a_0_209"/>
          <p:cNvCxnSpPr>
            <a:endCxn id="142" idx="3"/>
          </p:cNvCxnSpPr>
          <p:nvPr/>
        </p:nvCxnSpPr>
        <p:spPr>
          <a:xfrm flipH="1">
            <a:off x="2940725" y="3973775"/>
            <a:ext cx="376800" cy="49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gb853bcc34a_0_209"/>
          <p:cNvSpPr/>
          <p:nvPr/>
        </p:nvSpPr>
        <p:spPr>
          <a:xfrm>
            <a:off x="258888" y="5117000"/>
            <a:ext cx="1452000" cy="55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b853bcc34a_0_209"/>
          <p:cNvSpPr/>
          <p:nvPr/>
        </p:nvSpPr>
        <p:spPr>
          <a:xfrm>
            <a:off x="85750" y="5820525"/>
            <a:ext cx="872400" cy="4755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#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b853bcc34a_0_209"/>
          <p:cNvSpPr/>
          <p:nvPr/>
        </p:nvSpPr>
        <p:spPr>
          <a:xfrm>
            <a:off x="1238600" y="5750900"/>
            <a:ext cx="872400" cy="4755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gb853bcc34a_0_209"/>
          <p:cNvCxnSpPr/>
          <p:nvPr/>
        </p:nvCxnSpPr>
        <p:spPr>
          <a:xfrm flipH="1" rot="10800000">
            <a:off x="563700" y="5656275"/>
            <a:ext cx="241800" cy="18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gb853bcc34a_0_209"/>
          <p:cNvCxnSpPr>
            <a:stCxn id="146" idx="1"/>
            <a:endCxn id="144" idx="2"/>
          </p:cNvCxnSpPr>
          <p:nvPr/>
        </p:nvCxnSpPr>
        <p:spPr>
          <a:xfrm rot="10800000">
            <a:off x="984760" y="5674435"/>
            <a:ext cx="381600" cy="14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gb853bcc34a_0_209"/>
          <p:cNvCxnSpPr>
            <a:stCxn id="142" idx="2"/>
            <a:endCxn id="144" idx="3"/>
          </p:cNvCxnSpPr>
          <p:nvPr/>
        </p:nvCxnSpPr>
        <p:spPr>
          <a:xfrm rot="5400000">
            <a:off x="1707338" y="4822250"/>
            <a:ext cx="576900" cy="570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gb853bcc34a_0_209"/>
          <p:cNvSpPr txBox="1"/>
          <p:nvPr/>
        </p:nvSpPr>
        <p:spPr>
          <a:xfrm>
            <a:off x="2029126" y="536830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b853bcc34a_0_209"/>
          <p:cNvSpPr/>
          <p:nvPr/>
        </p:nvSpPr>
        <p:spPr>
          <a:xfrm>
            <a:off x="168700" y="2942050"/>
            <a:ext cx="1452000" cy="55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b853bcc34a_0_209"/>
          <p:cNvSpPr/>
          <p:nvPr/>
        </p:nvSpPr>
        <p:spPr>
          <a:xfrm>
            <a:off x="234763" y="3958200"/>
            <a:ext cx="1319875" cy="700050"/>
          </a:xfrm>
          <a:prstGeom prst="flowChartDecision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gb853bcc34a_0_209"/>
          <p:cNvCxnSpPr>
            <a:stCxn id="151" idx="2"/>
            <a:endCxn id="152" idx="0"/>
          </p:cNvCxnSpPr>
          <p:nvPr/>
        </p:nvCxnSpPr>
        <p:spPr>
          <a:xfrm>
            <a:off x="894700" y="349945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gb853bcc34a_0_209"/>
          <p:cNvCxnSpPr/>
          <p:nvPr/>
        </p:nvCxnSpPr>
        <p:spPr>
          <a:xfrm>
            <a:off x="894713" y="465825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gb853bcc34a_0_209"/>
          <p:cNvSpPr txBox="1"/>
          <p:nvPr/>
        </p:nvSpPr>
        <p:spPr>
          <a:xfrm>
            <a:off x="894726" y="344487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b853bcc34a_0_209"/>
          <p:cNvSpPr txBox="1"/>
          <p:nvPr/>
        </p:nvSpPr>
        <p:spPr>
          <a:xfrm>
            <a:off x="818526" y="474027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b853bcc34a_0_209"/>
          <p:cNvSpPr/>
          <p:nvPr/>
        </p:nvSpPr>
        <p:spPr>
          <a:xfrm>
            <a:off x="871563" y="1783250"/>
            <a:ext cx="1319875" cy="700050"/>
          </a:xfrm>
          <a:prstGeom prst="flowChartDecision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gb853bcc34a_0_209"/>
          <p:cNvCxnSpPr>
            <a:stCxn id="157" idx="2"/>
            <a:endCxn id="126" idx="1"/>
          </p:cNvCxnSpPr>
          <p:nvPr/>
        </p:nvCxnSpPr>
        <p:spPr>
          <a:xfrm>
            <a:off x="1531500" y="2483300"/>
            <a:ext cx="1507500" cy="12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gb853bcc34a_0_209"/>
          <p:cNvSpPr/>
          <p:nvPr/>
        </p:nvSpPr>
        <p:spPr>
          <a:xfrm>
            <a:off x="805500" y="767100"/>
            <a:ext cx="1452000" cy="55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gb853bcc34a_0_209"/>
          <p:cNvCxnSpPr>
            <a:stCxn id="159" idx="2"/>
            <a:endCxn id="157" idx="0"/>
          </p:cNvCxnSpPr>
          <p:nvPr/>
        </p:nvCxnSpPr>
        <p:spPr>
          <a:xfrm>
            <a:off x="1531500" y="132450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gb853bcc34a_0_209"/>
          <p:cNvSpPr txBox="1"/>
          <p:nvPr/>
        </p:nvSpPr>
        <p:spPr>
          <a:xfrm>
            <a:off x="7777850" y="5892650"/>
            <a:ext cx="371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RDS -  inventory in transit from a supplier to BMW (in Days)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b853bcc34a_0_209"/>
          <p:cNvSpPr txBox="1"/>
          <p:nvPr/>
        </p:nvSpPr>
        <p:spPr>
          <a:xfrm>
            <a:off x="7777850" y="5358850"/>
            <a:ext cx="421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StckDS - Stock Days’ Supply currently at plant (in Days)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b853bcc34a_0_209"/>
          <p:cNvSpPr/>
          <p:nvPr/>
        </p:nvSpPr>
        <p:spPr>
          <a:xfrm>
            <a:off x="802525" y="317800"/>
            <a:ext cx="318900" cy="321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b853bcc34a_0_209"/>
          <p:cNvSpPr/>
          <p:nvPr/>
        </p:nvSpPr>
        <p:spPr>
          <a:xfrm>
            <a:off x="1259725" y="317800"/>
            <a:ext cx="318900" cy="321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b853bcc34a_0_209"/>
          <p:cNvSpPr/>
          <p:nvPr/>
        </p:nvSpPr>
        <p:spPr>
          <a:xfrm>
            <a:off x="1716925" y="317800"/>
            <a:ext cx="318900" cy="321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97d07287f_0_249"/>
          <p:cNvSpPr/>
          <p:nvPr/>
        </p:nvSpPr>
        <p:spPr>
          <a:xfrm>
            <a:off x="3039025" y="1378278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e97d07287f_0_249"/>
          <p:cNvSpPr/>
          <p:nvPr/>
        </p:nvSpPr>
        <p:spPr>
          <a:xfrm>
            <a:off x="3765175" y="205050"/>
            <a:ext cx="13200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MRP #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ge97d07287f_0_249"/>
          <p:cNvCxnSpPr>
            <a:endCxn id="172" idx="4"/>
          </p:cNvCxnSpPr>
          <p:nvPr/>
        </p:nvCxnSpPr>
        <p:spPr>
          <a:xfrm flipH="1" rot="10800000">
            <a:off x="3732475" y="895050"/>
            <a:ext cx="692700" cy="47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ge97d07287f_0_249"/>
          <p:cNvSpPr/>
          <p:nvPr/>
        </p:nvSpPr>
        <p:spPr>
          <a:xfrm>
            <a:off x="4891063" y="130062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ge97d07287f_0_249"/>
          <p:cNvCxnSpPr>
            <a:stCxn id="171" idx="3"/>
            <a:endCxn id="174" idx="1"/>
          </p:cNvCxnSpPr>
          <p:nvPr/>
        </p:nvCxnSpPr>
        <p:spPr>
          <a:xfrm flipH="1" rot="10800000">
            <a:off x="4491025" y="1650678"/>
            <a:ext cx="3999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ge97d07287f_0_249"/>
          <p:cNvSpPr/>
          <p:nvPr/>
        </p:nvSpPr>
        <p:spPr>
          <a:xfrm>
            <a:off x="7756375" y="137195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(Vendor)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97d07287f_0_249"/>
          <p:cNvSpPr/>
          <p:nvPr/>
        </p:nvSpPr>
        <p:spPr>
          <a:xfrm>
            <a:off x="9445550" y="259650"/>
            <a:ext cx="15669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#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97d07287f_0_249"/>
          <p:cNvSpPr/>
          <p:nvPr/>
        </p:nvSpPr>
        <p:spPr>
          <a:xfrm>
            <a:off x="7342200" y="259650"/>
            <a:ext cx="15669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Name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ge97d07287f_0_249"/>
          <p:cNvCxnSpPr>
            <a:stCxn id="176" idx="0"/>
          </p:cNvCxnSpPr>
          <p:nvPr/>
        </p:nvCxnSpPr>
        <p:spPr>
          <a:xfrm rot="10800000">
            <a:off x="8098975" y="949550"/>
            <a:ext cx="383400" cy="42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ge97d07287f_0_249"/>
          <p:cNvCxnSpPr>
            <a:stCxn id="176" idx="3"/>
            <a:endCxn id="177" idx="4"/>
          </p:cNvCxnSpPr>
          <p:nvPr/>
        </p:nvCxnSpPr>
        <p:spPr>
          <a:xfrm flipH="1" rot="10800000">
            <a:off x="9208375" y="949550"/>
            <a:ext cx="1020600" cy="70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ge97d07287f_0_249"/>
          <p:cNvCxnSpPr/>
          <p:nvPr/>
        </p:nvCxnSpPr>
        <p:spPr>
          <a:xfrm flipH="1" rot="10800000">
            <a:off x="6210938" y="1643150"/>
            <a:ext cx="1566900" cy="1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ge97d07287f_0_249"/>
          <p:cNvSpPr txBox="1"/>
          <p:nvPr/>
        </p:nvSpPr>
        <p:spPr>
          <a:xfrm>
            <a:off x="7218801" y="12622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97d07287f_0_249"/>
          <p:cNvSpPr/>
          <p:nvPr/>
        </p:nvSpPr>
        <p:spPr>
          <a:xfrm>
            <a:off x="7822425" y="2723500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97d07287f_0_249"/>
          <p:cNvSpPr/>
          <p:nvPr/>
        </p:nvSpPr>
        <p:spPr>
          <a:xfrm>
            <a:off x="7774038" y="41125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ge97d07287f_0_249"/>
          <p:cNvCxnSpPr>
            <a:stCxn id="183" idx="0"/>
            <a:endCxn id="176" idx="2"/>
          </p:cNvCxnSpPr>
          <p:nvPr/>
        </p:nvCxnSpPr>
        <p:spPr>
          <a:xfrm rot="10800000">
            <a:off x="8482363" y="1929400"/>
            <a:ext cx="0" cy="79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ge97d07287f_0_249"/>
          <p:cNvCxnSpPr>
            <a:stCxn id="184" idx="0"/>
            <a:endCxn id="183" idx="2"/>
          </p:cNvCxnSpPr>
          <p:nvPr/>
        </p:nvCxnSpPr>
        <p:spPr>
          <a:xfrm rot="10800000">
            <a:off x="8482338" y="3423700"/>
            <a:ext cx="17700" cy="68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e97d07287f_0_249"/>
          <p:cNvSpPr txBox="1"/>
          <p:nvPr/>
        </p:nvSpPr>
        <p:spPr>
          <a:xfrm>
            <a:off x="8482351" y="370325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e97d07287f_0_249"/>
          <p:cNvSpPr/>
          <p:nvPr/>
        </p:nvSpPr>
        <p:spPr>
          <a:xfrm>
            <a:off x="5651963" y="3705500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97d07287f_0_249"/>
          <p:cNvSpPr/>
          <p:nvPr/>
        </p:nvSpPr>
        <p:spPr>
          <a:xfrm>
            <a:off x="3039038" y="3415738"/>
            <a:ext cx="1452000" cy="5574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e97d07287f_0_249"/>
          <p:cNvSpPr/>
          <p:nvPr/>
        </p:nvSpPr>
        <p:spPr>
          <a:xfrm>
            <a:off x="3105088" y="2325788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ge97d07287f_0_249"/>
          <p:cNvCxnSpPr>
            <a:stCxn id="190" idx="0"/>
            <a:endCxn id="171" idx="2"/>
          </p:cNvCxnSpPr>
          <p:nvPr/>
        </p:nvCxnSpPr>
        <p:spPr>
          <a:xfrm rot="10800000">
            <a:off x="3765026" y="1935788"/>
            <a:ext cx="0" cy="3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ge97d07287f_0_249"/>
          <p:cNvCxnSpPr>
            <a:stCxn id="189" idx="0"/>
          </p:cNvCxnSpPr>
          <p:nvPr/>
        </p:nvCxnSpPr>
        <p:spPr>
          <a:xfrm rot="10800000">
            <a:off x="3761738" y="3025738"/>
            <a:ext cx="3300" cy="3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ge97d07287f_0_249"/>
          <p:cNvCxnSpPr>
            <a:stCxn id="184" idx="1"/>
            <a:endCxn id="188" idx="3"/>
          </p:cNvCxnSpPr>
          <p:nvPr/>
        </p:nvCxnSpPr>
        <p:spPr>
          <a:xfrm rot="10800000">
            <a:off x="6971838" y="4055500"/>
            <a:ext cx="802200" cy="33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ge97d07287f_0_249"/>
          <p:cNvCxnSpPr>
            <a:stCxn id="188" idx="1"/>
            <a:endCxn id="189" idx="3"/>
          </p:cNvCxnSpPr>
          <p:nvPr/>
        </p:nvCxnSpPr>
        <p:spPr>
          <a:xfrm rot="10800000">
            <a:off x="4490963" y="3694325"/>
            <a:ext cx="1161000" cy="36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ge97d07287f_0_249"/>
          <p:cNvSpPr/>
          <p:nvPr/>
        </p:nvSpPr>
        <p:spPr>
          <a:xfrm>
            <a:off x="3181300" y="4294975"/>
            <a:ext cx="1319875" cy="700050"/>
          </a:xfrm>
          <a:prstGeom prst="flowChartDecision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200"/>
              <a:t>use</a:t>
            </a:r>
            <a:endParaRPr sz="2200"/>
          </a:p>
        </p:txBody>
      </p:sp>
      <p:cxnSp>
        <p:nvCxnSpPr>
          <p:cNvPr id="196" name="Google Shape;196;ge97d07287f_0_249"/>
          <p:cNvCxnSpPr>
            <a:stCxn id="189" idx="2"/>
            <a:endCxn id="195" idx="0"/>
          </p:cNvCxnSpPr>
          <p:nvPr/>
        </p:nvCxnSpPr>
        <p:spPr>
          <a:xfrm>
            <a:off x="3765038" y="3973138"/>
            <a:ext cx="76200" cy="3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ge97d07287f_0_249"/>
          <p:cNvSpPr/>
          <p:nvPr/>
        </p:nvSpPr>
        <p:spPr>
          <a:xfrm>
            <a:off x="3191388" y="5174375"/>
            <a:ext cx="1452000" cy="5574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/>
              <a:t>Material Inventory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e97d07287f_0_249"/>
          <p:cNvCxnSpPr>
            <a:stCxn id="195" idx="2"/>
            <a:endCxn id="197" idx="0"/>
          </p:cNvCxnSpPr>
          <p:nvPr/>
        </p:nvCxnSpPr>
        <p:spPr>
          <a:xfrm>
            <a:off x="3841238" y="4995025"/>
            <a:ext cx="76200" cy="17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ge97d07287f_0_249"/>
          <p:cNvSpPr/>
          <p:nvPr/>
        </p:nvSpPr>
        <p:spPr>
          <a:xfrm>
            <a:off x="1620850" y="4118750"/>
            <a:ext cx="1319875" cy="700050"/>
          </a:xfrm>
          <a:prstGeom prst="flowChartDecision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/>
              <a:t>use</a:t>
            </a:r>
            <a:endParaRPr sz="1900"/>
          </a:p>
        </p:txBody>
      </p:sp>
      <p:cxnSp>
        <p:nvCxnSpPr>
          <p:cNvPr id="200" name="Google Shape;200;ge97d07287f_0_249"/>
          <p:cNvCxnSpPr>
            <a:endCxn id="199" idx="3"/>
          </p:cNvCxnSpPr>
          <p:nvPr/>
        </p:nvCxnSpPr>
        <p:spPr>
          <a:xfrm flipH="1">
            <a:off x="2940725" y="3973775"/>
            <a:ext cx="376800" cy="49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ge97d07287f_0_249"/>
          <p:cNvSpPr/>
          <p:nvPr/>
        </p:nvSpPr>
        <p:spPr>
          <a:xfrm>
            <a:off x="258888" y="5117000"/>
            <a:ext cx="1452000" cy="5574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/>
              <a:t>Exception</a:t>
            </a:r>
            <a:endParaRPr sz="1900"/>
          </a:p>
        </p:txBody>
      </p:sp>
      <p:sp>
        <p:nvSpPr>
          <p:cNvPr id="202" name="Google Shape;202;ge97d07287f_0_249"/>
          <p:cNvSpPr/>
          <p:nvPr/>
        </p:nvSpPr>
        <p:spPr>
          <a:xfrm>
            <a:off x="85750" y="5820525"/>
            <a:ext cx="872400" cy="4755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/>
              <a:t>Code #</a:t>
            </a:r>
            <a:endParaRPr/>
          </a:p>
        </p:txBody>
      </p:sp>
      <p:sp>
        <p:nvSpPr>
          <p:cNvPr id="203" name="Google Shape;203;ge97d07287f_0_249"/>
          <p:cNvSpPr/>
          <p:nvPr/>
        </p:nvSpPr>
        <p:spPr>
          <a:xfrm>
            <a:off x="1238600" y="5750900"/>
            <a:ext cx="872400" cy="4755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/>
              <a:t>desc.</a:t>
            </a:r>
            <a:endParaRPr/>
          </a:p>
        </p:txBody>
      </p:sp>
      <p:cxnSp>
        <p:nvCxnSpPr>
          <p:cNvPr id="204" name="Google Shape;204;ge97d07287f_0_249"/>
          <p:cNvCxnSpPr/>
          <p:nvPr/>
        </p:nvCxnSpPr>
        <p:spPr>
          <a:xfrm flipH="1" rot="10800000">
            <a:off x="563700" y="5656275"/>
            <a:ext cx="241800" cy="18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ge97d07287f_0_249"/>
          <p:cNvCxnSpPr>
            <a:stCxn id="203" idx="1"/>
            <a:endCxn id="201" idx="2"/>
          </p:cNvCxnSpPr>
          <p:nvPr/>
        </p:nvCxnSpPr>
        <p:spPr>
          <a:xfrm rot="10800000">
            <a:off x="984760" y="5674435"/>
            <a:ext cx="381600" cy="14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ge97d07287f_0_249"/>
          <p:cNvCxnSpPr>
            <a:stCxn id="199" idx="2"/>
            <a:endCxn id="201" idx="3"/>
          </p:cNvCxnSpPr>
          <p:nvPr/>
        </p:nvCxnSpPr>
        <p:spPr>
          <a:xfrm rot="5400000">
            <a:off x="1707338" y="4822250"/>
            <a:ext cx="576900" cy="570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ge97d07287f_0_249"/>
          <p:cNvSpPr txBox="1"/>
          <p:nvPr/>
        </p:nvSpPr>
        <p:spPr>
          <a:xfrm>
            <a:off x="1669851" y="507710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e97d07287f_0_249"/>
          <p:cNvSpPr/>
          <p:nvPr/>
        </p:nvSpPr>
        <p:spPr>
          <a:xfrm>
            <a:off x="168700" y="2942050"/>
            <a:ext cx="1452000" cy="5574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/>
              <a:t>Conditions</a:t>
            </a:r>
            <a:endParaRPr sz="1900"/>
          </a:p>
        </p:txBody>
      </p:sp>
      <p:sp>
        <p:nvSpPr>
          <p:cNvPr id="209" name="Google Shape;209;ge97d07287f_0_249"/>
          <p:cNvSpPr/>
          <p:nvPr/>
        </p:nvSpPr>
        <p:spPr>
          <a:xfrm>
            <a:off x="234763" y="3958200"/>
            <a:ext cx="1319875" cy="700050"/>
          </a:xfrm>
          <a:prstGeom prst="flowChartDecision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/>
              <a:t>triggers</a:t>
            </a:r>
            <a:endParaRPr sz="1900"/>
          </a:p>
        </p:txBody>
      </p:sp>
      <p:cxnSp>
        <p:nvCxnSpPr>
          <p:cNvPr id="210" name="Google Shape;210;ge97d07287f_0_249"/>
          <p:cNvCxnSpPr>
            <a:stCxn id="208" idx="2"/>
            <a:endCxn id="209" idx="0"/>
          </p:cNvCxnSpPr>
          <p:nvPr/>
        </p:nvCxnSpPr>
        <p:spPr>
          <a:xfrm>
            <a:off x="894700" y="349945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ge97d07287f_0_249"/>
          <p:cNvCxnSpPr/>
          <p:nvPr/>
        </p:nvCxnSpPr>
        <p:spPr>
          <a:xfrm>
            <a:off x="894713" y="465825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ge97d07287f_0_249"/>
          <p:cNvSpPr txBox="1"/>
          <p:nvPr/>
        </p:nvSpPr>
        <p:spPr>
          <a:xfrm>
            <a:off x="894726" y="344487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97d07287f_0_249"/>
          <p:cNvSpPr txBox="1"/>
          <p:nvPr/>
        </p:nvSpPr>
        <p:spPr>
          <a:xfrm>
            <a:off x="818526" y="474027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97d07287f_0_249"/>
          <p:cNvSpPr/>
          <p:nvPr/>
        </p:nvSpPr>
        <p:spPr>
          <a:xfrm>
            <a:off x="871563" y="1783250"/>
            <a:ext cx="1319875" cy="700050"/>
          </a:xfrm>
          <a:prstGeom prst="flowChartDecision">
            <a:avLst/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ge97d07287f_0_249"/>
          <p:cNvCxnSpPr>
            <a:stCxn id="214" idx="2"/>
            <a:endCxn id="189" idx="1"/>
          </p:cNvCxnSpPr>
          <p:nvPr/>
        </p:nvCxnSpPr>
        <p:spPr>
          <a:xfrm>
            <a:off x="1531500" y="2483300"/>
            <a:ext cx="1507500" cy="12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e97d07287f_0_249"/>
          <p:cNvSpPr/>
          <p:nvPr/>
        </p:nvSpPr>
        <p:spPr>
          <a:xfrm>
            <a:off x="805500" y="767100"/>
            <a:ext cx="1452000" cy="5574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/>
              <a:t>Risk </a:t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/>
              <a:t>Meter</a:t>
            </a:r>
            <a:endParaRPr sz="1500"/>
          </a:p>
        </p:txBody>
      </p:sp>
      <p:cxnSp>
        <p:nvCxnSpPr>
          <p:cNvPr id="217" name="Google Shape;217;ge97d07287f_0_249"/>
          <p:cNvCxnSpPr>
            <a:stCxn id="216" idx="2"/>
            <a:endCxn id="214" idx="0"/>
          </p:cNvCxnSpPr>
          <p:nvPr/>
        </p:nvCxnSpPr>
        <p:spPr>
          <a:xfrm>
            <a:off x="1531500" y="132450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8" name="Google Shape;218;ge97d07287f_0_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150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e97d07287f_0_249"/>
          <p:cNvSpPr txBox="1"/>
          <p:nvPr/>
        </p:nvSpPr>
        <p:spPr>
          <a:xfrm>
            <a:off x="2029125" y="194925"/>
            <a:ext cx="8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Output</a:t>
            </a:r>
            <a:endParaRPr b="1"/>
          </a:p>
        </p:txBody>
      </p:sp>
      <p:sp>
        <p:nvSpPr>
          <p:cNvPr id="220" name="Google Shape;220;ge97d07287f_0_249"/>
          <p:cNvSpPr txBox="1"/>
          <p:nvPr/>
        </p:nvSpPr>
        <p:spPr>
          <a:xfrm>
            <a:off x="3757050" y="4094963"/>
            <a:ext cx="6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input</a:t>
            </a:r>
            <a:endParaRPr b="1"/>
          </a:p>
        </p:txBody>
      </p:sp>
      <p:sp>
        <p:nvSpPr>
          <p:cNvPr id="221" name="Google Shape;221;ge97d07287f_0_249"/>
          <p:cNvSpPr txBox="1"/>
          <p:nvPr/>
        </p:nvSpPr>
        <p:spPr>
          <a:xfrm>
            <a:off x="2329888" y="384777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input</a:t>
            </a:r>
            <a:endParaRPr b="1" sz="1500"/>
          </a:p>
        </p:txBody>
      </p:sp>
      <p:sp>
        <p:nvSpPr>
          <p:cNvPr id="222" name="Google Shape;222;ge97d07287f_0_249"/>
          <p:cNvSpPr/>
          <p:nvPr/>
        </p:nvSpPr>
        <p:spPr>
          <a:xfrm>
            <a:off x="3257450" y="6092375"/>
            <a:ext cx="1319875" cy="700050"/>
          </a:xfrm>
          <a:prstGeom prst="flowChartDecision">
            <a:avLst/>
          </a:prstGeom>
          <a:solidFill>
            <a:srgbClr val="EAD1DC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triggers</a:t>
            </a:r>
            <a:endParaRPr/>
          </a:p>
        </p:txBody>
      </p:sp>
      <p:cxnSp>
        <p:nvCxnSpPr>
          <p:cNvPr id="223" name="Google Shape;223;ge97d07287f_0_249"/>
          <p:cNvCxnSpPr>
            <a:stCxn id="197" idx="2"/>
            <a:endCxn id="222" idx="0"/>
          </p:cNvCxnSpPr>
          <p:nvPr/>
        </p:nvCxnSpPr>
        <p:spPr>
          <a:xfrm>
            <a:off x="3917388" y="5731775"/>
            <a:ext cx="0" cy="36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4" name="Google Shape;224;ge97d07287f_0_249"/>
          <p:cNvCxnSpPr>
            <a:stCxn id="222" idx="1"/>
            <a:endCxn id="201" idx="3"/>
          </p:cNvCxnSpPr>
          <p:nvPr/>
        </p:nvCxnSpPr>
        <p:spPr>
          <a:xfrm rot="10800000">
            <a:off x="1710950" y="5395700"/>
            <a:ext cx="1546500" cy="104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225" name="Google Shape;225;ge97d07287f_0_249"/>
          <p:cNvSpPr txBox="1"/>
          <p:nvPr/>
        </p:nvSpPr>
        <p:spPr>
          <a:xfrm>
            <a:off x="804075" y="43365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0 %</a:t>
            </a:r>
            <a:endParaRPr b="1" sz="1100"/>
          </a:p>
        </p:txBody>
      </p:sp>
      <p:sp>
        <p:nvSpPr>
          <p:cNvPr id="226" name="Google Shape;226;ge97d07287f_0_249"/>
          <p:cNvSpPr txBox="1"/>
          <p:nvPr/>
        </p:nvSpPr>
        <p:spPr>
          <a:xfrm>
            <a:off x="1732250" y="442725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10</a:t>
            </a:r>
            <a:r>
              <a:rPr b="1" lang="en-US" sz="1100"/>
              <a:t>0 %</a:t>
            </a:r>
            <a:endParaRPr b="1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97d07287f_0_128"/>
          <p:cNvSpPr txBox="1"/>
          <p:nvPr>
            <p:ph type="title"/>
          </p:nvPr>
        </p:nvSpPr>
        <p:spPr>
          <a:xfrm>
            <a:off x="104775" y="136525"/>
            <a:ext cx="119388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none"/>
              <a:t>Weekly updates - 08/16/2021 - AI Institute</a:t>
            </a:r>
            <a:endParaRPr u="none"/>
          </a:p>
        </p:txBody>
      </p:sp>
      <p:sp>
        <p:nvSpPr>
          <p:cNvPr id="233" name="Google Shape;233;ge97d07287f_0_128"/>
          <p:cNvSpPr txBox="1"/>
          <p:nvPr>
            <p:ph idx="2" type="body"/>
          </p:nvPr>
        </p:nvSpPr>
        <p:spPr>
          <a:xfrm>
            <a:off x="6172200" y="1825625"/>
            <a:ext cx="5181600" cy="4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6759"/>
              <a:buNone/>
            </a:pPr>
            <a:r>
              <a:rPr b="1" lang="en-US" sz="3350">
                <a:solidFill>
                  <a:srgbClr val="830028"/>
                </a:solidFill>
              </a:rPr>
              <a:t>Plan for this week</a:t>
            </a:r>
            <a:endParaRPr sz="33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6759"/>
              <a:buNone/>
            </a:pPr>
            <a:r>
              <a:t/>
            </a:r>
            <a:endParaRPr sz="33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 Continue to review the Zgrve and 130 reports and working to understand the header definitions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 Continue Identify important fields for Material Planning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 Continue revising ER diagram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 Prepare data dictionary to create database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 Continue to improve system design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58440"/>
              <a:buNone/>
            </a:pPr>
            <a:r>
              <a:t/>
            </a:r>
            <a:endParaRPr sz="4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58440"/>
              <a:buNone/>
            </a:pPr>
            <a:r>
              <a:t/>
            </a:r>
            <a:endParaRPr sz="4400"/>
          </a:p>
        </p:txBody>
      </p:sp>
      <p:sp>
        <p:nvSpPr>
          <p:cNvPr id="234" name="Google Shape;234;ge97d07287f_0_128"/>
          <p:cNvSpPr txBox="1"/>
          <p:nvPr>
            <p:ph idx="1" type="body"/>
          </p:nvPr>
        </p:nvSpPr>
        <p:spPr>
          <a:xfrm>
            <a:off x="838200" y="1825625"/>
            <a:ext cx="5181600" cy="4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2180"/>
              <a:buNone/>
            </a:pPr>
            <a:r>
              <a:rPr b="1" lang="en-US" sz="5250">
                <a:solidFill>
                  <a:srgbClr val="830028"/>
                </a:solidFill>
              </a:rPr>
              <a:t>Progress made last week</a:t>
            </a:r>
            <a:endParaRPr b="1" sz="5250">
              <a:solidFill>
                <a:srgbClr val="830028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89473"/>
              <a:buNone/>
            </a:pPr>
            <a:r>
              <a:t/>
            </a:r>
            <a:endParaRPr b="1" sz="2000">
              <a:solidFill>
                <a:srgbClr val="83002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3581"/>
              <a:buNone/>
            </a:pPr>
            <a:r>
              <a:rPr lang="en-US" sz="5150"/>
              <a:t>- Reviewed 130 reports file, and revised relationship diagram</a:t>
            </a:r>
            <a:endParaRPr sz="51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3581"/>
              <a:buNone/>
            </a:pPr>
            <a:r>
              <a:rPr lang="en-US" sz="5150"/>
              <a:t>- Reviewed Material Master User manual documentation</a:t>
            </a:r>
            <a:endParaRPr sz="51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3581"/>
              <a:buNone/>
            </a:pPr>
            <a:r>
              <a:rPr lang="en-US" sz="5150"/>
              <a:t>- Brainstormed Shawn’s and Joshua’s meeting notes, Questions, video and revised relationship diagram</a:t>
            </a:r>
            <a:endParaRPr sz="51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3581"/>
              <a:buNone/>
            </a:pPr>
            <a:r>
              <a:rPr lang="en-US" sz="5150"/>
              <a:t>- Drafted an initial system design for feedback</a:t>
            </a:r>
            <a:endParaRPr sz="51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2291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2291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2291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533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97d07287f_0_404"/>
          <p:cNvSpPr/>
          <p:nvPr/>
        </p:nvSpPr>
        <p:spPr>
          <a:xfrm>
            <a:off x="3039025" y="1378278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97d07287f_0_404"/>
          <p:cNvSpPr/>
          <p:nvPr/>
        </p:nvSpPr>
        <p:spPr>
          <a:xfrm>
            <a:off x="3765175" y="205050"/>
            <a:ext cx="13200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MRP #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ge97d07287f_0_404"/>
          <p:cNvCxnSpPr>
            <a:endCxn id="241" idx="4"/>
          </p:cNvCxnSpPr>
          <p:nvPr/>
        </p:nvCxnSpPr>
        <p:spPr>
          <a:xfrm flipH="1" rot="10800000">
            <a:off x="3732475" y="895050"/>
            <a:ext cx="692700" cy="47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ge97d07287f_0_404"/>
          <p:cNvSpPr/>
          <p:nvPr/>
        </p:nvSpPr>
        <p:spPr>
          <a:xfrm>
            <a:off x="4891063" y="130062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ge97d07287f_0_404"/>
          <p:cNvCxnSpPr>
            <a:stCxn id="240" idx="3"/>
            <a:endCxn id="243" idx="1"/>
          </p:cNvCxnSpPr>
          <p:nvPr/>
        </p:nvCxnSpPr>
        <p:spPr>
          <a:xfrm flipH="1" rot="10800000">
            <a:off x="4491025" y="1650678"/>
            <a:ext cx="3999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ge97d07287f_0_404"/>
          <p:cNvSpPr/>
          <p:nvPr/>
        </p:nvSpPr>
        <p:spPr>
          <a:xfrm>
            <a:off x="7756375" y="137195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(Vendor)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e97d07287f_0_404"/>
          <p:cNvSpPr/>
          <p:nvPr/>
        </p:nvSpPr>
        <p:spPr>
          <a:xfrm>
            <a:off x="9445550" y="259650"/>
            <a:ext cx="15669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#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e97d07287f_0_404"/>
          <p:cNvSpPr/>
          <p:nvPr/>
        </p:nvSpPr>
        <p:spPr>
          <a:xfrm>
            <a:off x="7342200" y="259650"/>
            <a:ext cx="15669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Name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ge97d07287f_0_404"/>
          <p:cNvCxnSpPr>
            <a:stCxn id="245" idx="0"/>
          </p:cNvCxnSpPr>
          <p:nvPr/>
        </p:nvCxnSpPr>
        <p:spPr>
          <a:xfrm rot="10800000">
            <a:off x="8098975" y="949550"/>
            <a:ext cx="383400" cy="42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ge97d07287f_0_404"/>
          <p:cNvCxnSpPr>
            <a:stCxn id="245" idx="3"/>
            <a:endCxn id="246" idx="4"/>
          </p:cNvCxnSpPr>
          <p:nvPr/>
        </p:nvCxnSpPr>
        <p:spPr>
          <a:xfrm flipH="1" rot="10800000">
            <a:off x="9208375" y="949550"/>
            <a:ext cx="1020600" cy="70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ge97d07287f_0_404"/>
          <p:cNvCxnSpPr/>
          <p:nvPr/>
        </p:nvCxnSpPr>
        <p:spPr>
          <a:xfrm flipH="1" rot="10800000">
            <a:off x="6210938" y="1643150"/>
            <a:ext cx="1566900" cy="1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ge97d07287f_0_404"/>
          <p:cNvSpPr txBox="1"/>
          <p:nvPr/>
        </p:nvSpPr>
        <p:spPr>
          <a:xfrm>
            <a:off x="7218801" y="12622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e97d07287f_0_404"/>
          <p:cNvSpPr/>
          <p:nvPr/>
        </p:nvSpPr>
        <p:spPr>
          <a:xfrm>
            <a:off x="7831263" y="226357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e97d07287f_0_404"/>
          <p:cNvSpPr/>
          <p:nvPr/>
        </p:nvSpPr>
        <p:spPr>
          <a:xfrm>
            <a:off x="7765188" y="34377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ge97d07287f_0_404"/>
          <p:cNvCxnSpPr>
            <a:stCxn id="252" idx="0"/>
            <a:endCxn id="245" idx="2"/>
          </p:cNvCxnSpPr>
          <p:nvPr/>
        </p:nvCxnSpPr>
        <p:spPr>
          <a:xfrm rot="10800000">
            <a:off x="8482500" y="1929375"/>
            <a:ext cx="8700" cy="33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ge97d07287f_0_404"/>
          <p:cNvCxnSpPr>
            <a:stCxn id="253" idx="0"/>
            <a:endCxn id="252" idx="2"/>
          </p:cNvCxnSpPr>
          <p:nvPr/>
        </p:nvCxnSpPr>
        <p:spPr>
          <a:xfrm rot="10800000">
            <a:off x="8491188" y="2963700"/>
            <a:ext cx="0" cy="47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ge97d07287f_0_404"/>
          <p:cNvSpPr txBox="1"/>
          <p:nvPr/>
        </p:nvSpPr>
        <p:spPr>
          <a:xfrm>
            <a:off x="8565301" y="30833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e97d07287f_0_404"/>
          <p:cNvSpPr/>
          <p:nvPr/>
        </p:nvSpPr>
        <p:spPr>
          <a:xfrm>
            <a:off x="5651963" y="334442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97d07287f_0_404"/>
          <p:cNvSpPr/>
          <p:nvPr/>
        </p:nvSpPr>
        <p:spPr>
          <a:xfrm>
            <a:off x="3039038" y="3415738"/>
            <a:ext cx="1452000" cy="5574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e97d07287f_0_404"/>
          <p:cNvSpPr/>
          <p:nvPr/>
        </p:nvSpPr>
        <p:spPr>
          <a:xfrm>
            <a:off x="3105088" y="2325788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ge97d07287f_0_404"/>
          <p:cNvCxnSpPr>
            <a:stCxn id="259" idx="0"/>
            <a:endCxn id="240" idx="2"/>
          </p:cNvCxnSpPr>
          <p:nvPr/>
        </p:nvCxnSpPr>
        <p:spPr>
          <a:xfrm rot="10800000">
            <a:off x="3765026" y="1935788"/>
            <a:ext cx="0" cy="3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ge97d07287f_0_404"/>
          <p:cNvCxnSpPr>
            <a:stCxn id="258" idx="0"/>
          </p:cNvCxnSpPr>
          <p:nvPr/>
        </p:nvCxnSpPr>
        <p:spPr>
          <a:xfrm rot="10800000">
            <a:off x="3761738" y="3025738"/>
            <a:ext cx="3300" cy="3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ge97d07287f_0_404"/>
          <p:cNvCxnSpPr>
            <a:stCxn id="253" idx="1"/>
            <a:endCxn id="257" idx="3"/>
          </p:cNvCxnSpPr>
          <p:nvPr/>
        </p:nvCxnSpPr>
        <p:spPr>
          <a:xfrm rot="10800000">
            <a:off x="6971688" y="3694500"/>
            <a:ext cx="793500" cy="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ge97d07287f_0_404"/>
          <p:cNvCxnSpPr>
            <a:stCxn id="257" idx="1"/>
            <a:endCxn id="258" idx="3"/>
          </p:cNvCxnSpPr>
          <p:nvPr/>
        </p:nvCxnSpPr>
        <p:spPr>
          <a:xfrm rot="10800000">
            <a:off x="4490963" y="3694450"/>
            <a:ext cx="116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ge97d07287f_0_404"/>
          <p:cNvSpPr/>
          <p:nvPr/>
        </p:nvSpPr>
        <p:spPr>
          <a:xfrm>
            <a:off x="329100" y="3001825"/>
            <a:ext cx="1319875" cy="700050"/>
          </a:xfrm>
          <a:prstGeom prst="flowChartDecision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200"/>
              <a:t>use</a:t>
            </a:r>
            <a:endParaRPr sz="2200"/>
          </a:p>
        </p:txBody>
      </p:sp>
      <p:cxnSp>
        <p:nvCxnSpPr>
          <p:cNvPr id="265" name="Google Shape;265;ge97d07287f_0_404"/>
          <p:cNvCxnSpPr>
            <a:stCxn id="258" idx="1"/>
            <a:endCxn id="264" idx="3"/>
          </p:cNvCxnSpPr>
          <p:nvPr/>
        </p:nvCxnSpPr>
        <p:spPr>
          <a:xfrm rot="10800000">
            <a:off x="1648838" y="3351838"/>
            <a:ext cx="1390200" cy="34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ge97d07287f_0_404"/>
          <p:cNvSpPr/>
          <p:nvPr/>
        </p:nvSpPr>
        <p:spPr>
          <a:xfrm>
            <a:off x="263063" y="4107000"/>
            <a:ext cx="1452000" cy="5574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/>
              <a:t>Material Inventory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ge97d07287f_0_404"/>
          <p:cNvCxnSpPr>
            <a:stCxn id="264" idx="2"/>
            <a:endCxn id="266" idx="0"/>
          </p:cNvCxnSpPr>
          <p:nvPr/>
        </p:nvCxnSpPr>
        <p:spPr>
          <a:xfrm>
            <a:off x="989038" y="3701875"/>
            <a:ext cx="0" cy="40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ge97d07287f_0_404"/>
          <p:cNvSpPr/>
          <p:nvPr/>
        </p:nvSpPr>
        <p:spPr>
          <a:xfrm>
            <a:off x="3105100" y="4223713"/>
            <a:ext cx="1319875" cy="700050"/>
          </a:xfrm>
          <a:prstGeom prst="flowChartDecision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700"/>
              <a:t>use</a:t>
            </a:r>
            <a:endParaRPr sz="1700"/>
          </a:p>
        </p:txBody>
      </p:sp>
      <p:cxnSp>
        <p:nvCxnSpPr>
          <p:cNvPr id="269" name="Google Shape;269;ge97d07287f_0_404"/>
          <p:cNvCxnSpPr>
            <a:stCxn id="268" idx="2"/>
            <a:endCxn id="270" idx="0"/>
          </p:cNvCxnSpPr>
          <p:nvPr/>
        </p:nvCxnSpPr>
        <p:spPr>
          <a:xfrm flipH="1">
            <a:off x="3763538" y="4923763"/>
            <a:ext cx="1500" cy="22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ge97d07287f_0_404"/>
          <p:cNvSpPr/>
          <p:nvPr/>
        </p:nvSpPr>
        <p:spPr>
          <a:xfrm>
            <a:off x="3037400" y="5148313"/>
            <a:ext cx="1452000" cy="5574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/>
              <a:t>Exception</a:t>
            </a:r>
            <a:endParaRPr sz="1900"/>
          </a:p>
        </p:txBody>
      </p:sp>
      <p:sp>
        <p:nvSpPr>
          <p:cNvPr id="271" name="Google Shape;271;ge97d07287f_0_404"/>
          <p:cNvSpPr/>
          <p:nvPr/>
        </p:nvSpPr>
        <p:spPr>
          <a:xfrm>
            <a:off x="4707500" y="4450001"/>
            <a:ext cx="1167600" cy="5292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500"/>
              <a:t>Code #</a:t>
            </a:r>
            <a:endParaRPr sz="1500"/>
          </a:p>
        </p:txBody>
      </p:sp>
      <p:sp>
        <p:nvSpPr>
          <p:cNvPr id="272" name="Google Shape;272;ge97d07287f_0_404"/>
          <p:cNvSpPr/>
          <p:nvPr/>
        </p:nvSpPr>
        <p:spPr>
          <a:xfrm>
            <a:off x="4804400" y="5148325"/>
            <a:ext cx="1257000" cy="458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/>
              <a:t>D</a:t>
            </a:r>
            <a:r>
              <a:rPr lang="en-US" sz="1900"/>
              <a:t>esc.</a:t>
            </a:r>
            <a:endParaRPr sz="1900"/>
          </a:p>
        </p:txBody>
      </p:sp>
      <p:cxnSp>
        <p:nvCxnSpPr>
          <p:cNvPr id="273" name="Google Shape;273;ge97d07287f_0_404"/>
          <p:cNvCxnSpPr>
            <a:stCxn id="270" idx="3"/>
            <a:endCxn id="271" idx="2"/>
          </p:cNvCxnSpPr>
          <p:nvPr/>
        </p:nvCxnSpPr>
        <p:spPr>
          <a:xfrm flipH="1" rot="10800000">
            <a:off x="4489400" y="4714513"/>
            <a:ext cx="218100" cy="71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ge97d07287f_0_404"/>
          <p:cNvSpPr/>
          <p:nvPr/>
        </p:nvSpPr>
        <p:spPr>
          <a:xfrm>
            <a:off x="329125" y="5076988"/>
            <a:ext cx="1319875" cy="700050"/>
          </a:xfrm>
          <a:prstGeom prst="flowChartDecision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/>
              <a:t>generate</a:t>
            </a:r>
            <a:endParaRPr sz="1500"/>
          </a:p>
        </p:txBody>
      </p:sp>
      <p:cxnSp>
        <p:nvCxnSpPr>
          <p:cNvPr id="275" name="Google Shape;275;ge97d07287f_0_404"/>
          <p:cNvCxnSpPr>
            <a:stCxn id="258" idx="2"/>
            <a:endCxn id="268" idx="0"/>
          </p:cNvCxnSpPr>
          <p:nvPr/>
        </p:nvCxnSpPr>
        <p:spPr>
          <a:xfrm>
            <a:off x="3765038" y="3973138"/>
            <a:ext cx="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ge97d07287f_0_404"/>
          <p:cNvSpPr/>
          <p:nvPr/>
        </p:nvSpPr>
        <p:spPr>
          <a:xfrm>
            <a:off x="871563" y="1783250"/>
            <a:ext cx="1319875" cy="700050"/>
          </a:xfrm>
          <a:prstGeom prst="flowChartDecision">
            <a:avLst/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ge97d07287f_0_404"/>
          <p:cNvCxnSpPr>
            <a:stCxn id="276" idx="2"/>
            <a:endCxn id="258" idx="1"/>
          </p:cNvCxnSpPr>
          <p:nvPr/>
        </p:nvCxnSpPr>
        <p:spPr>
          <a:xfrm>
            <a:off x="1531500" y="2483300"/>
            <a:ext cx="1507500" cy="12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ge97d07287f_0_404"/>
          <p:cNvSpPr/>
          <p:nvPr/>
        </p:nvSpPr>
        <p:spPr>
          <a:xfrm>
            <a:off x="805500" y="767100"/>
            <a:ext cx="1452000" cy="5574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/>
              <a:t>Health </a:t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/>
              <a:t>Status</a:t>
            </a:r>
            <a:endParaRPr sz="1500"/>
          </a:p>
        </p:txBody>
      </p:sp>
      <p:cxnSp>
        <p:nvCxnSpPr>
          <p:cNvPr id="279" name="Google Shape;279;ge97d07287f_0_404"/>
          <p:cNvCxnSpPr>
            <a:stCxn id="278" idx="2"/>
            <a:endCxn id="276" idx="0"/>
          </p:cNvCxnSpPr>
          <p:nvPr/>
        </p:nvCxnSpPr>
        <p:spPr>
          <a:xfrm>
            <a:off x="1531500" y="132450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0" name="Google Shape;280;ge97d07287f_0_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150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e97d07287f_0_404"/>
          <p:cNvSpPr txBox="1"/>
          <p:nvPr/>
        </p:nvSpPr>
        <p:spPr>
          <a:xfrm>
            <a:off x="2571550" y="2947875"/>
            <a:ext cx="8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Output</a:t>
            </a:r>
            <a:endParaRPr b="1"/>
          </a:p>
        </p:txBody>
      </p:sp>
      <p:sp>
        <p:nvSpPr>
          <p:cNvPr id="282" name="Google Shape;282;ge97d07287f_0_404"/>
          <p:cNvSpPr txBox="1"/>
          <p:nvPr/>
        </p:nvSpPr>
        <p:spPr>
          <a:xfrm>
            <a:off x="3839150" y="3983800"/>
            <a:ext cx="6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input</a:t>
            </a:r>
            <a:endParaRPr b="1"/>
          </a:p>
        </p:txBody>
      </p:sp>
      <p:sp>
        <p:nvSpPr>
          <p:cNvPr id="283" name="Google Shape;283;ge97d07287f_0_404"/>
          <p:cNvSpPr txBox="1"/>
          <p:nvPr/>
        </p:nvSpPr>
        <p:spPr>
          <a:xfrm>
            <a:off x="2387213" y="376605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input</a:t>
            </a:r>
            <a:endParaRPr b="1" sz="1500"/>
          </a:p>
        </p:txBody>
      </p:sp>
      <p:cxnSp>
        <p:nvCxnSpPr>
          <p:cNvPr id="284" name="Google Shape;284;ge97d07287f_0_404"/>
          <p:cNvCxnSpPr>
            <a:stCxn id="270" idx="3"/>
            <a:endCxn id="272" idx="2"/>
          </p:cNvCxnSpPr>
          <p:nvPr/>
        </p:nvCxnSpPr>
        <p:spPr>
          <a:xfrm flipH="1" rot="10800000">
            <a:off x="4489400" y="5377813"/>
            <a:ext cx="315000" cy="4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ge97d07287f_0_404"/>
          <p:cNvCxnSpPr>
            <a:stCxn id="270" idx="3"/>
          </p:cNvCxnSpPr>
          <p:nvPr/>
        </p:nvCxnSpPr>
        <p:spPr>
          <a:xfrm>
            <a:off x="4489400" y="5427013"/>
            <a:ext cx="585300" cy="6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ge97d07287f_0_404"/>
          <p:cNvSpPr/>
          <p:nvPr/>
        </p:nvSpPr>
        <p:spPr>
          <a:xfrm>
            <a:off x="5040725" y="5818450"/>
            <a:ext cx="1323900" cy="5292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300"/>
              <a:t>Criticality</a:t>
            </a:r>
            <a:endParaRPr sz="13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300"/>
              <a:t>Level</a:t>
            </a:r>
            <a:endParaRPr sz="1300"/>
          </a:p>
        </p:txBody>
      </p:sp>
      <p:cxnSp>
        <p:nvCxnSpPr>
          <p:cNvPr id="287" name="Google Shape;287;ge97d07287f_0_404"/>
          <p:cNvCxnSpPr>
            <a:stCxn id="266" idx="2"/>
            <a:endCxn id="274" idx="0"/>
          </p:cNvCxnSpPr>
          <p:nvPr/>
        </p:nvCxnSpPr>
        <p:spPr>
          <a:xfrm>
            <a:off x="989063" y="4664400"/>
            <a:ext cx="0" cy="41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8" name="Google Shape;288;ge97d07287f_0_404"/>
          <p:cNvCxnSpPr>
            <a:stCxn id="274" idx="3"/>
            <a:endCxn id="270" idx="1"/>
          </p:cNvCxnSpPr>
          <p:nvPr/>
        </p:nvCxnSpPr>
        <p:spPr>
          <a:xfrm>
            <a:off x="1649000" y="5427013"/>
            <a:ext cx="1388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289" name="Google Shape;289;ge97d07287f_0_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150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e97d07287f_0_404"/>
          <p:cNvSpPr txBox="1"/>
          <p:nvPr/>
        </p:nvSpPr>
        <p:spPr>
          <a:xfrm>
            <a:off x="804075" y="43365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0 %</a:t>
            </a:r>
            <a:endParaRPr b="1" sz="1100"/>
          </a:p>
        </p:txBody>
      </p:sp>
      <p:sp>
        <p:nvSpPr>
          <p:cNvPr id="291" name="Google Shape;291;ge97d07287f_0_404"/>
          <p:cNvSpPr txBox="1"/>
          <p:nvPr/>
        </p:nvSpPr>
        <p:spPr>
          <a:xfrm>
            <a:off x="1732250" y="442725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100 %</a:t>
            </a:r>
            <a:endParaRPr b="1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97d07287f_0_106"/>
          <p:cNvSpPr/>
          <p:nvPr/>
        </p:nvSpPr>
        <p:spPr>
          <a:xfrm>
            <a:off x="2646888" y="3023550"/>
            <a:ext cx="1452000" cy="5574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/>
              <a:t>Material (Stck)</a:t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/>
              <a:t>Inventory </a:t>
            </a:r>
            <a:endParaRPr sz="1500"/>
          </a:p>
        </p:txBody>
      </p:sp>
      <p:sp>
        <p:nvSpPr>
          <p:cNvPr id="298" name="Google Shape;298;ge97d07287f_0_106"/>
          <p:cNvSpPr/>
          <p:nvPr/>
        </p:nvSpPr>
        <p:spPr>
          <a:xfrm>
            <a:off x="4352975" y="1883825"/>
            <a:ext cx="1320000" cy="6222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/>
              <a:t>S</a:t>
            </a:r>
            <a:r>
              <a:rPr lang="en-US" sz="1300"/>
              <a:t>tckDS*</a:t>
            </a:r>
            <a:endParaRPr sz="13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300"/>
              <a:t>(in days)</a:t>
            </a:r>
            <a:endParaRPr b="1" sz="1300"/>
          </a:p>
        </p:txBody>
      </p:sp>
      <p:cxnSp>
        <p:nvCxnSpPr>
          <p:cNvPr id="299" name="Google Shape;299;ge97d07287f_0_106"/>
          <p:cNvCxnSpPr>
            <a:stCxn id="298" idx="3"/>
          </p:cNvCxnSpPr>
          <p:nvPr/>
        </p:nvCxnSpPr>
        <p:spPr>
          <a:xfrm flipH="1">
            <a:off x="3906685" y="2414906"/>
            <a:ext cx="639600" cy="60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ge97d07287f_0_106"/>
          <p:cNvCxnSpPr>
            <a:stCxn id="301" idx="1"/>
            <a:endCxn id="297" idx="3"/>
          </p:cNvCxnSpPr>
          <p:nvPr/>
        </p:nvCxnSpPr>
        <p:spPr>
          <a:xfrm flipH="1">
            <a:off x="4098863" y="2784350"/>
            <a:ext cx="1564200" cy="51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ge97d07287f_0_106"/>
          <p:cNvSpPr/>
          <p:nvPr/>
        </p:nvSpPr>
        <p:spPr>
          <a:xfrm>
            <a:off x="396725" y="2325200"/>
            <a:ext cx="1320000" cy="6222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Available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Qty </a:t>
            </a:r>
            <a:endParaRPr/>
          </a:p>
        </p:txBody>
      </p:sp>
      <p:sp>
        <p:nvSpPr>
          <p:cNvPr id="303" name="Google Shape;303;ge97d07287f_0_106"/>
          <p:cNvSpPr/>
          <p:nvPr/>
        </p:nvSpPr>
        <p:spPr>
          <a:xfrm>
            <a:off x="8220325" y="1383525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Safety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Stck</a:t>
            </a:r>
            <a:endParaRPr sz="1500"/>
          </a:p>
        </p:txBody>
      </p:sp>
      <p:cxnSp>
        <p:nvCxnSpPr>
          <p:cNvPr id="304" name="Google Shape;304;ge97d07287f_0_106"/>
          <p:cNvCxnSpPr>
            <a:stCxn id="303" idx="4"/>
            <a:endCxn id="305" idx="0"/>
          </p:cNvCxnSpPr>
          <p:nvPr/>
        </p:nvCxnSpPr>
        <p:spPr>
          <a:xfrm>
            <a:off x="8880325" y="2005725"/>
            <a:ext cx="797100" cy="98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ge97d07287f_0_106"/>
          <p:cNvCxnSpPr>
            <a:stCxn id="302" idx="5"/>
            <a:endCxn id="297" idx="1"/>
          </p:cNvCxnSpPr>
          <p:nvPr/>
        </p:nvCxnSpPr>
        <p:spPr>
          <a:xfrm>
            <a:off x="1523415" y="2856281"/>
            <a:ext cx="1123500" cy="44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" name="Google Shape;307;ge97d07287f_0_106"/>
          <p:cNvSpPr/>
          <p:nvPr/>
        </p:nvSpPr>
        <p:spPr>
          <a:xfrm>
            <a:off x="2553150" y="1549088"/>
            <a:ext cx="1639500" cy="6999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000"/>
              <a:t>DepReq</a:t>
            </a:r>
            <a:endParaRPr sz="2000"/>
          </a:p>
        </p:txBody>
      </p:sp>
      <p:cxnSp>
        <p:nvCxnSpPr>
          <p:cNvPr id="308" name="Google Shape;308;ge97d07287f_0_106"/>
          <p:cNvCxnSpPr>
            <a:stCxn id="307" idx="4"/>
            <a:endCxn id="297" idx="0"/>
          </p:cNvCxnSpPr>
          <p:nvPr/>
        </p:nvCxnSpPr>
        <p:spPr>
          <a:xfrm>
            <a:off x="3372900" y="2248988"/>
            <a:ext cx="0" cy="77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ge97d07287f_0_106"/>
          <p:cNvSpPr/>
          <p:nvPr/>
        </p:nvSpPr>
        <p:spPr>
          <a:xfrm>
            <a:off x="1865000" y="148575"/>
            <a:ext cx="666600" cy="3744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300"/>
          </a:p>
        </p:txBody>
      </p:sp>
      <p:sp>
        <p:nvSpPr>
          <p:cNvPr id="310" name="Google Shape;310;ge97d07287f_0_106"/>
          <p:cNvSpPr txBox="1"/>
          <p:nvPr/>
        </p:nvSpPr>
        <p:spPr>
          <a:xfrm>
            <a:off x="2677800" y="51825"/>
            <a:ext cx="275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500"/>
              <a:t>Attributes changes frequently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500"/>
              <a:t>(</a:t>
            </a:r>
            <a:r>
              <a:rPr b="1" lang="en-US" sz="1500"/>
              <a:t>Material Transactions</a:t>
            </a:r>
            <a:r>
              <a:rPr lang="en-US" sz="1500"/>
              <a:t>)</a:t>
            </a:r>
            <a:endParaRPr sz="1500"/>
          </a:p>
        </p:txBody>
      </p:sp>
      <p:sp>
        <p:nvSpPr>
          <p:cNvPr id="305" name="Google Shape;305;ge97d07287f_0_106"/>
          <p:cNvSpPr/>
          <p:nvPr/>
        </p:nvSpPr>
        <p:spPr>
          <a:xfrm>
            <a:off x="8951563" y="299115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Material*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e97d07287f_0_106"/>
          <p:cNvSpPr/>
          <p:nvPr/>
        </p:nvSpPr>
        <p:spPr>
          <a:xfrm>
            <a:off x="5663063" y="243432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ge97d07287f_0_106"/>
          <p:cNvCxnSpPr>
            <a:stCxn id="305" idx="1"/>
            <a:endCxn id="301" idx="3"/>
          </p:cNvCxnSpPr>
          <p:nvPr/>
        </p:nvCxnSpPr>
        <p:spPr>
          <a:xfrm rot="10800000">
            <a:off x="6982963" y="2784450"/>
            <a:ext cx="1968600" cy="48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ge97d07287f_0_106"/>
          <p:cNvSpPr/>
          <p:nvPr/>
        </p:nvSpPr>
        <p:spPr>
          <a:xfrm>
            <a:off x="8411250" y="4119800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Material ID, Desc.</a:t>
            </a:r>
            <a:endParaRPr sz="1500"/>
          </a:p>
        </p:txBody>
      </p:sp>
      <p:sp>
        <p:nvSpPr>
          <p:cNvPr id="313" name="Google Shape;313;ge97d07287f_0_106"/>
          <p:cNvSpPr/>
          <p:nvPr/>
        </p:nvSpPr>
        <p:spPr>
          <a:xfrm>
            <a:off x="10189800" y="4251350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Lot size</a:t>
            </a:r>
            <a:endParaRPr sz="1500"/>
          </a:p>
        </p:txBody>
      </p:sp>
      <p:cxnSp>
        <p:nvCxnSpPr>
          <p:cNvPr id="314" name="Google Shape;314;ge97d07287f_0_106"/>
          <p:cNvCxnSpPr>
            <a:endCxn id="312" idx="0"/>
          </p:cNvCxnSpPr>
          <p:nvPr/>
        </p:nvCxnSpPr>
        <p:spPr>
          <a:xfrm flipH="1">
            <a:off x="9071250" y="3539300"/>
            <a:ext cx="205200" cy="58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ge97d07287f_0_106"/>
          <p:cNvCxnSpPr>
            <a:endCxn id="313" idx="0"/>
          </p:cNvCxnSpPr>
          <p:nvPr/>
        </p:nvCxnSpPr>
        <p:spPr>
          <a:xfrm>
            <a:off x="10305300" y="3558350"/>
            <a:ext cx="544500" cy="69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ge97d07287f_0_106"/>
          <p:cNvSpPr/>
          <p:nvPr/>
        </p:nvSpPr>
        <p:spPr>
          <a:xfrm>
            <a:off x="10762525" y="2637750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MRP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Area</a:t>
            </a:r>
            <a:endParaRPr/>
          </a:p>
        </p:txBody>
      </p:sp>
      <p:cxnSp>
        <p:nvCxnSpPr>
          <p:cNvPr id="317" name="Google Shape;317;ge97d07287f_0_106"/>
          <p:cNvCxnSpPr>
            <a:stCxn id="305" idx="3"/>
            <a:endCxn id="316" idx="2"/>
          </p:cNvCxnSpPr>
          <p:nvPr/>
        </p:nvCxnSpPr>
        <p:spPr>
          <a:xfrm flipH="1" rot="10800000">
            <a:off x="10403563" y="2948850"/>
            <a:ext cx="359100" cy="3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ge97d07287f_0_106"/>
          <p:cNvSpPr/>
          <p:nvPr/>
        </p:nvSpPr>
        <p:spPr>
          <a:xfrm>
            <a:off x="10762525" y="3318888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Plant</a:t>
            </a:r>
            <a:endParaRPr/>
          </a:p>
        </p:txBody>
      </p:sp>
      <p:cxnSp>
        <p:nvCxnSpPr>
          <p:cNvPr id="319" name="Google Shape;319;ge97d07287f_0_106"/>
          <p:cNvCxnSpPr>
            <a:stCxn id="305" idx="3"/>
            <a:endCxn id="318" idx="2"/>
          </p:cNvCxnSpPr>
          <p:nvPr/>
        </p:nvCxnSpPr>
        <p:spPr>
          <a:xfrm>
            <a:off x="10403563" y="3269850"/>
            <a:ext cx="359100" cy="36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ge97d07287f_0_106"/>
          <p:cNvSpPr/>
          <p:nvPr/>
        </p:nvSpPr>
        <p:spPr>
          <a:xfrm>
            <a:off x="10604375" y="1883813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MRP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Type</a:t>
            </a:r>
            <a:endParaRPr/>
          </a:p>
        </p:txBody>
      </p:sp>
      <p:cxnSp>
        <p:nvCxnSpPr>
          <p:cNvPr id="321" name="Google Shape;321;ge97d07287f_0_106"/>
          <p:cNvCxnSpPr>
            <a:endCxn id="320" idx="3"/>
          </p:cNvCxnSpPr>
          <p:nvPr/>
        </p:nvCxnSpPr>
        <p:spPr>
          <a:xfrm flipH="1" rot="10800000">
            <a:off x="10260085" y="2414893"/>
            <a:ext cx="537600" cy="59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ge97d07287f_0_106"/>
          <p:cNvSpPr/>
          <p:nvPr/>
        </p:nvSpPr>
        <p:spPr>
          <a:xfrm>
            <a:off x="6887850" y="4054788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Material</a:t>
            </a:r>
            <a:r>
              <a:rPr lang="en-US"/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Type</a:t>
            </a:r>
            <a:endParaRPr/>
          </a:p>
        </p:txBody>
      </p:sp>
      <p:cxnSp>
        <p:nvCxnSpPr>
          <p:cNvPr id="323" name="Google Shape;323;ge97d07287f_0_106"/>
          <p:cNvCxnSpPr>
            <a:endCxn id="322" idx="7"/>
          </p:cNvCxnSpPr>
          <p:nvPr/>
        </p:nvCxnSpPr>
        <p:spPr>
          <a:xfrm flipH="1">
            <a:off x="8014540" y="3565107"/>
            <a:ext cx="938400" cy="58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ge97d07287f_0_106"/>
          <p:cNvSpPr/>
          <p:nvPr/>
        </p:nvSpPr>
        <p:spPr>
          <a:xfrm>
            <a:off x="5668775" y="114775"/>
            <a:ext cx="666600" cy="374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300"/>
          </a:p>
        </p:txBody>
      </p:sp>
      <p:sp>
        <p:nvSpPr>
          <p:cNvPr id="325" name="Google Shape;325;ge97d07287f_0_106"/>
          <p:cNvSpPr txBox="1"/>
          <p:nvPr/>
        </p:nvSpPr>
        <p:spPr>
          <a:xfrm>
            <a:off x="6568150" y="38575"/>
            <a:ext cx="46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500"/>
              <a:t>Attributes do not change frequently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500"/>
              <a:t> </a:t>
            </a:r>
            <a:r>
              <a:rPr lang="en-US" sz="1500"/>
              <a:t>(</a:t>
            </a:r>
            <a:r>
              <a:rPr b="1" lang="en-US" sz="1500"/>
              <a:t>Material Config./ Material Master</a:t>
            </a:r>
            <a:r>
              <a:rPr lang="en-US" sz="1500"/>
              <a:t>)</a:t>
            </a:r>
            <a:endParaRPr sz="1500"/>
          </a:p>
        </p:txBody>
      </p:sp>
      <p:sp>
        <p:nvSpPr>
          <p:cNvPr id="326" name="Google Shape;326;ge97d07287f_0_106"/>
          <p:cNvSpPr/>
          <p:nvPr/>
        </p:nvSpPr>
        <p:spPr>
          <a:xfrm>
            <a:off x="422725" y="3133825"/>
            <a:ext cx="1320000" cy="6222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900"/>
              <a:t>ShipNt</a:t>
            </a:r>
            <a:endParaRPr sz="2200"/>
          </a:p>
        </p:txBody>
      </p:sp>
      <p:cxnSp>
        <p:nvCxnSpPr>
          <p:cNvPr id="327" name="Google Shape;327;ge97d07287f_0_106"/>
          <p:cNvCxnSpPr>
            <a:stCxn id="326" idx="7"/>
            <a:endCxn id="297" idx="1"/>
          </p:cNvCxnSpPr>
          <p:nvPr/>
        </p:nvCxnSpPr>
        <p:spPr>
          <a:xfrm>
            <a:off x="1549415" y="3224944"/>
            <a:ext cx="1097400" cy="7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ge97d07287f_0_106"/>
          <p:cNvSpPr/>
          <p:nvPr/>
        </p:nvSpPr>
        <p:spPr>
          <a:xfrm>
            <a:off x="4572350" y="4109850"/>
            <a:ext cx="1452000" cy="7002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300"/>
              <a:t>Available Inventory at Plant</a:t>
            </a:r>
            <a:endParaRPr sz="1300"/>
          </a:p>
        </p:txBody>
      </p:sp>
      <p:cxnSp>
        <p:nvCxnSpPr>
          <p:cNvPr id="329" name="Google Shape;329;ge97d07287f_0_106"/>
          <p:cNvCxnSpPr>
            <a:stCxn id="328" idx="0"/>
            <a:endCxn id="297" idx="2"/>
          </p:cNvCxnSpPr>
          <p:nvPr/>
        </p:nvCxnSpPr>
        <p:spPr>
          <a:xfrm rot="10800000">
            <a:off x="3372950" y="3580950"/>
            <a:ext cx="1925400" cy="52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ge97d07287f_0_106"/>
          <p:cNvSpPr/>
          <p:nvPr/>
        </p:nvSpPr>
        <p:spPr>
          <a:xfrm>
            <a:off x="9593175" y="1388413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Safe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Time</a:t>
            </a:r>
            <a:endParaRPr sz="1500"/>
          </a:p>
        </p:txBody>
      </p:sp>
      <p:cxnSp>
        <p:nvCxnSpPr>
          <p:cNvPr id="331" name="Google Shape;331;ge97d07287f_0_106"/>
          <p:cNvCxnSpPr>
            <a:stCxn id="330" idx="4"/>
          </p:cNvCxnSpPr>
          <p:nvPr/>
        </p:nvCxnSpPr>
        <p:spPr>
          <a:xfrm flipH="1">
            <a:off x="10014075" y="2010613"/>
            <a:ext cx="239100" cy="99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ge97d07287f_0_106"/>
          <p:cNvSpPr/>
          <p:nvPr/>
        </p:nvSpPr>
        <p:spPr>
          <a:xfrm>
            <a:off x="6973063" y="1792700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100"/>
              <a:t>Planning Time Fence (in days)</a:t>
            </a:r>
            <a:endParaRPr sz="1200"/>
          </a:p>
        </p:txBody>
      </p:sp>
      <p:cxnSp>
        <p:nvCxnSpPr>
          <p:cNvPr id="333" name="Google Shape;333;ge97d07287f_0_106"/>
          <p:cNvCxnSpPr>
            <a:stCxn id="332" idx="5"/>
            <a:endCxn id="305" idx="1"/>
          </p:cNvCxnSpPr>
          <p:nvPr/>
        </p:nvCxnSpPr>
        <p:spPr>
          <a:xfrm>
            <a:off x="8099753" y="2323781"/>
            <a:ext cx="851700" cy="94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ge97d07287f_0_106"/>
          <p:cNvSpPr/>
          <p:nvPr/>
        </p:nvSpPr>
        <p:spPr>
          <a:xfrm>
            <a:off x="9442513" y="5047125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100"/>
              <a:t>Planning </a:t>
            </a:r>
            <a:r>
              <a:rPr lang="en-US" sz="1100"/>
              <a:t>Calendar</a:t>
            </a:r>
            <a:endParaRPr sz="1200"/>
          </a:p>
        </p:txBody>
      </p:sp>
      <p:cxnSp>
        <p:nvCxnSpPr>
          <p:cNvPr id="335" name="Google Shape;335;ge97d07287f_0_106"/>
          <p:cNvCxnSpPr/>
          <p:nvPr/>
        </p:nvCxnSpPr>
        <p:spPr>
          <a:xfrm>
            <a:off x="9933663" y="3548550"/>
            <a:ext cx="53700" cy="149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ge97d07287f_0_106"/>
          <p:cNvSpPr txBox="1"/>
          <p:nvPr/>
        </p:nvSpPr>
        <p:spPr>
          <a:xfrm>
            <a:off x="2674025" y="770850"/>
            <a:ext cx="299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DepReq</a:t>
            </a:r>
            <a:r>
              <a:rPr lang="en-US"/>
              <a:t> - Dependent Requirement, Reqmt of Stck Qty, based on </a:t>
            </a:r>
            <a:r>
              <a:rPr b="1" lang="en-US"/>
              <a:t>Forecast</a:t>
            </a:r>
            <a:r>
              <a:rPr b="1" lang="en-US"/>
              <a:t> </a:t>
            </a:r>
            <a:r>
              <a:rPr lang="en-US"/>
              <a:t>and </a:t>
            </a:r>
            <a:r>
              <a:rPr b="1" lang="en-US"/>
              <a:t>Firmed Orders</a:t>
            </a:r>
            <a:endParaRPr b="1"/>
          </a:p>
        </p:txBody>
      </p:sp>
      <p:sp>
        <p:nvSpPr>
          <p:cNvPr id="337" name="Google Shape;337;ge97d07287f_0_106"/>
          <p:cNvSpPr txBox="1"/>
          <p:nvPr/>
        </p:nvSpPr>
        <p:spPr>
          <a:xfrm>
            <a:off x="162750" y="3740975"/>
            <a:ext cx="231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ShipNt</a:t>
            </a:r>
            <a:r>
              <a:rPr lang="en-US"/>
              <a:t> </a:t>
            </a:r>
            <a:r>
              <a:rPr lang="en-US"/>
              <a:t>- Ship Note, Num of stck </a:t>
            </a:r>
            <a:r>
              <a:rPr b="1" lang="en-US"/>
              <a:t>in transit</a:t>
            </a:r>
            <a:endParaRPr b="1"/>
          </a:p>
        </p:txBody>
      </p:sp>
      <p:sp>
        <p:nvSpPr>
          <p:cNvPr id="338" name="Google Shape;338;ge97d07287f_0_106"/>
          <p:cNvSpPr/>
          <p:nvPr/>
        </p:nvSpPr>
        <p:spPr>
          <a:xfrm>
            <a:off x="812375" y="1643075"/>
            <a:ext cx="1511400" cy="6222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900"/>
              <a:t>IndReq</a:t>
            </a:r>
            <a:endParaRPr sz="2200"/>
          </a:p>
        </p:txBody>
      </p:sp>
      <p:cxnSp>
        <p:nvCxnSpPr>
          <p:cNvPr id="339" name="Google Shape;339;ge97d07287f_0_106"/>
          <p:cNvCxnSpPr>
            <a:stCxn id="338" idx="5"/>
          </p:cNvCxnSpPr>
          <p:nvPr/>
        </p:nvCxnSpPr>
        <p:spPr>
          <a:xfrm>
            <a:off x="2102436" y="2174156"/>
            <a:ext cx="802500" cy="88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ge97d07287f_0_106"/>
          <p:cNvSpPr txBox="1"/>
          <p:nvPr/>
        </p:nvSpPr>
        <p:spPr>
          <a:xfrm>
            <a:off x="812375" y="1040775"/>
            <a:ext cx="16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IndReq</a:t>
            </a:r>
            <a:r>
              <a:rPr lang="en-US"/>
              <a:t> - Order </a:t>
            </a:r>
            <a:r>
              <a:rPr b="1" lang="en-US"/>
              <a:t>Forecast of stck</a:t>
            </a:r>
            <a:endParaRPr b="1"/>
          </a:p>
        </p:txBody>
      </p:sp>
      <p:sp>
        <p:nvSpPr>
          <p:cNvPr id="341" name="Google Shape;341;ge97d07287f_0_106"/>
          <p:cNvSpPr/>
          <p:nvPr/>
        </p:nvSpPr>
        <p:spPr>
          <a:xfrm>
            <a:off x="972125" y="4502275"/>
            <a:ext cx="1320000" cy="6222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/>
              <a:t>SchAgr</a:t>
            </a:r>
            <a:endParaRPr sz="2100"/>
          </a:p>
        </p:txBody>
      </p:sp>
      <p:cxnSp>
        <p:nvCxnSpPr>
          <p:cNvPr id="342" name="Google Shape;342;ge97d07287f_0_106"/>
          <p:cNvCxnSpPr>
            <a:stCxn id="341" idx="0"/>
          </p:cNvCxnSpPr>
          <p:nvPr/>
        </p:nvCxnSpPr>
        <p:spPr>
          <a:xfrm flipH="1" rot="10800000">
            <a:off x="1632125" y="3622975"/>
            <a:ext cx="1221000" cy="87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ge97d07287f_0_106"/>
          <p:cNvSpPr txBox="1"/>
          <p:nvPr/>
        </p:nvSpPr>
        <p:spPr>
          <a:xfrm>
            <a:off x="108150" y="5270175"/>
            <a:ext cx="279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quantity of stck  we are expecting to be picked up from Supplier. It will be delivered on a date.</a:t>
            </a:r>
            <a:endParaRPr/>
          </a:p>
        </p:txBody>
      </p:sp>
      <p:sp>
        <p:nvSpPr>
          <p:cNvPr id="344" name="Google Shape;344;ge97d07287f_0_106"/>
          <p:cNvSpPr/>
          <p:nvPr/>
        </p:nvSpPr>
        <p:spPr>
          <a:xfrm>
            <a:off x="4899275" y="3279900"/>
            <a:ext cx="1452000" cy="7002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100"/>
              <a:t>Available Inventory at warehouse</a:t>
            </a:r>
            <a:endParaRPr sz="1100"/>
          </a:p>
        </p:txBody>
      </p:sp>
      <p:cxnSp>
        <p:nvCxnSpPr>
          <p:cNvPr id="345" name="Google Shape;345;ge97d07287f_0_106"/>
          <p:cNvCxnSpPr>
            <a:stCxn id="344" idx="2"/>
            <a:endCxn id="297" idx="3"/>
          </p:cNvCxnSpPr>
          <p:nvPr/>
        </p:nvCxnSpPr>
        <p:spPr>
          <a:xfrm rot="10800000">
            <a:off x="4098875" y="3302400"/>
            <a:ext cx="800400" cy="3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ge97d07287f_0_106"/>
          <p:cNvSpPr/>
          <p:nvPr/>
        </p:nvSpPr>
        <p:spPr>
          <a:xfrm>
            <a:off x="2919175" y="4438738"/>
            <a:ext cx="1319875" cy="700050"/>
          </a:xfrm>
          <a:prstGeom prst="flowChartDecision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/>
              <a:t>generate</a:t>
            </a:r>
            <a:endParaRPr sz="1500"/>
          </a:p>
        </p:txBody>
      </p:sp>
      <p:sp>
        <p:nvSpPr>
          <p:cNvPr id="347" name="Google Shape;347;ge97d07287f_0_106"/>
          <p:cNvSpPr/>
          <p:nvPr/>
        </p:nvSpPr>
        <p:spPr>
          <a:xfrm>
            <a:off x="2853113" y="5467688"/>
            <a:ext cx="1452000" cy="5574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/>
              <a:t>Exception</a:t>
            </a:r>
            <a:endParaRPr sz="1900"/>
          </a:p>
        </p:txBody>
      </p:sp>
      <p:cxnSp>
        <p:nvCxnSpPr>
          <p:cNvPr id="348" name="Google Shape;348;ge97d07287f_0_106"/>
          <p:cNvCxnSpPr>
            <a:stCxn id="346" idx="0"/>
            <a:endCxn id="297" idx="2"/>
          </p:cNvCxnSpPr>
          <p:nvPr/>
        </p:nvCxnSpPr>
        <p:spPr>
          <a:xfrm rot="10800000">
            <a:off x="3373013" y="3581038"/>
            <a:ext cx="206100" cy="85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9" name="Google Shape;349;ge97d07287f_0_106"/>
          <p:cNvCxnSpPr>
            <a:stCxn id="347" idx="0"/>
            <a:endCxn id="346" idx="2"/>
          </p:cNvCxnSpPr>
          <p:nvPr/>
        </p:nvCxnSpPr>
        <p:spPr>
          <a:xfrm rot="10800000">
            <a:off x="3579113" y="5138888"/>
            <a:ext cx="0" cy="32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97d07287f_0_468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Examples: Exceptions msg from Inventory</a:t>
            </a:r>
            <a:endParaRPr u="none"/>
          </a:p>
        </p:txBody>
      </p:sp>
      <p:sp>
        <p:nvSpPr>
          <p:cNvPr id="356" name="Google Shape;356;ge97d07287f_0_468"/>
          <p:cNvSpPr txBox="1"/>
          <p:nvPr>
            <p:ph idx="1" type="body"/>
          </p:nvPr>
        </p:nvSpPr>
        <p:spPr>
          <a:xfrm>
            <a:off x="421105" y="1275347"/>
            <a:ext cx="11369700" cy="48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ShipNt</a:t>
            </a:r>
            <a:r>
              <a:rPr lang="en-US"/>
              <a:t> - an exception message is generated when a shipment is not delivered on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SchAgr</a:t>
            </a:r>
            <a:r>
              <a:rPr lang="en-US"/>
              <a:t> - An exception message is generated when a schedule Qty is not high enough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AvailableQty</a:t>
            </a:r>
            <a:r>
              <a:rPr lang="en-US"/>
              <a:t> - an exception message is </a:t>
            </a:r>
            <a:r>
              <a:rPr lang="en-US"/>
              <a:t>generated</a:t>
            </a:r>
            <a:r>
              <a:rPr lang="en-US"/>
              <a:t> when a stock Qty is negative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SafetyStck</a:t>
            </a:r>
            <a:r>
              <a:rPr lang="en-US"/>
              <a:t> - an exception message is generated when a high </a:t>
            </a:r>
            <a:r>
              <a:rPr lang="en-US"/>
              <a:t>value of </a:t>
            </a:r>
            <a:r>
              <a:rPr lang="en-US"/>
              <a:t>safety stock causing the available qty in negative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97d07287f_0_382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Shipment status...</a:t>
            </a:r>
            <a:endParaRPr u="none"/>
          </a:p>
        </p:txBody>
      </p:sp>
      <p:graphicFrame>
        <p:nvGraphicFramePr>
          <p:cNvPr id="363" name="Google Shape;363;ge97d07287f_0_382"/>
          <p:cNvGraphicFramePr/>
          <p:nvPr/>
        </p:nvGraphicFramePr>
        <p:xfrm>
          <a:off x="952500" y="14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{1184B5A0-F523-4FDD-8587-EBF5CC9EE66D}</a:tableStyleId>
              </a:tblPr>
              <a:tblGrid>
                <a:gridCol w="3180375"/>
                <a:gridCol w="7106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Shipment Status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Description</a:t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strike="sngStrike"/>
                        <a:t>Warehouse</a:t>
                      </a:r>
                      <a:endParaRPr sz="1900"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strike="sngStrike"/>
                        <a:t>O</a:t>
                      </a:r>
                      <a:r>
                        <a:rPr lang="en-US" sz="1900" strike="sngStrike"/>
                        <a:t>rdered parts currently are in Warehouse</a:t>
                      </a:r>
                      <a:endParaRPr sz="1900" strike="sng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strike="sngStrike"/>
                        <a:t>Yard</a:t>
                      </a:r>
                      <a:endParaRPr sz="1900"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strike="sngStrike"/>
                        <a:t>O</a:t>
                      </a:r>
                      <a:r>
                        <a:rPr lang="en-US" sz="1900" strike="sngStrike"/>
                        <a:t>rdered parts currently are in Yard</a:t>
                      </a:r>
                      <a:endParaRPr sz="1900" strike="sng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strike="sngStrike"/>
                        <a:t>On Road (in transit)</a:t>
                      </a:r>
                      <a:endParaRPr sz="1900"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strike="sngStrike"/>
                        <a:t>Supplier has delivered the parts. and now </a:t>
                      </a:r>
                      <a:r>
                        <a:rPr lang="en-US" sz="1900" strike="sngStrike">
                          <a:solidFill>
                            <a:schemeClr val="dk1"/>
                          </a:solidFill>
                        </a:rPr>
                        <a:t>the</a:t>
                      </a:r>
                      <a:r>
                        <a:rPr lang="en-US" sz="1900" strike="sngStrike">
                          <a:solidFill>
                            <a:schemeClr val="dk1"/>
                          </a:solidFill>
                        </a:rPr>
                        <a:t> ordered parts currently in transit. </a:t>
                      </a:r>
                      <a:endParaRPr sz="1900" strike="sng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Line Site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Ordered parts are currently at the production site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Partial</a:t>
                      </a:r>
                      <a:r>
                        <a:rPr lang="en-US" sz="1900"/>
                        <a:t> Shipment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Parts has been delivered, but partially. 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?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?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ge97d07287f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050" y="272950"/>
            <a:ext cx="10302726" cy="58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ek_of_3_8_Refined_Roadmap_Upd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2021-03-15T17:04:38Z</dcterms:created>
  <dc:creator>BARNETT, EVAN 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0x01010090A568DD55000B4ABF9207FE11AE5AAE</vt:lpwstr>
  </property>
</Properties>
</file>