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nAIaHs95dWOFJS8AZ1gf77Cw/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A48B3A-4D06-4534-B6A3-8D4FEB759BE3}">
  <a:tblStyle styleId="{18A48B3A-4D06-4534-B6A3-8D4FEB759BE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53bcc34a_0_9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b853bcc34a_0_9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b853bcc34a_0_9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53bcc34a_0_20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b853bcc34a_0_20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b853bcc34a_0_209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53bcc34a_0_36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b853bcc34a_0_36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b853bcc34a_0_36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53bcc34a_0_35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b853bcc34a_0_353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b853bcc34a_0_353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21105" y="136525"/>
            <a:ext cx="11369842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21105" y="1275347"/>
            <a:ext cx="11369842" cy="48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4400"/>
              <a:buFont typeface="Arial"/>
              <a:buNone/>
              <a:defRPr b="1" i="0" sz="4400" u="sng" cap="none" strike="noStrike">
                <a:solidFill>
                  <a:srgbClr val="8300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8300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BMW logo (gray).svg - Wikimedia Commons" id="16" name="Google Shape;16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86411" y="630974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60154" y="6309746"/>
            <a:ext cx="167169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6335485"/>
            <a:ext cx="2743200" cy="4057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53bcc34a_0_98"/>
          <p:cNvSpPr txBox="1"/>
          <p:nvPr>
            <p:ph type="title"/>
          </p:nvPr>
        </p:nvSpPr>
        <p:spPr>
          <a:xfrm>
            <a:off x="104775" y="136525"/>
            <a:ext cx="11938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none"/>
              <a:t>Weekly updates - 08/09/2021 - AI Institute</a:t>
            </a:r>
            <a:endParaRPr u="none"/>
          </a:p>
        </p:txBody>
      </p:sp>
      <p:sp>
        <p:nvSpPr>
          <p:cNvPr id="94" name="Google Shape;94;gb853bcc34a_0_9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759"/>
              <a:buNone/>
            </a:pPr>
            <a:r>
              <a:rPr b="1" lang="en-US" sz="3350">
                <a:solidFill>
                  <a:srgbClr val="830028"/>
                </a:solidFill>
              </a:rPr>
              <a:t>Plan for this week</a:t>
            </a:r>
            <a:endParaRPr sz="33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759"/>
              <a:buNone/>
            </a:pPr>
            <a:r>
              <a:t/>
            </a:r>
            <a:endParaRPr sz="33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Continue to review the Zgrve and 130 reports and working to understand the header definitions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-Study Material Master User Manual documentation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Identify important fields for Material Planning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Prepare data dictionary to create database Improve relationship diagram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441"/>
              <a:buNone/>
            </a:pPr>
            <a:r>
              <a:t/>
            </a:r>
            <a:endParaRPr sz="4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441"/>
              <a:buNone/>
            </a:pPr>
            <a:r>
              <a:t/>
            </a:r>
            <a:endParaRPr sz="4400"/>
          </a:p>
        </p:txBody>
      </p:sp>
      <p:sp>
        <p:nvSpPr>
          <p:cNvPr id="95" name="Google Shape;95;gb853bcc34a_0_9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2180"/>
              <a:buNone/>
            </a:pPr>
            <a:r>
              <a:rPr b="1" lang="en-US" sz="5250">
                <a:solidFill>
                  <a:srgbClr val="830028"/>
                </a:solidFill>
              </a:rPr>
              <a:t>Progress made last week</a:t>
            </a:r>
            <a:endParaRPr b="1" sz="5250">
              <a:solidFill>
                <a:srgbClr val="83002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89473"/>
              <a:buNone/>
            </a:pPr>
            <a:r>
              <a:t/>
            </a:r>
            <a:endParaRPr b="1" sz="2000">
              <a:solidFill>
                <a:srgbClr val="83002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884"/>
              <a:buNone/>
            </a:pPr>
            <a:r>
              <a:t/>
            </a:r>
            <a:endParaRPr sz="4572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3582"/>
              <a:buNone/>
            </a:pPr>
            <a:r>
              <a:rPr lang="en-US" sz="5150"/>
              <a:t>- Reviewed 130 reports file, and revised relationship diagram</a:t>
            </a:r>
            <a:endParaRPr sz="51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3582"/>
              <a:buNone/>
            </a:pPr>
            <a:r>
              <a:rPr lang="en-US" sz="5150"/>
              <a:t>- Reviewed Material Master User manual documentation</a:t>
            </a:r>
            <a:endParaRPr sz="51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3582"/>
              <a:buNone/>
            </a:pPr>
            <a:r>
              <a:rPr lang="en-US" sz="5150"/>
              <a:t>- Brainstormed Shawn’s meeting notes, Questions, video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2291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2291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2291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53bcc34a_0_209"/>
          <p:cNvSpPr/>
          <p:nvPr/>
        </p:nvSpPr>
        <p:spPr>
          <a:xfrm>
            <a:off x="3039025" y="1378278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b853bcc34a_0_209"/>
          <p:cNvSpPr/>
          <p:nvPr/>
        </p:nvSpPr>
        <p:spPr>
          <a:xfrm>
            <a:off x="3765175" y="205050"/>
            <a:ext cx="13200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 #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gb853bcc34a_0_209"/>
          <p:cNvCxnSpPr>
            <a:endCxn id="102" idx="4"/>
          </p:cNvCxnSpPr>
          <p:nvPr/>
        </p:nvCxnSpPr>
        <p:spPr>
          <a:xfrm flipH="1" rot="10800000">
            <a:off x="3732475" y="895050"/>
            <a:ext cx="692700" cy="47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gb853bcc34a_0_209"/>
          <p:cNvSpPr/>
          <p:nvPr/>
        </p:nvSpPr>
        <p:spPr>
          <a:xfrm>
            <a:off x="4891063" y="13006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b853bcc34a_0_209"/>
          <p:cNvCxnSpPr>
            <a:stCxn id="101" idx="3"/>
            <a:endCxn id="104" idx="1"/>
          </p:cNvCxnSpPr>
          <p:nvPr/>
        </p:nvCxnSpPr>
        <p:spPr>
          <a:xfrm flipH="1" rot="10800000">
            <a:off x="4491025" y="1650678"/>
            <a:ext cx="3999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b853bcc34a_0_209"/>
          <p:cNvSpPr/>
          <p:nvPr/>
        </p:nvSpPr>
        <p:spPr>
          <a:xfrm>
            <a:off x="7756375" y="13719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(Vendor)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b853bcc34a_0_209"/>
          <p:cNvSpPr/>
          <p:nvPr/>
        </p:nvSpPr>
        <p:spPr>
          <a:xfrm>
            <a:off x="944555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#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b853bcc34a_0_209"/>
          <p:cNvSpPr/>
          <p:nvPr/>
        </p:nvSpPr>
        <p:spPr>
          <a:xfrm>
            <a:off x="734220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b853bcc34a_0_209"/>
          <p:cNvCxnSpPr>
            <a:stCxn id="106" idx="0"/>
          </p:cNvCxnSpPr>
          <p:nvPr/>
        </p:nvCxnSpPr>
        <p:spPr>
          <a:xfrm rot="10800000">
            <a:off x="8098975" y="949550"/>
            <a:ext cx="383400" cy="42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gb853bcc34a_0_209"/>
          <p:cNvCxnSpPr>
            <a:stCxn id="106" idx="3"/>
            <a:endCxn id="107" idx="4"/>
          </p:cNvCxnSpPr>
          <p:nvPr/>
        </p:nvCxnSpPr>
        <p:spPr>
          <a:xfrm flipH="1" rot="10800000">
            <a:off x="9208375" y="949550"/>
            <a:ext cx="1020600" cy="7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gb853bcc34a_0_209"/>
          <p:cNvCxnSpPr/>
          <p:nvPr/>
        </p:nvCxnSpPr>
        <p:spPr>
          <a:xfrm flipH="1" rot="10800000">
            <a:off x="6210938" y="1643150"/>
            <a:ext cx="15669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gb853bcc34a_0_209"/>
          <p:cNvSpPr txBox="1"/>
          <p:nvPr/>
        </p:nvSpPr>
        <p:spPr>
          <a:xfrm>
            <a:off x="7218801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b853bcc34a_0_209"/>
          <p:cNvSpPr/>
          <p:nvPr/>
        </p:nvSpPr>
        <p:spPr>
          <a:xfrm>
            <a:off x="7822425" y="2723500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b853bcc34a_0_209"/>
          <p:cNvSpPr/>
          <p:nvPr/>
        </p:nvSpPr>
        <p:spPr>
          <a:xfrm>
            <a:off x="7774038" y="41125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(Parts)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b853bcc34a_0_209"/>
          <p:cNvCxnSpPr>
            <a:stCxn id="113" idx="0"/>
            <a:endCxn id="106" idx="2"/>
          </p:cNvCxnSpPr>
          <p:nvPr/>
        </p:nvCxnSpPr>
        <p:spPr>
          <a:xfrm rot="10800000">
            <a:off x="8482363" y="1929400"/>
            <a:ext cx="0" cy="79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gb853bcc34a_0_209"/>
          <p:cNvCxnSpPr>
            <a:stCxn id="114" idx="0"/>
            <a:endCxn id="113" idx="2"/>
          </p:cNvCxnSpPr>
          <p:nvPr/>
        </p:nvCxnSpPr>
        <p:spPr>
          <a:xfrm rot="10800000">
            <a:off x="8482338" y="3423700"/>
            <a:ext cx="17700" cy="68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gb853bcc34a_0_209"/>
          <p:cNvSpPr txBox="1"/>
          <p:nvPr/>
        </p:nvSpPr>
        <p:spPr>
          <a:xfrm>
            <a:off x="8482351" y="37032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b853bcc34a_0_209"/>
          <p:cNvSpPr/>
          <p:nvPr/>
        </p:nvSpPr>
        <p:spPr>
          <a:xfrm>
            <a:off x="9638225" y="21661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b853bcc34a_0_209"/>
          <p:cNvSpPr/>
          <p:nvPr/>
        </p:nvSpPr>
        <p:spPr>
          <a:xfrm>
            <a:off x="9704288" y="33043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gb853bcc34a_0_209"/>
          <p:cNvCxnSpPr>
            <a:stCxn id="119" idx="2"/>
            <a:endCxn id="114" idx="3"/>
          </p:cNvCxnSpPr>
          <p:nvPr/>
        </p:nvCxnSpPr>
        <p:spPr>
          <a:xfrm rot="5400000">
            <a:off x="9601776" y="3628688"/>
            <a:ext cx="386700" cy="1138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gb853bcc34a_0_209"/>
          <p:cNvCxnSpPr>
            <a:endCxn id="118" idx="2"/>
          </p:cNvCxnSpPr>
          <p:nvPr/>
        </p:nvCxnSpPr>
        <p:spPr>
          <a:xfrm rot="10800000">
            <a:off x="10364225" y="2723500"/>
            <a:ext cx="8700" cy="59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b853bcc34a_0_209"/>
          <p:cNvSpPr/>
          <p:nvPr/>
        </p:nvSpPr>
        <p:spPr>
          <a:xfrm>
            <a:off x="10892250" y="1347050"/>
            <a:ext cx="11928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b853bcc34a_0_209"/>
          <p:cNvCxnSpPr>
            <a:stCxn id="118" idx="3"/>
            <a:endCxn id="122" idx="4"/>
          </p:cNvCxnSpPr>
          <p:nvPr/>
        </p:nvCxnSpPr>
        <p:spPr>
          <a:xfrm flipH="1" rot="10800000">
            <a:off x="11090225" y="1969300"/>
            <a:ext cx="398400" cy="47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b853bcc34a_0_209"/>
          <p:cNvSpPr txBox="1"/>
          <p:nvPr/>
        </p:nvSpPr>
        <p:spPr>
          <a:xfrm>
            <a:off x="10364226" y="26591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b853bcc34a_0_209"/>
          <p:cNvSpPr/>
          <p:nvPr/>
        </p:nvSpPr>
        <p:spPr>
          <a:xfrm>
            <a:off x="5620613" y="384777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853bcc34a_0_209"/>
          <p:cNvSpPr/>
          <p:nvPr/>
        </p:nvSpPr>
        <p:spPr>
          <a:xfrm>
            <a:off x="3039038" y="3415738"/>
            <a:ext cx="1452000" cy="5574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b853bcc34a_0_209"/>
          <p:cNvSpPr/>
          <p:nvPr/>
        </p:nvSpPr>
        <p:spPr>
          <a:xfrm>
            <a:off x="3105088" y="23257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gb853bcc34a_0_209"/>
          <p:cNvCxnSpPr>
            <a:stCxn id="127" idx="0"/>
            <a:endCxn id="101" idx="2"/>
          </p:cNvCxnSpPr>
          <p:nvPr/>
        </p:nvCxnSpPr>
        <p:spPr>
          <a:xfrm rot="10800000">
            <a:off x="3765026" y="1935788"/>
            <a:ext cx="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b853bcc34a_0_209"/>
          <p:cNvCxnSpPr>
            <a:stCxn id="126" idx="0"/>
          </p:cNvCxnSpPr>
          <p:nvPr/>
        </p:nvCxnSpPr>
        <p:spPr>
          <a:xfrm rot="10800000">
            <a:off x="3761738" y="3025738"/>
            <a:ext cx="330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b853bcc34a_0_209"/>
          <p:cNvCxnSpPr>
            <a:stCxn id="114" idx="1"/>
            <a:endCxn id="125" idx="3"/>
          </p:cNvCxnSpPr>
          <p:nvPr/>
        </p:nvCxnSpPr>
        <p:spPr>
          <a:xfrm rot="10800000">
            <a:off x="6940338" y="4197700"/>
            <a:ext cx="833700" cy="1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b853bcc34a_0_209"/>
          <p:cNvCxnSpPr>
            <a:stCxn id="125" idx="0"/>
            <a:endCxn id="126" idx="3"/>
          </p:cNvCxnSpPr>
          <p:nvPr/>
        </p:nvCxnSpPr>
        <p:spPr>
          <a:xfrm rot="10800000">
            <a:off x="4491050" y="3694475"/>
            <a:ext cx="1789500" cy="1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gb853bcc34a_0_209"/>
          <p:cNvSpPr/>
          <p:nvPr/>
        </p:nvSpPr>
        <p:spPr>
          <a:xfrm>
            <a:off x="3181300" y="4294975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gb853bcc34a_0_209"/>
          <p:cNvCxnSpPr>
            <a:stCxn id="126" idx="2"/>
            <a:endCxn id="132" idx="0"/>
          </p:cNvCxnSpPr>
          <p:nvPr/>
        </p:nvCxnSpPr>
        <p:spPr>
          <a:xfrm>
            <a:off x="3765038" y="3973138"/>
            <a:ext cx="76200" cy="3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gb853bcc34a_0_209"/>
          <p:cNvSpPr/>
          <p:nvPr/>
        </p:nvSpPr>
        <p:spPr>
          <a:xfrm>
            <a:off x="3191388" y="5174375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 Inventory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b853bcc34a_0_209"/>
          <p:cNvCxnSpPr>
            <a:stCxn id="132" idx="2"/>
            <a:endCxn id="134" idx="0"/>
          </p:cNvCxnSpPr>
          <p:nvPr/>
        </p:nvCxnSpPr>
        <p:spPr>
          <a:xfrm>
            <a:off x="3841238" y="4995025"/>
            <a:ext cx="76200" cy="17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gb853bcc34a_0_209"/>
          <p:cNvCxnSpPr>
            <a:stCxn id="137" idx="2"/>
            <a:endCxn id="134" idx="3"/>
          </p:cNvCxnSpPr>
          <p:nvPr/>
        </p:nvCxnSpPr>
        <p:spPr>
          <a:xfrm flipH="1">
            <a:off x="4643375" y="4981000"/>
            <a:ext cx="318900" cy="47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gb853bcc34a_0_209"/>
          <p:cNvSpPr/>
          <p:nvPr/>
        </p:nvSpPr>
        <p:spPr>
          <a:xfrm>
            <a:off x="4962275" y="4669900"/>
            <a:ext cx="1320000" cy="6222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StckDS*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b853bcc34a_0_209"/>
          <p:cNvSpPr/>
          <p:nvPr/>
        </p:nvSpPr>
        <p:spPr>
          <a:xfrm>
            <a:off x="4998725" y="5568500"/>
            <a:ext cx="1247100" cy="557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RDS*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gb853bcc34a_0_209"/>
          <p:cNvCxnSpPr>
            <a:stCxn id="138" idx="2"/>
            <a:endCxn id="134" idx="3"/>
          </p:cNvCxnSpPr>
          <p:nvPr/>
        </p:nvCxnSpPr>
        <p:spPr>
          <a:xfrm rot="10800000">
            <a:off x="4643525" y="5453000"/>
            <a:ext cx="355200" cy="39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gb853bcc34a_0_209"/>
          <p:cNvSpPr/>
          <p:nvPr/>
        </p:nvSpPr>
        <p:spPr>
          <a:xfrm>
            <a:off x="3557525" y="6114100"/>
            <a:ext cx="1247100" cy="5574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RDS*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b853bcc34a_0_209"/>
          <p:cNvCxnSpPr>
            <a:stCxn id="140" idx="0"/>
            <a:endCxn id="134" idx="2"/>
          </p:cNvCxnSpPr>
          <p:nvPr/>
        </p:nvCxnSpPr>
        <p:spPr>
          <a:xfrm rot="10800000">
            <a:off x="3917375" y="5731900"/>
            <a:ext cx="263700" cy="38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b853bcc34a_0_209"/>
          <p:cNvSpPr/>
          <p:nvPr/>
        </p:nvSpPr>
        <p:spPr>
          <a:xfrm>
            <a:off x="1620850" y="4118750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gb853bcc34a_0_209"/>
          <p:cNvCxnSpPr>
            <a:endCxn id="142" idx="3"/>
          </p:cNvCxnSpPr>
          <p:nvPr/>
        </p:nvCxnSpPr>
        <p:spPr>
          <a:xfrm flipH="1">
            <a:off x="2940725" y="3973775"/>
            <a:ext cx="376800" cy="49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b853bcc34a_0_209"/>
          <p:cNvSpPr/>
          <p:nvPr/>
        </p:nvSpPr>
        <p:spPr>
          <a:xfrm>
            <a:off x="258888" y="5117000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b853bcc34a_0_209"/>
          <p:cNvSpPr/>
          <p:nvPr/>
        </p:nvSpPr>
        <p:spPr>
          <a:xfrm>
            <a:off x="85750" y="5820525"/>
            <a:ext cx="872400" cy="4755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#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b853bcc34a_0_209"/>
          <p:cNvSpPr/>
          <p:nvPr/>
        </p:nvSpPr>
        <p:spPr>
          <a:xfrm>
            <a:off x="1238600" y="5750900"/>
            <a:ext cx="872400" cy="475500"/>
          </a:xfrm>
          <a:prstGeom prst="ellipse">
            <a:avLst/>
          </a:prstGeom>
          <a:solidFill>
            <a:srgbClr val="FFE599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gb853bcc34a_0_209"/>
          <p:cNvCxnSpPr/>
          <p:nvPr/>
        </p:nvCxnSpPr>
        <p:spPr>
          <a:xfrm flipH="1" rot="10800000">
            <a:off x="563700" y="5656275"/>
            <a:ext cx="241800" cy="18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gb853bcc34a_0_209"/>
          <p:cNvCxnSpPr>
            <a:stCxn id="146" idx="1"/>
            <a:endCxn id="144" idx="2"/>
          </p:cNvCxnSpPr>
          <p:nvPr/>
        </p:nvCxnSpPr>
        <p:spPr>
          <a:xfrm rot="10800000">
            <a:off x="984760" y="5674435"/>
            <a:ext cx="381600" cy="14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gb853bcc34a_0_209"/>
          <p:cNvCxnSpPr>
            <a:stCxn id="142" idx="2"/>
            <a:endCxn id="144" idx="3"/>
          </p:cNvCxnSpPr>
          <p:nvPr/>
        </p:nvCxnSpPr>
        <p:spPr>
          <a:xfrm rot="5400000">
            <a:off x="1707338" y="4822250"/>
            <a:ext cx="576900" cy="570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b853bcc34a_0_209"/>
          <p:cNvSpPr txBox="1"/>
          <p:nvPr/>
        </p:nvSpPr>
        <p:spPr>
          <a:xfrm>
            <a:off x="2029126" y="536830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b853bcc34a_0_209"/>
          <p:cNvSpPr/>
          <p:nvPr/>
        </p:nvSpPr>
        <p:spPr>
          <a:xfrm>
            <a:off x="168700" y="2942050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b853bcc34a_0_209"/>
          <p:cNvSpPr/>
          <p:nvPr/>
        </p:nvSpPr>
        <p:spPr>
          <a:xfrm>
            <a:off x="234763" y="3958200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gb853bcc34a_0_209"/>
          <p:cNvCxnSpPr>
            <a:stCxn id="151" idx="2"/>
            <a:endCxn id="152" idx="0"/>
          </p:cNvCxnSpPr>
          <p:nvPr/>
        </p:nvCxnSpPr>
        <p:spPr>
          <a:xfrm>
            <a:off x="894700" y="349945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gb853bcc34a_0_209"/>
          <p:cNvCxnSpPr/>
          <p:nvPr/>
        </p:nvCxnSpPr>
        <p:spPr>
          <a:xfrm>
            <a:off x="894713" y="465825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gb853bcc34a_0_209"/>
          <p:cNvSpPr txBox="1"/>
          <p:nvPr/>
        </p:nvSpPr>
        <p:spPr>
          <a:xfrm>
            <a:off x="894726" y="34448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b853bcc34a_0_209"/>
          <p:cNvSpPr txBox="1"/>
          <p:nvPr/>
        </p:nvSpPr>
        <p:spPr>
          <a:xfrm>
            <a:off x="818526" y="474027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b853bcc34a_0_209"/>
          <p:cNvSpPr/>
          <p:nvPr/>
        </p:nvSpPr>
        <p:spPr>
          <a:xfrm>
            <a:off x="871563" y="1783250"/>
            <a:ext cx="1319875" cy="700050"/>
          </a:xfrm>
          <a:prstGeom prst="flowChartDecision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gb853bcc34a_0_209"/>
          <p:cNvCxnSpPr>
            <a:stCxn id="157" idx="2"/>
            <a:endCxn id="126" idx="1"/>
          </p:cNvCxnSpPr>
          <p:nvPr/>
        </p:nvCxnSpPr>
        <p:spPr>
          <a:xfrm>
            <a:off x="1531500" y="2483300"/>
            <a:ext cx="1507500" cy="12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gb853bcc34a_0_209"/>
          <p:cNvSpPr/>
          <p:nvPr/>
        </p:nvSpPr>
        <p:spPr>
          <a:xfrm>
            <a:off x="805500" y="767100"/>
            <a:ext cx="1452000" cy="5574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gb853bcc34a_0_209"/>
          <p:cNvCxnSpPr>
            <a:stCxn id="159" idx="2"/>
            <a:endCxn id="157" idx="0"/>
          </p:cNvCxnSpPr>
          <p:nvPr/>
        </p:nvCxnSpPr>
        <p:spPr>
          <a:xfrm>
            <a:off x="1531500" y="132450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gb853bcc34a_0_209"/>
          <p:cNvSpPr txBox="1"/>
          <p:nvPr/>
        </p:nvSpPr>
        <p:spPr>
          <a:xfrm>
            <a:off x="7777850" y="5892650"/>
            <a:ext cx="37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RDS -  inventory in transit from a supplier to BMW (in Days)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b853bcc34a_0_209"/>
          <p:cNvSpPr txBox="1"/>
          <p:nvPr/>
        </p:nvSpPr>
        <p:spPr>
          <a:xfrm>
            <a:off x="7822425" y="5633150"/>
            <a:ext cx="421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StckDS - Stock Days’ Supply currently at plant (in Days)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b853bcc34a_0_209"/>
          <p:cNvSpPr/>
          <p:nvPr/>
        </p:nvSpPr>
        <p:spPr>
          <a:xfrm>
            <a:off x="802525" y="317800"/>
            <a:ext cx="318900" cy="321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b853bcc34a_0_209"/>
          <p:cNvSpPr/>
          <p:nvPr/>
        </p:nvSpPr>
        <p:spPr>
          <a:xfrm>
            <a:off x="1259725" y="317800"/>
            <a:ext cx="318900" cy="321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b853bcc34a_0_209"/>
          <p:cNvSpPr/>
          <p:nvPr/>
        </p:nvSpPr>
        <p:spPr>
          <a:xfrm>
            <a:off x="1716925" y="317800"/>
            <a:ext cx="318900" cy="321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53bcc34a_0_368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none"/>
              <a:t>Questions...</a:t>
            </a:r>
            <a:endParaRPr u="none"/>
          </a:p>
        </p:txBody>
      </p:sp>
      <p:sp>
        <p:nvSpPr>
          <p:cNvPr id="172" name="Google Shape;172;gb853bcc34a_0_368"/>
          <p:cNvSpPr txBox="1"/>
          <p:nvPr>
            <p:ph idx="1" type="body"/>
          </p:nvPr>
        </p:nvSpPr>
        <p:spPr>
          <a:xfrm>
            <a:off x="421105" y="1275347"/>
            <a:ext cx="11369700" cy="4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6626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What is the current approach at BMW to perform material planning (other than stckDS, Exception message)?</a:t>
            </a:r>
            <a:endParaRPr sz="25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3044"/>
              <a:buNone/>
            </a:pPr>
            <a:r>
              <a:t/>
            </a:r>
            <a:endParaRPr sz="2550"/>
          </a:p>
          <a:p>
            <a:pPr indent="-36626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How would a material planner like to receive a recommandations from  Material Planner Assistant? </a:t>
            </a:r>
            <a:endParaRPr sz="2550"/>
          </a:p>
          <a:p>
            <a:pPr indent="-366267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What will be a format of recommendations from  Material Planner?</a:t>
            </a:r>
            <a:endParaRPr sz="2550"/>
          </a:p>
          <a:p>
            <a:pPr indent="-366267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Are Colored Alerts sufficient for material planner?</a:t>
            </a:r>
            <a:endParaRPr sz="25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t/>
            </a:r>
            <a:endParaRPr sz="2550"/>
          </a:p>
          <a:p>
            <a:pPr indent="-36626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Would it be possible to access historical exceptions datasets (along with material data) to analyze the frequency/occurrences of them? They may help us to analyze the frequently occur exceptions and root cause of them?</a:t>
            </a:r>
            <a:endParaRPr sz="25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t/>
            </a:r>
            <a:endParaRPr sz="2550"/>
          </a:p>
          <a:p>
            <a:pPr indent="-36626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550"/>
              <a:t>Is there any criticality level (or weight) associated with exception? For instance, it may be possible that some exceptions  require more attention than other exceptions?</a:t>
            </a:r>
            <a:endParaRPr sz="25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853bcc34a_0_353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none"/>
              <a:t>Traffic Signal</a:t>
            </a:r>
            <a:endParaRPr u="none"/>
          </a:p>
        </p:txBody>
      </p:sp>
      <p:graphicFrame>
        <p:nvGraphicFramePr>
          <p:cNvPr id="179" name="Google Shape;179;gb853bcc34a_0_353"/>
          <p:cNvGraphicFramePr/>
          <p:nvPr/>
        </p:nvGraphicFramePr>
        <p:xfrm>
          <a:off x="654325" y="19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{18A48B3A-4D06-4534-B6A3-8D4FEB759BE3}</a:tableStyleId>
              </a:tblPr>
              <a:tblGrid>
                <a:gridCol w="1669125"/>
                <a:gridCol w="8617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/>
                        <a:t>Signals</a:t>
                      </a:r>
                      <a:endParaRPr b="1"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/>
                        <a:t>Description </a:t>
                      </a:r>
                      <a:endParaRPr b="1"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Red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Require an immediate attention. 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Yellow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Situations to be monitored but not critical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Green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</a:rPr>
                        <a:t>There is no exception message and no issues.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gb853bcc34a_0_353"/>
          <p:cNvSpPr/>
          <p:nvPr/>
        </p:nvSpPr>
        <p:spPr>
          <a:xfrm>
            <a:off x="1700500" y="2482800"/>
            <a:ext cx="318900" cy="321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b853bcc34a_0_353"/>
          <p:cNvSpPr/>
          <p:nvPr/>
        </p:nvSpPr>
        <p:spPr>
          <a:xfrm>
            <a:off x="1700500" y="3027300"/>
            <a:ext cx="318900" cy="321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b853bcc34a_0_353"/>
          <p:cNvSpPr/>
          <p:nvPr/>
        </p:nvSpPr>
        <p:spPr>
          <a:xfrm>
            <a:off x="1700500" y="3571800"/>
            <a:ext cx="318900" cy="321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ek_of_3_8_Refined_Roadmap_Upd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2021-03-15T17:04:38Z</dcterms:created>
  <dc:creator>BARNETT, EVAN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