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9mmuF1UNfkCUFmJtlsGTFJf6/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3177ED-1D84-4A35-A904-F7554084F9ED}">
  <a:tblStyle styleId="{D73177ED-1D84-4A35-A904-F7554084F9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53bcc34a_0_9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53bcc34a_0_9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b853bcc34a_0_9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53bcc34a_0_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853bcc34a_0_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b853bcc34a_0_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853bcc34a_0_8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853bcc34a_0_8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b853bcc34a_0_81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853bcc34a_0_3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853bcc34a_0_3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b853bcc34a_0_3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853bcc34a_0_6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853bcc34a_0_6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b853bcc34a_0_61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853bcc34a_0_7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853bcc34a_0_7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b853bcc34a_0_75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853bcc34a_0_8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853bcc34a_0_8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b853bcc34a_0_8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853bcc34a_0_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853bcc34a_0_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b853bcc34a_0_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853bcc34a_0_1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853bcc34a_0_1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b853bcc34a_0_15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853bcc34a_0_4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853bcc34a_0_4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b853bcc34a_0_43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853bcc34a_0_2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853bcc34a_0_2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b853bcc34a_0_2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53bcc34a_0_20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53bcc34a_0_20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b853bcc34a_0_20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53bcc34a_0_36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53bcc34a_0_36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b853bcc34a_0_36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53bcc34a_0_35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53bcc34a_0_35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b853bcc34a_0_353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853bcc34a_0_14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b853bcc34a_0_14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57c7c8c77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57c7c8c77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e57c7c8c77_0_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853bcc34a_0_11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853bcc34a_0_11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b853bcc34a_0_11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853bcc34a_0_11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853bcc34a_0_11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b853bcc34a_0_11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Arial"/>
              <a:buNone/>
              <a:defRPr b="1" i="0" sz="4400" u="sng" cap="none" strike="noStrike">
                <a:solidFill>
                  <a:srgbClr val="830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8300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BMW logo (gray).svg - Wikimedia Commons" id="16" name="Google Shape;1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86411" y="63097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0154" y="6309746"/>
            <a:ext cx="16716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6335485"/>
            <a:ext cx="2743200" cy="4057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53bcc34a_0_98"/>
          <p:cNvSpPr txBox="1"/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Weekly updates - 08/09/2021 - AI Institute</a:t>
            </a:r>
            <a:endParaRPr u="none"/>
          </a:p>
        </p:txBody>
      </p:sp>
      <p:sp>
        <p:nvSpPr>
          <p:cNvPr id="94" name="Google Shape;94;gb853bcc34a_0_9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830028"/>
                </a:solidFill>
              </a:rPr>
              <a:t>Plan for this </a:t>
            </a:r>
            <a:r>
              <a:rPr b="1" lang="en-US" sz="3350">
                <a:solidFill>
                  <a:srgbClr val="830028"/>
                </a:solidFill>
              </a:rPr>
              <a:t>week</a:t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50"/>
              <a:t>- </a:t>
            </a:r>
            <a:r>
              <a:rPr lang="en-US" sz="3250"/>
              <a:t>Continue to review the Zgrve and 130 reports and working to understand the header definitions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50"/>
              <a:t>-Study Material Master User Manual documentation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50"/>
              <a:t>- </a:t>
            </a:r>
            <a:r>
              <a:rPr lang="en-US" sz="3250"/>
              <a:t>Identify important fields for Material Planning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50"/>
              <a:t>- </a:t>
            </a:r>
            <a:r>
              <a:rPr lang="en-US" sz="3250"/>
              <a:t>Prepare data dictionary to create database Improve relationship diagram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95" name="Google Shape;95;gb853bcc34a_0_9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50">
                <a:solidFill>
                  <a:srgbClr val="830028"/>
                </a:solidFill>
              </a:rPr>
              <a:t>Progress made last week</a:t>
            </a:r>
            <a:endParaRPr b="1" sz="5250">
              <a:solidFill>
                <a:srgbClr val="8300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3002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572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150"/>
              <a:t>- Reviewed</a:t>
            </a:r>
            <a:r>
              <a:rPr lang="en-US" sz="5150"/>
              <a:t> 130 </a:t>
            </a:r>
            <a:r>
              <a:rPr lang="en-US" sz="5150"/>
              <a:t>reports file, and revised relationship diagram</a:t>
            </a:r>
            <a:endParaRPr sz="51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150"/>
              <a:t>- Reviewed Material Master User manual documentation</a:t>
            </a:r>
            <a:endParaRPr sz="51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150"/>
              <a:t>- Brainstormed Shawn’s meeting notes, Questions, video 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853bcc34a_0_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Data Dictionary</a:t>
            </a:r>
            <a:endParaRPr u="none"/>
          </a:p>
        </p:txBody>
      </p:sp>
      <p:sp>
        <p:nvSpPr>
          <p:cNvPr id="400" name="Google Shape;400;gb853bcc34a_0_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gb853bcc34a_0_81"/>
          <p:cNvGraphicFramePr/>
          <p:nvPr/>
        </p:nvGraphicFramePr>
        <p:xfrm>
          <a:off x="452125" y="393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{D73177ED-1D84-4A35-A904-F7554084F9ED}</a:tableStyleId>
              </a:tblPr>
              <a:tblGrid>
                <a:gridCol w="2187200"/>
                <a:gridCol w="1763900"/>
                <a:gridCol w="7508725"/>
              </a:tblGrid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Column</a:t>
                      </a:r>
                      <a:r>
                        <a:rPr b="1" lang="en-US" sz="1500"/>
                        <a:t> Name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Column </a:t>
                      </a:r>
                      <a:r>
                        <a:rPr b="1" lang="en-US" sz="1500"/>
                        <a:t>Type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Description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45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Safety Stk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Number (Int)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specifies the quantity whose purpose is to satisfy unexpectedly high demand.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Stock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Number (Int)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specifies the quantity - Valued stock with unrestricted use.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 Qty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Number (Int)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specifies the planned quantity for consumption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Net Price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Number (Float)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specifies the price of a material.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MRPCn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specifies an alphanumeric key of the MRP controller responsible for material planning for the material.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specifies an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alphanumeric</a:t>
                      </a:r>
                      <a:r>
                        <a:rPr lang="en-US" sz="1600"/>
                        <a:t> key that uniquely identify the vendor in the system. It is also be called supplied number.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0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is an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alphanumeric</a:t>
                      </a:r>
                      <a:r>
                        <a:rPr lang="en-US" sz="1600"/>
                        <a:t> key uniquely identifying the material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2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Description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is a text that describe the material in more detail.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Used in Models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is a text, containing a list of  models (separated by commas) in which the material is used.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853bcc34a_0_36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MRPCn</a:t>
            </a:r>
            <a:endParaRPr u="none"/>
          </a:p>
        </p:txBody>
      </p:sp>
      <p:sp>
        <p:nvSpPr>
          <p:cNvPr id="413" name="Google Shape;413;gb853bcc34a_0_36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s</a:t>
            </a:r>
            <a:r>
              <a:rPr lang="en-US"/>
              <a:t>pecifies the number of the MRP controller or group responsible for material planning for the material.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853bcc34a_0_61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Safety Stk (Safety Stock)</a:t>
            </a:r>
            <a:endParaRPr u="none"/>
          </a:p>
        </p:txBody>
      </p:sp>
      <p:sp>
        <p:nvSpPr>
          <p:cNvPr id="420" name="Google Shape;420;gb853bcc34a_0_61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It </a:t>
            </a:r>
            <a:r>
              <a:rPr lang="en-US"/>
              <a:t>species</a:t>
            </a:r>
            <a:r>
              <a:rPr lang="en-US"/>
              <a:t> the quantity whose purpose is to satisfy unexpectedly high demand in the coverage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risk of shortfalls is reduced by having a safety stock.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gb853bcc34a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50" y="3287599"/>
            <a:ext cx="10467476" cy="26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853bcc34a_0_75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Stock</a:t>
            </a:r>
            <a:endParaRPr u="none"/>
          </a:p>
        </p:txBody>
      </p:sp>
      <p:sp>
        <p:nvSpPr>
          <p:cNvPr id="428" name="Google Shape;428;gb853bcc34a_0_75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Valued Stock with Unrestricted use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853bcc34a_0_88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Plan Qty</a:t>
            </a:r>
            <a:endParaRPr u="none"/>
          </a:p>
        </p:txBody>
      </p:sp>
      <p:sp>
        <p:nvSpPr>
          <p:cNvPr id="435" name="Google Shape;435;gb853bcc34a_0_88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Planned Quantity for consumption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853bcc34a_0_8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MRP (Source of Material)</a:t>
            </a:r>
            <a:endParaRPr u="none"/>
          </a:p>
        </p:txBody>
      </p:sp>
      <p:pic>
        <p:nvPicPr>
          <p:cNvPr id="442" name="Google Shape;442;gb853bcc34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874" y="855775"/>
            <a:ext cx="8890675" cy="5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853bcc34a_0_15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ABC indicator</a:t>
            </a:r>
            <a:endParaRPr u="none"/>
          </a:p>
        </p:txBody>
      </p:sp>
      <p:pic>
        <p:nvPicPr>
          <p:cNvPr id="449" name="Google Shape;449;gb853bcc34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50" y="1281725"/>
            <a:ext cx="11887201" cy="248423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b853bcc34a_0_15"/>
          <p:cNvSpPr txBox="1"/>
          <p:nvPr/>
        </p:nvSpPr>
        <p:spPr>
          <a:xfrm>
            <a:off x="337075" y="4317050"/>
            <a:ext cx="964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The material is classified as an A, B, or C part according to its value and total requirements for a given period.</a:t>
            </a:r>
            <a:endParaRPr sz="3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853bcc34a_0_43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Lot Size (LS)</a:t>
            </a:r>
            <a:endParaRPr u="none"/>
          </a:p>
        </p:txBody>
      </p:sp>
      <p:pic>
        <p:nvPicPr>
          <p:cNvPr id="457" name="Google Shape;457;gb853bcc34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5" y="1080763"/>
            <a:ext cx="11724449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b853bcc34a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50" y="1755425"/>
            <a:ext cx="7700599" cy="4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b853bcc34a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4525" y="2500675"/>
            <a:ext cx="4460800" cy="1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853bcc34a_0_29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MRP Type (Typ)???</a:t>
            </a:r>
            <a:endParaRPr u="none"/>
          </a:p>
        </p:txBody>
      </p:sp>
      <p:pic>
        <p:nvPicPr>
          <p:cNvPr id="466" name="Google Shape;466;gb853bcc34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5" y="986724"/>
            <a:ext cx="10243549" cy="4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53bcc34a_0_209"/>
          <p:cNvSpPr/>
          <p:nvPr/>
        </p:nvSpPr>
        <p:spPr>
          <a:xfrm>
            <a:off x="3039025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Material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Planner</a:t>
            </a:r>
            <a:endParaRPr sz="1900"/>
          </a:p>
        </p:txBody>
      </p:sp>
      <p:sp>
        <p:nvSpPr>
          <p:cNvPr id="102" name="Google Shape;102;gb853bcc34a_0_209"/>
          <p:cNvSpPr/>
          <p:nvPr/>
        </p:nvSpPr>
        <p:spPr>
          <a:xfrm>
            <a:off x="3765175" y="205050"/>
            <a:ext cx="13200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MRP #</a:t>
            </a:r>
            <a:endParaRPr sz="1700"/>
          </a:p>
        </p:txBody>
      </p:sp>
      <p:cxnSp>
        <p:nvCxnSpPr>
          <p:cNvPr id="103" name="Google Shape;103;gb853bcc34a_0_209"/>
          <p:cNvCxnSpPr>
            <a:endCxn id="102" idx="4"/>
          </p:cNvCxnSpPr>
          <p:nvPr/>
        </p:nvCxnSpPr>
        <p:spPr>
          <a:xfrm flipH="1" rot="10800000">
            <a:off x="3732475" y="895050"/>
            <a:ext cx="692700" cy="4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gb853bcc34a_0_209"/>
          <p:cNvSpPr/>
          <p:nvPr/>
        </p:nvSpPr>
        <p:spPr>
          <a:xfrm>
            <a:off x="4891063" y="13006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has</a:t>
            </a:r>
            <a:endParaRPr sz="1900"/>
          </a:p>
        </p:txBody>
      </p:sp>
      <p:cxnSp>
        <p:nvCxnSpPr>
          <p:cNvPr id="105" name="Google Shape;105;gb853bcc34a_0_209"/>
          <p:cNvCxnSpPr>
            <a:stCxn id="101" idx="3"/>
            <a:endCxn id="104" idx="1"/>
          </p:cNvCxnSpPr>
          <p:nvPr/>
        </p:nvCxnSpPr>
        <p:spPr>
          <a:xfrm flipH="1" rot="10800000">
            <a:off x="4491025" y="1650678"/>
            <a:ext cx="3999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gb853bcc34a_0_209"/>
          <p:cNvSpPr/>
          <p:nvPr/>
        </p:nvSpPr>
        <p:spPr>
          <a:xfrm>
            <a:off x="7756375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Supplier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(Vendor)</a:t>
            </a:r>
            <a:endParaRPr sz="1900"/>
          </a:p>
        </p:txBody>
      </p:sp>
      <p:sp>
        <p:nvSpPr>
          <p:cNvPr id="107" name="Google Shape;107;gb853bcc34a_0_209"/>
          <p:cNvSpPr/>
          <p:nvPr/>
        </p:nvSpPr>
        <p:spPr>
          <a:xfrm>
            <a:off x="944555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Vendor</a:t>
            </a:r>
            <a:r>
              <a:rPr lang="en-US" sz="1600"/>
              <a:t> #</a:t>
            </a:r>
            <a:endParaRPr sz="1600"/>
          </a:p>
        </p:txBody>
      </p:sp>
      <p:sp>
        <p:nvSpPr>
          <p:cNvPr id="108" name="Google Shape;108;gb853bcc34a_0_209"/>
          <p:cNvSpPr/>
          <p:nvPr/>
        </p:nvSpPr>
        <p:spPr>
          <a:xfrm>
            <a:off x="734220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Vendor</a:t>
            </a:r>
            <a:r>
              <a:rPr lang="en-US" sz="1600"/>
              <a:t> Name</a:t>
            </a:r>
            <a:endParaRPr sz="1600"/>
          </a:p>
        </p:txBody>
      </p:sp>
      <p:cxnSp>
        <p:nvCxnSpPr>
          <p:cNvPr id="109" name="Google Shape;109;gb853bcc34a_0_209"/>
          <p:cNvCxnSpPr>
            <a:stCxn id="106" idx="0"/>
          </p:cNvCxnSpPr>
          <p:nvPr/>
        </p:nvCxnSpPr>
        <p:spPr>
          <a:xfrm rot="10800000">
            <a:off x="8098975" y="949550"/>
            <a:ext cx="383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gb853bcc34a_0_209"/>
          <p:cNvCxnSpPr>
            <a:stCxn id="106" idx="3"/>
            <a:endCxn id="107" idx="4"/>
          </p:cNvCxnSpPr>
          <p:nvPr/>
        </p:nvCxnSpPr>
        <p:spPr>
          <a:xfrm flipH="1" rot="10800000">
            <a:off x="9208375" y="949550"/>
            <a:ext cx="10206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gb853bcc34a_0_209"/>
          <p:cNvCxnSpPr/>
          <p:nvPr/>
        </p:nvCxnSpPr>
        <p:spPr>
          <a:xfrm flipH="1" rot="10800000">
            <a:off x="6210938" y="1643150"/>
            <a:ext cx="15669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gb853bcc34a_0_209"/>
          <p:cNvSpPr txBox="1"/>
          <p:nvPr/>
        </p:nvSpPr>
        <p:spPr>
          <a:xfrm>
            <a:off x="7218801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113" name="Google Shape;113;gb853bcc34a_0_209"/>
          <p:cNvSpPr/>
          <p:nvPr/>
        </p:nvSpPr>
        <p:spPr>
          <a:xfrm>
            <a:off x="7822425" y="27235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supply</a:t>
            </a:r>
            <a:endParaRPr sz="1900"/>
          </a:p>
        </p:txBody>
      </p:sp>
      <p:sp>
        <p:nvSpPr>
          <p:cNvPr id="114" name="Google Shape;114;gb853bcc34a_0_209"/>
          <p:cNvSpPr/>
          <p:nvPr/>
        </p:nvSpPr>
        <p:spPr>
          <a:xfrm>
            <a:off x="7774038" y="41125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Material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(Parts)</a:t>
            </a:r>
            <a:endParaRPr sz="1900"/>
          </a:p>
        </p:txBody>
      </p:sp>
      <p:cxnSp>
        <p:nvCxnSpPr>
          <p:cNvPr id="115" name="Google Shape;115;gb853bcc34a_0_209"/>
          <p:cNvCxnSpPr>
            <a:stCxn id="113" idx="0"/>
            <a:endCxn id="106" idx="2"/>
          </p:cNvCxnSpPr>
          <p:nvPr/>
        </p:nvCxnSpPr>
        <p:spPr>
          <a:xfrm rot="10800000">
            <a:off x="8482363" y="1929400"/>
            <a:ext cx="0" cy="7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gb853bcc34a_0_209"/>
          <p:cNvCxnSpPr>
            <a:stCxn id="114" idx="0"/>
            <a:endCxn id="113" idx="2"/>
          </p:cNvCxnSpPr>
          <p:nvPr/>
        </p:nvCxnSpPr>
        <p:spPr>
          <a:xfrm rot="10800000">
            <a:off x="8482338" y="3423700"/>
            <a:ext cx="17700" cy="68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gb853bcc34a_0_209"/>
          <p:cNvSpPr txBox="1"/>
          <p:nvPr/>
        </p:nvSpPr>
        <p:spPr>
          <a:xfrm>
            <a:off x="8482351" y="37032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118" name="Google Shape;118;gb853bcc34a_0_209"/>
          <p:cNvSpPr/>
          <p:nvPr/>
        </p:nvSpPr>
        <p:spPr>
          <a:xfrm>
            <a:off x="9638225" y="21661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Models</a:t>
            </a:r>
            <a:endParaRPr sz="1900"/>
          </a:p>
        </p:txBody>
      </p:sp>
      <p:sp>
        <p:nvSpPr>
          <p:cNvPr id="119" name="Google Shape;119;gb853bcc34a_0_209"/>
          <p:cNvSpPr/>
          <p:nvPr/>
        </p:nvSpPr>
        <p:spPr>
          <a:xfrm>
            <a:off x="9704288" y="33043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in</a:t>
            </a:r>
            <a:endParaRPr sz="1600"/>
          </a:p>
        </p:txBody>
      </p:sp>
      <p:cxnSp>
        <p:nvCxnSpPr>
          <p:cNvPr id="120" name="Google Shape;120;gb853bcc34a_0_209"/>
          <p:cNvCxnSpPr>
            <a:stCxn id="119" idx="2"/>
            <a:endCxn id="114" idx="3"/>
          </p:cNvCxnSpPr>
          <p:nvPr/>
        </p:nvCxnSpPr>
        <p:spPr>
          <a:xfrm rot="5400000">
            <a:off x="9601775" y="3628688"/>
            <a:ext cx="386700" cy="1138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gb853bcc34a_0_209"/>
          <p:cNvCxnSpPr>
            <a:endCxn id="118" idx="2"/>
          </p:cNvCxnSpPr>
          <p:nvPr/>
        </p:nvCxnSpPr>
        <p:spPr>
          <a:xfrm rot="10800000">
            <a:off x="10364225" y="2723500"/>
            <a:ext cx="8700" cy="59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gb853bcc34a_0_209"/>
          <p:cNvSpPr/>
          <p:nvPr/>
        </p:nvSpPr>
        <p:spPr>
          <a:xfrm>
            <a:off x="10892250" y="13470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Model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Name</a:t>
            </a:r>
            <a:endParaRPr sz="1500"/>
          </a:p>
        </p:txBody>
      </p:sp>
      <p:cxnSp>
        <p:nvCxnSpPr>
          <p:cNvPr id="123" name="Google Shape;123;gb853bcc34a_0_209"/>
          <p:cNvCxnSpPr>
            <a:stCxn id="118" idx="3"/>
            <a:endCxn id="122" idx="4"/>
          </p:cNvCxnSpPr>
          <p:nvPr/>
        </p:nvCxnSpPr>
        <p:spPr>
          <a:xfrm flipH="1" rot="10800000">
            <a:off x="11090225" y="1969300"/>
            <a:ext cx="398400" cy="4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gb853bcc34a_0_209"/>
          <p:cNvSpPr txBox="1"/>
          <p:nvPr/>
        </p:nvSpPr>
        <p:spPr>
          <a:xfrm>
            <a:off x="10364226" y="26591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125" name="Google Shape;125;gb853bcc34a_0_209"/>
          <p:cNvSpPr/>
          <p:nvPr/>
        </p:nvSpPr>
        <p:spPr>
          <a:xfrm>
            <a:off x="5620613" y="38477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has</a:t>
            </a:r>
            <a:endParaRPr sz="1900"/>
          </a:p>
        </p:txBody>
      </p:sp>
      <p:sp>
        <p:nvSpPr>
          <p:cNvPr id="126" name="Google Shape;126;gb853bcc34a_0_209"/>
          <p:cNvSpPr/>
          <p:nvPr/>
        </p:nvSpPr>
        <p:spPr>
          <a:xfrm>
            <a:off x="3039038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Material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Planning </a:t>
            </a:r>
            <a:endParaRPr sz="1500"/>
          </a:p>
        </p:txBody>
      </p:sp>
      <p:sp>
        <p:nvSpPr>
          <p:cNvPr id="127" name="Google Shape;127;gb853bcc34a_0_209"/>
          <p:cNvSpPr/>
          <p:nvPr/>
        </p:nvSpPr>
        <p:spPr>
          <a:xfrm>
            <a:off x="3105088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Responsible</a:t>
            </a:r>
            <a:endParaRPr sz="1200"/>
          </a:p>
        </p:txBody>
      </p:sp>
      <p:cxnSp>
        <p:nvCxnSpPr>
          <p:cNvPr id="128" name="Google Shape;128;gb853bcc34a_0_209"/>
          <p:cNvCxnSpPr>
            <a:stCxn id="127" idx="0"/>
            <a:endCxn id="101" idx="2"/>
          </p:cNvCxnSpPr>
          <p:nvPr/>
        </p:nvCxnSpPr>
        <p:spPr>
          <a:xfrm rot="10800000">
            <a:off x="3765025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gb853bcc34a_0_209"/>
          <p:cNvCxnSpPr>
            <a:stCxn id="126" idx="0"/>
          </p:cNvCxnSpPr>
          <p:nvPr/>
        </p:nvCxnSpPr>
        <p:spPr>
          <a:xfrm rot="10800000">
            <a:off x="3761738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gb853bcc34a_0_209"/>
          <p:cNvCxnSpPr>
            <a:stCxn id="114" idx="1"/>
            <a:endCxn id="125" idx="3"/>
          </p:cNvCxnSpPr>
          <p:nvPr/>
        </p:nvCxnSpPr>
        <p:spPr>
          <a:xfrm rot="10800000">
            <a:off x="6940638" y="4197700"/>
            <a:ext cx="833400" cy="1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gb853bcc34a_0_209"/>
          <p:cNvCxnSpPr>
            <a:stCxn id="125" idx="0"/>
            <a:endCxn id="126" idx="3"/>
          </p:cNvCxnSpPr>
          <p:nvPr/>
        </p:nvCxnSpPr>
        <p:spPr>
          <a:xfrm rot="10800000">
            <a:off x="4491050" y="3694475"/>
            <a:ext cx="1789500" cy="1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gb853bcc34a_0_209"/>
          <p:cNvSpPr/>
          <p:nvPr/>
        </p:nvSpPr>
        <p:spPr>
          <a:xfrm>
            <a:off x="3181300" y="4294975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use</a:t>
            </a:r>
            <a:endParaRPr sz="1900"/>
          </a:p>
        </p:txBody>
      </p:sp>
      <p:cxnSp>
        <p:nvCxnSpPr>
          <p:cNvPr id="133" name="Google Shape;133;gb853bcc34a_0_209"/>
          <p:cNvCxnSpPr>
            <a:stCxn id="126" idx="2"/>
            <a:endCxn id="132" idx="0"/>
          </p:cNvCxnSpPr>
          <p:nvPr/>
        </p:nvCxnSpPr>
        <p:spPr>
          <a:xfrm>
            <a:off x="3765038" y="3973138"/>
            <a:ext cx="76200" cy="3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gb853bcc34a_0_209"/>
          <p:cNvSpPr/>
          <p:nvPr/>
        </p:nvSpPr>
        <p:spPr>
          <a:xfrm>
            <a:off x="3191388" y="5174375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Stock Inventory</a:t>
            </a:r>
            <a:endParaRPr sz="1500"/>
          </a:p>
        </p:txBody>
      </p:sp>
      <p:cxnSp>
        <p:nvCxnSpPr>
          <p:cNvPr id="135" name="Google Shape;135;gb853bcc34a_0_209"/>
          <p:cNvCxnSpPr>
            <a:stCxn id="132" idx="2"/>
            <a:endCxn id="134" idx="0"/>
          </p:cNvCxnSpPr>
          <p:nvPr/>
        </p:nvCxnSpPr>
        <p:spPr>
          <a:xfrm>
            <a:off x="3841238" y="4995025"/>
            <a:ext cx="76200" cy="1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b853bcc34a_0_209"/>
          <p:cNvCxnSpPr>
            <a:stCxn id="137" idx="2"/>
            <a:endCxn id="134" idx="3"/>
          </p:cNvCxnSpPr>
          <p:nvPr/>
        </p:nvCxnSpPr>
        <p:spPr>
          <a:xfrm flipH="1">
            <a:off x="4643375" y="4981000"/>
            <a:ext cx="318900" cy="47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gb853bcc34a_0_209"/>
          <p:cNvSpPr/>
          <p:nvPr/>
        </p:nvSpPr>
        <p:spPr>
          <a:xfrm>
            <a:off x="4962275" y="4669900"/>
            <a:ext cx="1320000" cy="622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StckDS*</a:t>
            </a:r>
            <a:endParaRPr sz="1500"/>
          </a:p>
        </p:txBody>
      </p:sp>
      <p:sp>
        <p:nvSpPr>
          <p:cNvPr id="138" name="Google Shape;138;gb853bcc34a_0_209"/>
          <p:cNvSpPr/>
          <p:nvPr/>
        </p:nvSpPr>
        <p:spPr>
          <a:xfrm>
            <a:off x="4998725" y="5568500"/>
            <a:ext cx="1247100" cy="557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1st RDS*</a:t>
            </a:r>
            <a:endParaRPr sz="1700"/>
          </a:p>
        </p:txBody>
      </p:sp>
      <p:cxnSp>
        <p:nvCxnSpPr>
          <p:cNvPr id="139" name="Google Shape;139;gb853bcc34a_0_209"/>
          <p:cNvCxnSpPr>
            <a:stCxn id="138" idx="2"/>
            <a:endCxn id="134" idx="3"/>
          </p:cNvCxnSpPr>
          <p:nvPr/>
        </p:nvCxnSpPr>
        <p:spPr>
          <a:xfrm rot="10800000">
            <a:off x="4643525" y="5453000"/>
            <a:ext cx="355200" cy="39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gb853bcc34a_0_209"/>
          <p:cNvSpPr/>
          <p:nvPr/>
        </p:nvSpPr>
        <p:spPr>
          <a:xfrm>
            <a:off x="3557525" y="6114100"/>
            <a:ext cx="1247100" cy="557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2nd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RDS*</a:t>
            </a:r>
            <a:endParaRPr sz="1700"/>
          </a:p>
        </p:txBody>
      </p:sp>
      <p:cxnSp>
        <p:nvCxnSpPr>
          <p:cNvPr id="141" name="Google Shape;141;gb853bcc34a_0_209"/>
          <p:cNvCxnSpPr>
            <a:stCxn id="140" idx="0"/>
            <a:endCxn id="134" idx="2"/>
          </p:cNvCxnSpPr>
          <p:nvPr/>
        </p:nvCxnSpPr>
        <p:spPr>
          <a:xfrm rot="10800000">
            <a:off x="3917375" y="5731900"/>
            <a:ext cx="263700" cy="38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gb853bcc34a_0_209"/>
          <p:cNvSpPr/>
          <p:nvPr/>
        </p:nvSpPr>
        <p:spPr>
          <a:xfrm>
            <a:off x="1620850" y="411875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use</a:t>
            </a:r>
            <a:endParaRPr sz="1900"/>
          </a:p>
        </p:txBody>
      </p:sp>
      <p:cxnSp>
        <p:nvCxnSpPr>
          <p:cNvPr id="143" name="Google Shape;143;gb853bcc34a_0_209"/>
          <p:cNvCxnSpPr>
            <a:endCxn id="142" idx="3"/>
          </p:cNvCxnSpPr>
          <p:nvPr/>
        </p:nvCxnSpPr>
        <p:spPr>
          <a:xfrm flipH="1">
            <a:off x="2940725" y="3973775"/>
            <a:ext cx="376800" cy="49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gb853bcc34a_0_209"/>
          <p:cNvSpPr/>
          <p:nvPr/>
        </p:nvSpPr>
        <p:spPr>
          <a:xfrm>
            <a:off x="258888" y="511700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Exception</a:t>
            </a:r>
            <a:endParaRPr sz="1500"/>
          </a:p>
        </p:txBody>
      </p:sp>
      <p:sp>
        <p:nvSpPr>
          <p:cNvPr id="145" name="Google Shape;145;gb853bcc34a_0_209"/>
          <p:cNvSpPr/>
          <p:nvPr/>
        </p:nvSpPr>
        <p:spPr>
          <a:xfrm>
            <a:off x="85750" y="5820525"/>
            <a:ext cx="872400" cy="4755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Code #</a:t>
            </a:r>
            <a:endParaRPr sz="1300"/>
          </a:p>
        </p:txBody>
      </p:sp>
      <p:sp>
        <p:nvSpPr>
          <p:cNvPr id="146" name="Google Shape;146;gb853bcc34a_0_209"/>
          <p:cNvSpPr/>
          <p:nvPr/>
        </p:nvSpPr>
        <p:spPr>
          <a:xfrm>
            <a:off x="1238600" y="5750900"/>
            <a:ext cx="872400" cy="4755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desc.</a:t>
            </a:r>
            <a:endParaRPr sz="1300"/>
          </a:p>
        </p:txBody>
      </p:sp>
      <p:cxnSp>
        <p:nvCxnSpPr>
          <p:cNvPr id="147" name="Google Shape;147;gb853bcc34a_0_209"/>
          <p:cNvCxnSpPr/>
          <p:nvPr/>
        </p:nvCxnSpPr>
        <p:spPr>
          <a:xfrm flipH="1" rot="10800000">
            <a:off x="563700" y="5656275"/>
            <a:ext cx="241800" cy="1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gb853bcc34a_0_209"/>
          <p:cNvCxnSpPr>
            <a:stCxn id="146" idx="1"/>
            <a:endCxn id="144" idx="2"/>
          </p:cNvCxnSpPr>
          <p:nvPr/>
        </p:nvCxnSpPr>
        <p:spPr>
          <a:xfrm rot="10800000">
            <a:off x="984760" y="5674435"/>
            <a:ext cx="381600" cy="1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gb853bcc34a_0_209"/>
          <p:cNvCxnSpPr>
            <a:stCxn id="142" idx="2"/>
            <a:endCxn id="144" idx="3"/>
          </p:cNvCxnSpPr>
          <p:nvPr/>
        </p:nvCxnSpPr>
        <p:spPr>
          <a:xfrm rot="5400000">
            <a:off x="1707338" y="4822250"/>
            <a:ext cx="576900" cy="570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gb853bcc34a_0_209"/>
          <p:cNvSpPr txBox="1"/>
          <p:nvPr/>
        </p:nvSpPr>
        <p:spPr>
          <a:xfrm>
            <a:off x="2029126" y="536830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151" name="Google Shape;151;gb853bcc34a_0_209"/>
          <p:cNvSpPr/>
          <p:nvPr/>
        </p:nvSpPr>
        <p:spPr>
          <a:xfrm>
            <a:off x="168700" y="294205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Conditions</a:t>
            </a:r>
            <a:endParaRPr sz="1500"/>
          </a:p>
        </p:txBody>
      </p:sp>
      <p:sp>
        <p:nvSpPr>
          <p:cNvPr id="152" name="Google Shape;152;gb853bcc34a_0_209"/>
          <p:cNvSpPr/>
          <p:nvPr/>
        </p:nvSpPr>
        <p:spPr>
          <a:xfrm>
            <a:off x="234763" y="395820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triggers</a:t>
            </a:r>
            <a:endParaRPr sz="1600"/>
          </a:p>
        </p:txBody>
      </p:sp>
      <p:cxnSp>
        <p:nvCxnSpPr>
          <p:cNvPr id="153" name="Google Shape;153;gb853bcc34a_0_209"/>
          <p:cNvCxnSpPr>
            <a:stCxn id="151" idx="2"/>
            <a:endCxn id="152" idx="0"/>
          </p:cNvCxnSpPr>
          <p:nvPr/>
        </p:nvCxnSpPr>
        <p:spPr>
          <a:xfrm>
            <a:off x="894700" y="34994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b853bcc34a_0_209"/>
          <p:cNvCxnSpPr/>
          <p:nvPr/>
        </p:nvCxnSpPr>
        <p:spPr>
          <a:xfrm>
            <a:off x="894713" y="46582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gb853bcc34a_0_209"/>
          <p:cNvSpPr txBox="1"/>
          <p:nvPr/>
        </p:nvSpPr>
        <p:spPr>
          <a:xfrm>
            <a:off x="894726" y="34448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156" name="Google Shape;156;gb853bcc34a_0_209"/>
          <p:cNvSpPr txBox="1"/>
          <p:nvPr/>
        </p:nvSpPr>
        <p:spPr>
          <a:xfrm>
            <a:off x="818526" y="47402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157" name="Google Shape;157;gb853bcc34a_0_209"/>
          <p:cNvSpPr/>
          <p:nvPr/>
        </p:nvSpPr>
        <p:spPr>
          <a:xfrm>
            <a:off x="871563" y="178325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recommend</a:t>
            </a:r>
            <a:endParaRPr sz="1300"/>
          </a:p>
        </p:txBody>
      </p:sp>
      <p:cxnSp>
        <p:nvCxnSpPr>
          <p:cNvPr id="158" name="Google Shape;158;gb853bcc34a_0_209"/>
          <p:cNvCxnSpPr>
            <a:stCxn id="157" idx="2"/>
            <a:endCxn id="126" idx="1"/>
          </p:cNvCxnSpPr>
          <p:nvPr/>
        </p:nvCxnSpPr>
        <p:spPr>
          <a:xfrm>
            <a:off x="1531500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gb853bcc34a_0_209"/>
          <p:cNvSpPr/>
          <p:nvPr/>
        </p:nvSpPr>
        <p:spPr>
          <a:xfrm>
            <a:off x="805500" y="76710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Traffic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Signal</a:t>
            </a:r>
            <a:endParaRPr sz="1500"/>
          </a:p>
        </p:txBody>
      </p:sp>
      <p:cxnSp>
        <p:nvCxnSpPr>
          <p:cNvPr id="160" name="Google Shape;160;gb853bcc34a_0_209"/>
          <p:cNvCxnSpPr>
            <a:stCxn id="159" idx="2"/>
            <a:endCxn id="157" idx="0"/>
          </p:cNvCxnSpPr>
          <p:nvPr/>
        </p:nvCxnSpPr>
        <p:spPr>
          <a:xfrm>
            <a:off x="1531500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gb853bcc34a_0_209"/>
          <p:cNvSpPr txBox="1"/>
          <p:nvPr/>
        </p:nvSpPr>
        <p:spPr>
          <a:xfrm>
            <a:off x="7777850" y="5892650"/>
            <a:ext cx="37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RDS -  inventory in transit from a supplier to BMW (in Days)</a:t>
            </a:r>
            <a:endParaRPr sz="1000"/>
          </a:p>
        </p:txBody>
      </p:sp>
      <p:sp>
        <p:nvSpPr>
          <p:cNvPr id="162" name="Google Shape;162;gb853bcc34a_0_209"/>
          <p:cNvSpPr txBox="1"/>
          <p:nvPr/>
        </p:nvSpPr>
        <p:spPr>
          <a:xfrm>
            <a:off x="7822425" y="5633150"/>
            <a:ext cx="42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StckDS</a:t>
            </a:r>
            <a:r>
              <a:rPr lang="en-US" sz="1000"/>
              <a:t> - Stock Days’ Supply currently at plant (in Days)</a:t>
            </a:r>
            <a:endParaRPr sz="1000"/>
          </a:p>
        </p:txBody>
      </p:sp>
      <p:sp>
        <p:nvSpPr>
          <p:cNvPr id="163" name="Google Shape;163;gb853bcc34a_0_209"/>
          <p:cNvSpPr/>
          <p:nvPr/>
        </p:nvSpPr>
        <p:spPr>
          <a:xfrm>
            <a:off x="802525" y="317800"/>
            <a:ext cx="318900" cy="32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b853bcc34a_0_209"/>
          <p:cNvSpPr/>
          <p:nvPr/>
        </p:nvSpPr>
        <p:spPr>
          <a:xfrm>
            <a:off x="1259725" y="317800"/>
            <a:ext cx="318900" cy="321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853bcc34a_0_209"/>
          <p:cNvSpPr/>
          <p:nvPr/>
        </p:nvSpPr>
        <p:spPr>
          <a:xfrm>
            <a:off x="1716925" y="317800"/>
            <a:ext cx="318900" cy="32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53bcc34a_0_368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Questions...</a:t>
            </a:r>
            <a:endParaRPr u="none"/>
          </a:p>
        </p:txBody>
      </p:sp>
      <p:sp>
        <p:nvSpPr>
          <p:cNvPr id="172" name="Google Shape;172;gb853bcc34a_0_368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6623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What is the current approach at BMW to perform material planning (other than stckDS, Exception message)?</a:t>
            </a:r>
            <a:endParaRPr sz="25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6623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How would a material planner like to receive a recommandations from  Material Planner Assistant? </a:t>
            </a:r>
            <a:endParaRPr sz="2550"/>
          </a:p>
          <a:p>
            <a:pPr indent="-3662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What will be a format of recommendations from  Material Planner?</a:t>
            </a:r>
            <a:endParaRPr sz="2550"/>
          </a:p>
          <a:p>
            <a:pPr indent="-3662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Are Colored Alerts sufficient for material planner?</a:t>
            </a:r>
            <a:endParaRPr sz="25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t/>
            </a:r>
            <a:endParaRPr sz="2550"/>
          </a:p>
          <a:p>
            <a:pPr indent="-36623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Would it be possible to access historical exceptions datasets (along with material data) to analyze the frequency/</a:t>
            </a:r>
            <a:r>
              <a:rPr lang="en-US" sz="2550"/>
              <a:t>occurrences</a:t>
            </a:r>
            <a:r>
              <a:rPr lang="en-US" sz="2550"/>
              <a:t> of them? They may help us to analyze the frequently occur exceptions and root cause of them?</a:t>
            </a:r>
            <a:endParaRPr sz="25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t/>
            </a:r>
            <a:endParaRPr sz="2550"/>
          </a:p>
          <a:p>
            <a:pPr indent="-36623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Is there any criticality level (or weight) associated with exception? For instance, it may be possible that some exceptions  require more </a:t>
            </a:r>
            <a:r>
              <a:rPr lang="en-US" sz="2550"/>
              <a:t>attention</a:t>
            </a:r>
            <a:r>
              <a:rPr lang="en-US" sz="2550"/>
              <a:t> than other exceptions?</a:t>
            </a:r>
            <a:endParaRPr sz="25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853bcc34a_0_353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Traffic Signal</a:t>
            </a:r>
            <a:endParaRPr u="none"/>
          </a:p>
        </p:txBody>
      </p:sp>
      <p:graphicFrame>
        <p:nvGraphicFramePr>
          <p:cNvPr id="179" name="Google Shape;179;gb853bcc34a_0_353"/>
          <p:cNvGraphicFramePr/>
          <p:nvPr/>
        </p:nvGraphicFramePr>
        <p:xfrm>
          <a:off x="654325" y="19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{D73177ED-1D84-4A35-A904-F7554084F9ED}</a:tableStyleId>
              </a:tblPr>
              <a:tblGrid>
                <a:gridCol w="1669125"/>
                <a:gridCol w="861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Signals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Description 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Red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Require an immediate </a:t>
                      </a:r>
                      <a:r>
                        <a:rPr lang="en-US" sz="2300"/>
                        <a:t>attention</a:t>
                      </a:r>
                      <a:r>
                        <a:rPr lang="en-US" sz="2300"/>
                        <a:t>. 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Yellow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Situations to be monitored but not critical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Green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There is no exception message and no issues.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gb853bcc34a_0_353"/>
          <p:cNvSpPr/>
          <p:nvPr/>
        </p:nvSpPr>
        <p:spPr>
          <a:xfrm>
            <a:off x="1700500" y="2482800"/>
            <a:ext cx="318900" cy="32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b853bcc34a_0_353"/>
          <p:cNvSpPr/>
          <p:nvPr/>
        </p:nvSpPr>
        <p:spPr>
          <a:xfrm>
            <a:off x="1700500" y="3027300"/>
            <a:ext cx="318900" cy="321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b853bcc34a_0_353"/>
          <p:cNvSpPr/>
          <p:nvPr/>
        </p:nvSpPr>
        <p:spPr>
          <a:xfrm>
            <a:off x="1700500" y="3571800"/>
            <a:ext cx="318900" cy="32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/>
          <p:nvPr/>
        </p:nvSpPr>
        <p:spPr>
          <a:xfrm>
            <a:off x="6944363" y="9919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sngStrike"/>
              <a:t>Supplier</a:t>
            </a:r>
            <a:endParaRPr b="1" sz="15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sngStrike"/>
              <a:t>(Vendor)</a:t>
            </a:r>
            <a:endParaRPr b="1" sz="1500" strike="sngStrike"/>
          </a:p>
        </p:txBody>
      </p:sp>
      <p:sp>
        <p:nvSpPr>
          <p:cNvPr id="188" name="Google Shape;188;p1"/>
          <p:cNvSpPr/>
          <p:nvPr/>
        </p:nvSpPr>
        <p:spPr>
          <a:xfrm>
            <a:off x="4271963" y="9220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sngStrike"/>
              <a:t>has</a:t>
            </a:r>
            <a:endParaRPr sz="1800" strike="sngStrike"/>
          </a:p>
        </p:txBody>
      </p:sp>
      <p:cxnSp>
        <p:nvCxnSpPr>
          <p:cNvPr id="189" name="Google Shape;189;p1"/>
          <p:cNvCxnSpPr>
            <a:stCxn id="188" idx="3"/>
            <a:endCxn id="187" idx="1"/>
          </p:cNvCxnSpPr>
          <p:nvPr/>
        </p:nvCxnSpPr>
        <p:spPr>
          <a:xfrm flipH="1" rot="10800000">
            <a:off x="5591838" y="1270525"/>
            <a:ext cx="1352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"/>
          <p:cNvSpPr/>
          <p:nvPr/>
        </p:nvSpPr>
        <p:spPr>
          <a:xfrm>
            <a:off x="7010413" y="287155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sngStrike"/>
              <a:t>supply</a:t>
            </a:r>
            <a:endParaRPr sz="1200" strike="sngStrike"/>
          </a:p>
        </p:txBody>
      </p:sp>
      <p:sp>
        <p:nvSpPr>
          <p:cNvPr id="191" name="Google Shape;191;p1"/>
          <p:cNvSpPr/>
          <p:nvPr/>
        </p:nvSpPr>
        <p:spPr>
          <a:xfrm>
            <a:off x="6944338" y="41937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Material</a:t>
            </a:r>
            <a:endParaRPr b="1" sz="2200"/>
          </a:p>
        </p:txBody>
      </p:sp>
      <p:cxnSp>
        <p:nvCxnSpPr>
          <p:cNvPr id="192" name="Google Shape;192;p1"/>
          <p:cNvCxnSpPr>
            <a:stCxn id="190" idx="2"/>
            <a:endCxn id="191" idx="0"/>
          </p:cNvCxnSpPr>
          <p:nvPr/>
        </p:nvCxnSpPr>
        <p:spPr>
          <a:xfrm>
            <a:off x="7670350" y="3571600"/>
            <a:ext cx="0" cy="62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"/>
          <p:cNvCxnSpPr>
            <a:stCxn id="190" idx="0"/>
            <a:endCxn id="187" idx="2"/>
          </p:cNvCxnSpPr>
          <p:nvPr/>
        </p:nvCxnSpPr>
        <p:spPr>
          <a:xfrm rot="10800000">
            <a:off x="7670350" y="1549450"/>
            <a:ext cx="0" cy="132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"/>
          <p:cNvSpPr/>
          <p:nvPr/>
        </p:nvSpPr>
        <p:spPr>
          <a:xfrm>
            <a:off x="9939250" y="47871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/>
              <a:t>Material</a:t>
            </a:r>
            <a:endParaRPr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/>
              <a:t>Number</a:t>
            </a:r>
            <a:endParaRPr strike="sngStrike"/>
          </a:p>
        </p:txBody>
      </p:sp>
      <p:sp>
        <p:nvSpPr>
          <p:cNvPr id="195" name="Google Shape;195;p1"/>
          <p:cNvSpPr/>
          <p:nvPr/>
        </p:nvSpPr>
        <p:spPr>
          <a:xfrm>
            <a:off x="8753438" y="5126525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 Price</a:t>
            </a:r>
            <a:endParaRPr/>
          </a:p>
        </p:txBody>
      </p:sp>
      <p:sp>
        <p:nvSpPr>
          <p:cNvPr id="196" name="Google Shape;196;p1"/>
          <p:cNvSpPr/>
          <p:nvPr/>
        </p:nvSpPr>
        <p:spPr>
          <a:xfrm>
            <a:off x="7529325" y="52971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sngStrike"/>
              <a:t>Desc.</a:t>
            </a:r>
            <a:r>
              <a:rPr lang="en-US" sz="900" strike="sngStrike"/>
              <a:t>.</a:t>
            </a:r>
            <a:endParaRPr sz="900" strike="sngStrike"/>
          </a:p>
        </p:txBody>
      </p:sp>
      <p:sp>
        <p:nvSpPr>
          <p:cNvPr id="197" name="Google Shape;197;p1"/>
          <p:cNvSpPr/>
          <p:nvPr/>
        </p:nvSpPr>
        <p:spPr>
          <a:xfrm>
            <a:off x="6228200" y="52437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sngStrike"/>
              <a:t>ABC Indicator</a:t>
            </a:r>
            <a:endParaRPr sz="1300" strike="sngStrike"/>
          </a:p>
        </p:txBody>
      </p:sp>
      <p:sp>
        <p:nvSpPr>
          <p:cNvPr id="198" name="Google Shape;198;p1"/>
          <p:cNvSpPr/>
          <p:nvPr/>
        </p:nvSpPr>
        <p:spPr>
          <a:xfrm>
            <a:off x="4944738" y="420720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Scrap</a:t>
            </a:r>
            <a:endParaRPr sz="1900"/>
          </a:p>
        </p:txBody>
      </p:sp>
      <p:cxnSp>
        <p:nvCxnSpPr>
          <p:cNvPr id="199" name="Google Shape;199;p1"/>
          <p:cNvCxnSpPr>
            <a:stCxn id="191" idx="1"/>
            <a:endCxn id="198" idx="7"/>
          </p:cNvCxnSpPr>
          <p:nvPr/>
        </p:nvCxnSpPr>
        <p:spPr>
          <a:xfrm rot="10800000">
            <a:off x="5962738" y="4298450"/>
            <a:ext cx="981600" cy="17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"/>
          <p:cNvCxnSpPr>
            <a:endCxn id="197" idx="0"/>
          </p:cNvCxnSpPr>
          <p:nvPr/>
        </p:nvCxnSpPr>
        <p:spPr>
          <a:xfrm flipH="1">
            <a:off x="6824600" y="4764350"/>
            <a:ext cx="382200" cy="4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"/>
          <p:cNvCxnSpPr>
            <a:stCxn id="191" idx="2"/>
            <a:endCxn id="196" idx="0"/>
          </p:cNvCxnSpPr>
          <p:nvPr/>
        </p:nvCxnSpPr>
        <p:spPr>
          <a:xfrm>
            <a:off x="7670338" y="4751150"/>
            <a:ext cx="455400" cy="5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"/>
          <p:cNvCxnSpPr>
            <a:endCxn id="195" idx="1"/>
          </p:cNvCxnSpPr>
          <p:nvPr/>
        </p:nvCxnSpPr>
        <p:spPr>
          <a:xfrm>
            <a:off x="8218019" y="4764344"/>
            <a:ext cx="710100" cy="4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"/>
          <p:cNvCxnSpPr>
            <a:stCxn id="191" idx="3"/>
            <a:endCxn id="194" idx="1"/>
          </p:cNvCxnSpPr>
          <p:nvPr/>
        </p:nvCxnSpPr>
        <p:spPr>
          <a:xfrm>
            <a:off x="8396338" y="4472450"/>
            <a:ext cx="1717500" cy="40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"/>
          <p:cNvSpPr/>
          <p:nvPr/>
        </p:nvSpPr>
        <p:spPr>
          <a:xfrm>
            <a:off x="8618000" y="2884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/>
              <a:t>Used in</a:t>
            </a:r>
            <a:endParaRPr sz="1600" strike="sngStrike"/>
          </a:p>
        </p:txBody>
      </p:sp>
      <p:sp>
        <p:nvSpPr>
          <p:cNvPr id="205" name="Google Shape;205;p1"/>
          <p:cNvSpPr/>
          <p:nvPr/>
        </p:nvSpPr>
        <p:spPr>
          <a:xfrm>
            <a:off x="8551925" y="2023625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sngStrike"/>
              <a:t>Models</a:t>
            </a:r>
            <a:endParaRPr b="1" sz="1900" strike="sngStrike"/>
          </a:p>
        </p:txBody>
      </p:sp>
      <p:cxnSp>
        <p:nvCxnSpPr>
          <p:cNvPr id="206" name="Google Shape;206;p1"/>
          <p:cNvCxnSpPr>
            <a:stCxn id="191" idx="3"/>
            <a:endCxn id="204" idx="2"/>
          </p:cNvCxnSpPr>
          <p:nvPr/>
        </p:nvCxnSpPr>
        <p:spPr>
          <a:xfrm flipH="1" rot="10800000">
            <a:off x="8396338" y="3584750"/>
            <a:ext cx="881700" cy="8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"/>
          <p:cNvCxnSpPr>
            <a:stCxn id="204" idx="0"/>
            <a:endCxn id="205" idx="2"/>
          </p:cNvCxnSpPr>
          <p:nvPr/>
        </p:nvCxnSpPr>
        <p:spPr>
          <a:xfrm rot="10800000">
            <a:off x="9277938" y="2580888"/>
            <a:ext cx="0" cy="30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"/>
          <p:cNvSpPr/>
          <p:nvPr/>
        </p:nvSpPr>
        <p:spPr>
          <a:xfrm>
            <a:off x="10299075" y="16220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sngStrike"/>
              <a:t>Model</a:t>
            </a:r>
            <a:endParaRPr sz="15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sngStrike"/>
              <a:t>Name</a:t>
            </a:r>
            <a:endParaRPr sz="1500" strike="sngStrike"/>
          </a:p>
        </p:txBody>
      </p:sp>
      <p:cxnSp>
        <p:nvCxnSpPr>
          <p:cNvPr id="209" name="Google Shape;209;p1"/>
          <p:cNvCxnSpPr>
            <a:stCxn id="205" idx="3"/>
            <a:endCxn id="208" idx="2"/>
          </p:cNvCxnSpPr>
          <p:nvPr/>
        </p:nvCxnSpPr>
        <p:spPr>
          <a:xfrm flipH="1" rot="10800000">
            <a:off x="10003925" y="1933025"/>
            <a:ext cx="295200" cy="36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"/>
          <p:cNvSpPr/>
          <p:nvPr/>
        </p:nvSpPr>
        <p:spPr>
          <a:xfrm>
            <a:off x="2079663" y="31503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</a:t>
            </a:r>
            <a:r>
              <a:rPr b="1" lang="en-US"/>
              <a:t>Material 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Planning</a:t>
            </a:r>
            <a:endParaRPr b="1"/>
          </a:p>
        </p:txBody>
      </p:sp>
      <p:sp>
        <p:nvSpPr>
          <p:cNvPr id="211" name="Google Shape;211;p1"/>
          <p:cNvSpPr/>
          <p:nvPr/>
        </p:nvSpPr>
        <p:spPr>
          <a:xfrm>
            <a:off x="4688900" y="30789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has</a:t>
            </a:r>
            <a:r>
              <a:rPr lang="en-US" sz="1200"/>
              <a:t> </a:t>
            </a:r>
            <a:endParaRPr sz="1200"/>
          </a:p>
        </p:txBody>
      </p:sp>
      <p:cxnSp>
        <p:nvCxnSpPr>
          <p:cNvPr id="212" name="Google Shape;212;p1"/>
          <p:cNvCxnSpPr>
            <a:endCxn id="211" idx="3"/>
          </p:cNvCxnSpPr>
          <p:nvPr/>
        </p:nvCxnSpPr>
        <p:spPr>
          <a:xfrm rot="10800000">
            <a:off x="6008775" y="3429000"/>
            <a:ext cx="1224000" cy="77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"/>
          <p:cNvCxnSpPr>
            <a:stCxn id="211" idx="1"/>
          </p:cNvCxnSpPr>
          <p:nvPr/>
        </p:nvCxnSpPr>
        <p:spPr>
          <a:xfrm rot="10800000">
            <a:off x="3531800" y="3429000"/>
            <a:ext cx="115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"/>
          <p:cNvSpPr/>
          <p:nvPr/>
        </p:nvSpPr>
        <p:spPr>
          <a:xfrm>
            <a:off x="1710350" y="5297150"/>
            <a:ext cx="1192800" cy="6222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Material Planning Method (Typ.)</a:t>
            </a:r>
            <a:endParaRPr sz="1000"/>
          </a:p>
        </p:txBody>
      </p:sp>
      <p:sp>
        <p:nvSpPr>
          <p:cNvPr id="215" name="Google Shape;215;p1"/>
          <p:cNvSpPr/>
          <p:nvPr/>
        </p:nvSpPr>
        <p:spPr>
          <a:xfrm>
            <a:off x="147100" y="4787150"/>
            <a:ext cx="1192800" cy="6222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Lot Size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procedure</a:t>
            </a:r>
            <a:endParaRPr sz="1100"/>
          </a:p>
        </p:txBody>
      </p:sp>
      <p:sp>
        <p:nvSpPr>
          <p:cNvPr id="216" name="Google Shape;216;p1"/>
          <p:cNvSpPr/>
          <p:nvPr/>
        </p:nvSpPr>
        <p:spPr>
          <a:xfrm>
            <a:off x="275625" y="2662738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Planned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Delivery Time</a:t>
            </a:r>
            <a:endParaRPr sz="1200"/>
          </a:p>
        </p:txBody>
      </p:sp>
      <p:sp>
        <p:nvSpPr>
          <p:cNvPr id="217" name="Google Shape;217;p1"/>
          <p:cNvSpPr/>
          <p:nvPr/>
        </p:nvSpPr>
        <p:spPr>
          <a:xfrm>
            <a:off x="3340863" y="3986425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Qty.</a:t>
            </a:r>
            <a:endParaRPr/>
          </a:p>
        </p:txBody>
      </p:sp>
      <p:cxnSp>
        <p:nvCxnSpPr>
          <p:cNvPr id="218" name="Google Shape;218;p1"/>
          <p:cNvCxnSpPr>
            <a:endCxn id="217" idx="0"/>
          </p:cNvCxnSpPr>
          <p:nvPr/>
        </p:nvCxnSpPr>
        <p:spPr>
          <a:xfrm>
            <a:off x="3285363" y="3725425"/>
            <a:ext cx="651900" cy="26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"/>
          <p:cNvCxnSpPr>
            <a:stCxn id="210" idx="2"/>
          </p:cNvCxnSpPr>
          <p:nvPr/>
        </p:nvCxnSpPr>
        <p:spPr>
          <a:xfrm flipH="1">
            <a:off x="2526663" y="3707700"/>
            <a:ext cx="279000" cy="52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"/>
          <p:cNvCxnSpPr>
            <a:stCxn id="210" idx="1"/>
          </p:cNvCxnSpPr>
          <p:nvPr/>
        </p:nvCxnSpPr>
        <p:spPr>
          <a:xfrm flipH="1">
            <a:off x="1250163" y="3429000"/>
            <a:ext cx="8295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"/>
          <p:cNvCxnSpPr>
            <a:stCxn id="210" idx="1"/>
            <a:endCxn id="216" idx="5"/>
          </p:cNvCxnSpPr>
          <p:nvPr/>
        </p:nvCxnSpPr>
        <p:spPr>
          <a:xfrm rot="10800000">
            <a:off x="1293663" y="3193800"/>
            <a:ext cx="786000" cy="23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"/>
          <p:cNvSpPr txBox="1"/>
          <p:nvPr/>
        </p:nvSpPr>
        <p:spPr>
          <a:xfrm>
            <a:off x="6456801" y="881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223" name="Google Shape;223;p1"/>
          <p:cNvSpPr txBox="1"/>
          <p:nvPr/>
        </p:nvSpPr>
        <p:spPr>
          <a:xfrm>
            <a:off x="7707401" y="3725425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224" name="Google Shape;224;p1"/>
          <p:cNvSpPr txBox="1"/>
          <p:nvPr/>
        </p:nvSpPr>
        <p:spPr>
          <a:xfrm>
            <a:off x="9352026" y="2494350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225" name="Google Shape;225;p1"/>
          <p:cNvSpPr/>
          <p:nvPr/>
        </p:nvSpPr>
        <p:spPr>
          <a:xfrm>
            <a:off x="4786038" y="5072625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 of Material (MRP)</a:t>
            </a:r>
            <a:endParaRPr sz="1200"/>
          </a:p>
        </p:txBody>
      </p:sp>
      <p:cxnSp>
        <p:nvCxnSpPr>
          <p:cNvPr id="226" name="Google Shape;226;p1"/>
          <p:cNvCxnSpPr>
            <a:endCxn id="225" idx="6"/>
          </p:cNvCxnSpPr>
          <p:nvPr/>
        </p:nvCxnSpPr>
        <p:spPr>
          <a:xfrm flipH="1">
            <a:off x="5978838" y="4764225"/>
            <a:ext cx="9945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"/>
          <p:cNvSpPr/>
          <p:nvPr/>
        </p:nvSpPr>
        <p:spPr>
          <a:xfrm>
            <a:off x="8928125" y="136525"/>
            <a:ext cx="829500" cy="4200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8" name="Google Shape;228;p1"/>
          <p:cNvSpPr txBox="1"/>
          <p:nvPr/>
        </p:nvSpPr>
        <p:spPr>
          <a:xfrm>
            <a:off x="9939250" y="146425"/>
            <a:ext cx="21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Method/Procedure/Algo</a:t>
            </a:r>
            <a:endParaRPr/>
          </a:p>
        </p:txBody>
      </p:sp>
      <p:sp>
        <p:nvSpPr>
          <p:cNvPr id="229" name="Google Shape;229;p1"/>
          <p:cNvSpPr/>
          <p:nvPr/>
        </p:nvSpPr>
        <p:spPr>
          <a:xfrm>
            <a:off x="309288" y="3686025"/>
            <a:ext cx="1319875" cy="700050"/>
          </a:xfrm>
          <a:prstGeom prst="flowChartDecision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</a:t>
            </a:r>
            <a:endParaRPr sz="1800"/>
          </a:p>
        </p:txBody>
      </p:sp>
      <p:cxnSp>
        <p:nvCxnSpPr>
          <p:cNvPr id="230" name="Google Shape;230;p1"/>
          <p:cNvCxnSpPr>
            <a:stCxn id="229" idx="2"/>
          </p:cNvCxnSpPr>
          <p:nvPr/>
        </p:nvCxnSpPr>
        <p:spPr>
          <a:xfrm flipH="1">
            <a:off x="774825" y="4386075"/>
            <a:ext cx="1944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"/>
          <p:cNvSpPr/>
          <p:nvPr/>
        </p:nvSpPr>
        <p:spPr>
          <a:xfrm>
            <a:off x="1680438" y="4127700"/>
            <a:ext cx="1319875" cy="700050"/>
          </a:xfrm>
          <a:prstGeom prst="flowChartDecision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determine</a:t>
            </a:r>
            <a:endParaRPr/>
          </a:p>
        </p:txBody>
      </p:sp>
      <p:cxnSp>
        <p:nvCxnSpPr>
          <p:cNvPr id="232" name="Google Shape;232;p1"/>
          <p:cNvCxnSpPr>
            <a:stCxn id="231" idx="2"/>
          </p:cNvCxnSpPr>
          <p:nvPr/>
        </p:nvCxnSpPr>
        <p:spPr>
          <a:xfrm>
            <a:off x="2340375" y="4827750"/>
            <a:ext cx="66600" cy="48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"/>
          <p:cNvSpPr txBox="1"/>
          <p:nvPr/>
        </p:nvSpPr>
        <p:spPr>
          <a:xfrm>
            <a:off x="2442651" y="4887300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234" name="Google Shape;234;p1"/>
          <p:cNvSpPr txBox="1"/>
          <p:nvPr/>
        </p:nvSpPr>
        <p:spPr>
          <a:xfrm>
            <a:off x="122901" y="4357575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235" name="Google Shape;235;p1"/>
          <p:cNvSpPr/>
          <p:nvPr/>
        </p:nvSpPr>
        <p:spPr>
          <a:xfrm>
            <a:off x="4533675" y="2214413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Safety Stock Qty.</a:t>
            </a:r>
            <a:endParaRPr sz="1200"/>
          </a:p>
        </p:txBody>
      </p:sp>
      <p:cxnSp>
        <p:nvCxnSpPr>
          <p:cNvPr id="236" name="Google Shape;236;p1"/>
          <p:cNvCxnSpPr>
            <a:stCxn id="235" idx="4"/>
          </p:cNvCxnSpPr>
          <p:nvPr/>
        </p:nvCxnSpPr>
        <p:spPr>
          <a:xfrm flipH="1">
            <a:off x="3563925" y="2836613"/>
            <a:ext cx="1548300" cy="59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"/>
          <p:cNvSpPr/>
          <p:nvPr/>
        </p:nvSpPr>
        <p:spPr>
          <a:xfrm>
            <a:off x="3440025" y="2411075"/>
            <a:ext cx="994500" cy="525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Stock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Qty.</a:t>
            </a:r>
            <a:endParaRPr sz="1200"/>
          </a:p>
        </p:txBody>
      </p:sp>
      <p:cxnSp>
        <p:nvCxnSpPr>
          <p:cNvPr id="238" name="Google Shape;238;p1"/>
          <p:cNvCxnSpPr>
            <a:stCxn id="237" idx="3"/>
          </p:cNvCxnSpPr>
          <p:nvPr/>
        </p:nvCxnSpPr>
        <p:spPr>
          <a:xfrm flipH="1">
            <a:off x="3226866" y="2859447"/>
            <a:ext cx="3588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"/>
          <p:cNvSpPr/>
          <p:nvPr/>
        </p:nvSpPr>
        <p:spPr>
          <a:xfrm>
            <a:off x="2008875" y="2015475"/>
            <a:ext cx="1332000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sngStrike"/>
              <a:t>Responsible</a:t>
            </a:r>
            <a:endParaRPr sz="1100" strike="sngStrike"/>
          </a:p>
        </p:txBody>
      </p:sp>
      <p:cxnSp>
        <p:nvCxnSpPr>
          <p:cNvPr id="240" name="Google Shape;240;p1"/>
          <p:cNvCxnSpPr>
            <a:stCxn id="241" idx="2"/>
            <a:endCxn id="239" idx="0"/>
          </p:cNvCxnSpPr>
          <p:nvPr/>
        </p:nvCxnSpPr>
        <p:spPr>
          <a:xfrm flipH="1">
            <a:off x="2674988" y="1580700"/>
            <a:ext cx="6000" cy="4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"/>
          <p:cNvCxnSpPr>
            <a:stCxn id="239" idx="2"/>
            <a:endCxn id="210" idx="0"/>
          </p:cNvCxnSpPr>
          <p:nvPr/>
        </p:nvCxnSpPr>
        <p:spPr>
          <a:xfrm>
            <a:off x="2674875" y="2715525"/>
            <a:ext cx="130800" cy="4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"/>
          <p:cNvSpPr/>
          <p:nvPr/>
        </p:nvSpPr>
        <p:spPr>
          <a:xfrm>
            <a:off x="1954988" y="10233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sngStrike"/>
              <a:t>Material</a:t>
            </a:r>
            <a:endParaRPr b="1" sz="15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sngStrike"/>
              <a:t>Planner</a:t>
            </a:r>
            <a:endParaRPr b="1" sz="1500" strike="sngStrike"/>
          </a:p>
        </p:txBody>
      </p:sp>
      <p:cxnSp>
        <p:nvCxnSpPr>
          <p:cNvPr id="243" name="Google Shape;243;p1"/>
          <p:cNvCxnSpPr>
            <a:stCxn id="241" idx="3"/>
            <a:endCxn id="188" idx="1"/>
          </p:cNvCxnSpPr>
          <p:nvPr/>
        </p:nvCxnSpPr>
        <p:spPr>
          <a:xfrm flipH="1" rot="10800000">
            <a:off x="3406988" y="1272000"/>
            <a:ext cx="8649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"/>
          <p:cNvSpPr/>
          <p:nvPr/>
        </p:nvSpPr>
        <p:spPr>
          <a:xfrm>
            <a:off x="8789150" y="720888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sngStrike"/>
              <a:t>Vendor number</a:t>
            </a:r>
            <a:endParaRPr sz="1200" strike="sngStrike"/>
          </a:p>
        </p:txBody>
      </p:sp>
      <p:cxnSp>
        <p:nvCxnSpPr>
          <p:cNvPr id="245" name="Google Shape;245;p1"/>
          <p:cNvCxnSpPr>
            <a:stCxn id="244" idx="3"/>
          </p:cNvCxnSpPr>
          <p:nvPr/>
        </p:nvCxnSpPr>
        <p:spPr>
          <a:xfrm flipH="1">
            <a:off x="8396403" y="1251968"/>
            <a:ext cx="562200" cy="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1"/>
          <p:cNvSpPr/>
          <p:nvPr/>
        </p:nvSpPr>
        <p:spPr>
          <a:xfrm>
            <a:off x="1245650" y="146413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sngStrike"/>
              <a:t>MRP number</a:t>
            </a:r>
            <a:endParaRPr sz="1200" strike="sngStrike"/>
          </a:p>
        </p:txBody>
      </p:sp>
      <p:cxnSp>
        <p:nvCxnSpPr>
          <p:cNvPr id="247" name="Google Shape;247;p1"/>
          <p:cNvCxnSpPr>
            <a:stCxn id="241" idx="0"/>
            <a:endCxn id="246" idx="4"/>
          </p:cNvCxnSpPr>
          <p:nvPr/>
        </p:nvCxnSpPr>
        <p:spPr>
          <a:xfrm rot="10800000">
            <a:off x="1824188" y="768600"/>
            <a:ext cx="856800" cy="2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"/>
          <p:cNvSpPr/>
          <p:nvPr/>
        </p:nvSpPr>
        <p:spPr>
          <a:xfrm>
            <a:off x="7319500" y="146413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sngStrike"/>
              <a:t>Vendor name</a:t>
            </a:r>
            <a:endParaRPr sz="1200" strike="sngStrike"/>
          </a:p>
        </p:txBody>
      </p:sp>
      <p:cxnSp>
        <p:nvCxnSpPr>
          <p:cNvPr id="249" name="Google Shape;249;p1"/>
          <p:cNvCxnSpPr>
            <a:stCxn id="248" idx="4"/>
            <a:endCxn id="187" idx="0"/>
          </p:cNvCxnSpPr>
          <p:nvPr/>
        </p:nvCxnSpPr>
        <p:spPr>
          <a:xfrm flipH="1">
            <a:off x="7670350" y="768613"/>
            <a:ext cx="227700" cy="22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1"/>
          <p:cNvSpPr/>
          <p:nvPr/>
        </p:nvSpPr>
        <p:spPr>
          <a:xfrm>
            <a:off x="9453125" y="387490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/>
              <a:t>MRP</a:t>
            </a:r>
            <a:endParaRPr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/>
              <a:t>Area</a:t>
            </a:r>
            <a:endParaRPr strike="sngStrike"/>
          </a:p>
        </p:txBody>
      </p:sp>
      <p:cxnSp>
        <p:nvCxnSpPr>
          <p:cNvPr id="251" name="Google Shape;251;p1"/>
          <p:cNvCxnSpPr>
            <a:stCxn id="191" idx="3"/>
            <a:endCxn id="250" idx="2"/>
          </p:cNvCxnSpPr>
          <p:nvPr/>
        </p:nvCxnSpPr>
        <p:spPr>
          <a:xfrm flipH="1" rot="10800000">
            <a:off x="8396338" y="4185950"/>
            <a:ext cx="1056900" cy="2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53bcc34a_0_141"/>
          <p:cNvSpPr/>
          <p:nvPr/>
        </p:nvSpPr>
        <p:spPr>
          <a:xfrm>
            <a:off x="6944363" y="9919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Supplier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(Vendor)</a:t>
            </a:r>
            <a:endParaRPr b="1" sz="1500"/>
          </a:p>
        </p:txBody>
      </p:sp>
      <p:sp>
        <p:nvSpPr>
          <p:cNvPr id="257" name="Google Shape;257;gb853bcc34a_0_141"/>
          <p:cNvSpPr/>
          <p:nvPr/>
        </p:nvSpPr>
        <p:spPr>
          <a:xfrm>
            <a:off x="4271963" y="9220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has</a:t>
            </a:r>
            <a:endParaRPr sz="1800"/>
          </a:p>
        </p:txBody>
      </p:sp>
      <p:cxnSp>
        <p:nvCxnSpPr>
          <p:cNvPr id="258" name="Google Shape;258;gb853bcc34a_0_141"/>
          <p:cNvCxnSpPr>
            <a:stCxn id="257" idx="3"/>
            <a:endCxn id="256" idx="1"/>
          </p:cNvCxnSpPr>
          <p:nvPr/>
        </p:nvCxnSpPr>
        <p:spPr>
          <a:xfrm flipH="1" rot="10800000">
            <a:off x="5591838" y="1270525"/>
            <a:ext cx="1352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gb853bcc34a_0_141"/>
          <p:cNvSpPr/>
          <p:nvPr/>
        </p:nvSpPr>
        <p:spPr>
          <a:xfrm>
            <a:off x="7010413" y="287155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supply</a:t>
            </a:r>
            <a:endParaRPr sz="1200"/>
          </a:p>
        </p:txBody>
      </p:sp>
      <p:sp>
        <p:nvSpPr>
          <p:cNvPr id="260" name="Google Shape;260;gb853bcc34a_0_141"/>
          <p:cNvSpPr/>
          <p:nvPr/>
        </p:nvSpPr>
        <p:spPr>
          <a:xfrm>
            <a:off x="6944338" y="41937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Material</a:t>
            </a:r>
            <a:endParaRPr b="1" sz="2200"/>
          </a:p>
        </p:txBody>
      </p:sp>
      <p:cxnSp>
        <p:nvCxnSpPr>
          <p:cNvPr id="261" name="Google Shape;261;gb853bcc34a_0_141"/>
          <p:cNvCxnSpPr>
            <a:stCxn id="259" idx="2"/>
            <a:endCxn id="260" idx="0"/>
          </p:cNvCxnSpPr>
          <p:nvPr/>
        </p:nvCxnSpPr>
        <p:spPr>
          <a:xfrm>
            <a:off x="7670350" y="3571600"/>
            <a:ext cx="0" cy="62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gb853bcc34a_0_141"/>
          <p:cNvCxnSpPr>
            <a:stCxn id="259" idx="0"/>
            <a:endCxn id="256" idx="2"/>
          </p:cNvCxnSpPr>
          <p:nvPr/>
        </p:nvCxnSpPr>
        <p:spPr>
          <a:xfrm rot="10800000">
            <a:off x="7670350" y="1549450"/>
            <a:ext cx="0" cy="132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gb853bcc34a_0_141"/>
          <p:cNvSpPr/>
          <p:nvPr/>
        </p:nvSpPr>
        <p:spPr>
          <a:xfrm>
            <a:off x="9939250" y="47871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</a:t>
            </a:r>
            <a:endParaRPr/>
          </a:p>
        </p:txBody>
      </p:sp>
      <p:sp>
        <p:nvSpPr>
          <p:cNvPr id="264" name="Google Shape;264;gb853bcc34a_0_141"/>
          <p:cNvSpPr/>
          <p:nvPr/>
        </p:nvSpPr>
        <p:spPr>
          <a:xfrm>
            <a:off x="8753438" y="5126525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 Price</a:t>
            </a:r>
            <a:endParaRPr/>
          </a:p>
        </p:txBody>
      </p:sp>
      <p:sp>
        <p:nvSpPr>
          <p:cNvPr id="265" name="Google Shape;265;gb853bcc34a_0_141"/>
          <p:cNvSpPr/>
          <p:nvPr/>
        </p:nvSpPr>
        <p:spPr>
          <a:xfrm>
            <a:off x="7529325" y="52971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Desc.</a:t>
            </a:r>
            <a:r>
              <a:rPr lang="en-US" sz="900"/>
              <a:t>.</a:t>
            </a:r>
            <a:endParaRPr sz="900"/>
          </a:p>
        </p:txBody>
      </p:sp>
      <p:sp>
        <p:nvSpPr>
          <p:cNvPr id="266" name="Google Shape;266;gb853bcc34a_0_141"/>
          <p:cNvSpPr/>
          <p:nvPr/>
        </p:nvSpPr>
        <p:spPr>
          <a:xfrm>
            <a:off x="6228200" y="52437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ABC Indicator</a:t>
            </a:r>
            <a:endParaRPr sz="1300"/>
          </a:p>
        </p:txBody>
      </p:sp>
      <p:sp>
        <p:nvSpPr>
          <p:cNvPr id="267" name="Google Shape;267;gb853bcc34a_0_141"/>
          <p:cNvSpPr/>
          <p:nvPr/>
        </p:nvSpPr>
        <p:spPr>
          <a:xfrm>
            <a:off x="4944738" y="420720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Scrap</a:t>
            </a:r>
            <a:endParaRPr sz="1900"/>
          </a:p>
        </p:txBody>
      </p:sp>
      <p:cxnSp>
        <p:nvCxnSpPr>
          <p:cNvPr id="268" name="Google Shape;268;gb853bcc34a_0_141"/>
          <p:cNvCxnSpPr>
            <a:stCxn id="260" idx="1"/>
            <a:endCxn id="267" idx="7"/>
          </p:cNvCxnSpPr>
          <p:nvPr/>
        </p:nvCxnSpPr>
        <p:spPr>
          <a:xfrm rot="10800000">
            <a:off x="5962738" y="4298450"/>
            <a:ext cx="981600" cy="17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gb853bcc34a_0_141"/>
          <p:cNvCxnSpPr>
            <a:endCxn id="266" idx="0"/>
          </p:cNvCxnSpPr>
          <p:nvPr/>
        </p:nvCxnSpPr>
        <p:spPr>
          <a:xfrm flipH="1">
            <a:off x="6824600" y="4764350"/>
            <a:ext cx="382200" cy="4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gb853bcc34a_0_141"/>
          <p:cNvCxnSpPr>
            <a:stCxn id="260" idx="2"/>
            <a:endCxn id="265" idx="0"/>
          </p:cNvCxnSpPr>
          <p:nvPr/>
        </p:nvCxnSpPr>
        <p:spPr>
          <a:xfrm>
            <a:off x="7670338" y="4751150"/>
            <a:ext cx="455400" cy="5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gb853bcc34a_0_141"/>
          <p:cNvCxnSpPr>
            <a:endCxn id="264" idx="1"/>
          </p:cNvCxnSpPr>
          <p:nvPr/>
        </p:nvCxnSpPr>
        <p:spPr>
          <a:xfrm>
            <a:off x="8218019" y="4764344"/>
            <a:ext cx="710100" cy="4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gb853bcc34a_0_141"/>
          <p:cNvCxnSpPr>
            <a:stCxn id="260" idx="3"/>
            <a:endCxn id="263" idx="1"/>
          </p:cNvCxnSpPr>
          <p:nvPr/>
        </p:nvCxnSpPr>
        <p:spPr>
          <a:xfrm>
            <a:off x="8396338" y="4472450"/>
            <a:ext cx="1717500" cy="40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gb853bcc34a_0_141"/>
          <p:cNvSpPr/>
          <p:nvPr/>
        </p:nvSpPr>
        <p:spPr>
          <a:xfrm>
            <a:off x="8618000" y="2884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in</a:t>
            </a:r>
            <a:endParaRPr sz="1600"/>
          </a:p>
        </p:txBody>
      </p:sp>
      <p:sp>
        <p:nvSpPr>
          <p:cNvPr id="274" name="Google Shape;274;gb853bcc34a_0_141"/>
          <p:cNvSpPr/>
          <p:nvPr/>
        </p:nvSpPr>
        <p:spPr>
          <a:xfrm>
            <a:off x="8551925" y="2023625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Models</a:t>
            </a:r>
            <a:endParaRPr b="1" sz="1900"/>
          </a:p>
        </p:txBody>
      </p:sp>
      <p:cxnSp>
        <p:nvCxnSpPr>
          <p:cNvPr id="275" name="Google Shape;275;gb853bcc34a_0_141"/>
          <p:cNvCxnSpPr>
            <a:stCxn id="260" idx="3"/>
            <a:endCxn id="273" idx="2"/>
          </p:cNvCxnSpPr>
          <p:nvPr/>
        </p:nvCxnSpPr>
        <p:spPr>
          <a:xfrm flipH="1" rot="10800000">
            <a:off x="8396338" y="3584750"/>
            <a:ext cx="881700" cy="8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gb853bcc34a_0_141"/>
          <p:cNvCxnSpPr>
            <a:stCxn id="273" idx="0"/>
            <a:endCxn id="274" idx="2"/>
          </p:cNvCxnSpPr>
          <p:nvPr/>
        </p:nvCxnSpPr>
        <p:spPr>
          <a:xfrm rot="10800000">
            <a:off x="9277938" y="2580888"/>
            <a:ext cx="0" cy="30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gb853bcc34a_0_141"/>
          <p:cNvSpPr/>
          <p:nvPr/>
        </p:nvSpPr>
        <p:spPr>
          <a:xfrm>
            <a:off x="10299075" y="16220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Model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Name</a:t>
            </a:r>
            <a:endParaRPr sz="1500"/>
          </a:p>
        </p:txBody>
      </p:sp>
      <p:cxnSp>
        <p:nvCxnSpPr>
          <p:cNvPr id="278" name="Google Shape;278;gb853bcc34a_0_141"/>
          <p:cNvCxnSpPr>
            <a:stCxn id="274" idx="3"/>
            <a:endCxn id="277" idx="2"/>
          </p:cNvCxnSpPr>
          <p:nvPr/>
        </p:nvCxnSpPr>
        <p:spPr>
          <a:xfrm flipH="1" rot="10800000">
            <a:off x="10003925" y="1933025"/>
            <a:ext cx="295200" cy="36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gb853bcc34a_0_141"/>
          <p:cNvSpPr/>
          <p:nvPr/>
        </p:nvSpPr>
        <p:spPr>
          <a:xfrm>
            <a:off x="2079663" y="31503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 </a:t>
            </a:r>
            <a:r>
              <a:rPr b="1" lang="en-US"/>
              <a:t>Material 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Planning</a:t>
            </a:r>
            <a:endParaRPr b="1"/>
          </a:p>
        </p:txBody>
      </p:sp>
      <p:sp>
        <p:nvSpPr>
          <p:cNvPr id="280" name="Google Shape;280;gb853bcc34a_0_141"/>
          <p:cNvSpPr/>
          <p:nvPr/>
        </p:nvSpPr>
        <p:spPr>
          <a:xfrm>
            <a:off x="4688900" y="30789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has</a:t>
            </a:r>
            <a:r>
              <a:rPr lang="en-US" sz="1200"/>
              <a:t> </a:t>
            </a:r>
            <a:endParaRPr sz="1200"/>
          </a:p>
        </p:txBody>
      </p:sp>
      <p:cxnSp>
        <p:nvCxnSpPr>
          <p:cNvPr id="281" name="Google Shape;281;gb853bcc34a_0_141"/>
          <p:cNvCxnSpPr>
            <a:endCxn id="280" idx="3"/>
          </p:cNvCxnSpPr>
          <p:nvPr/>
        </p:nvCxnSpPr>
        <p:spPr>
          <a:xfrm rot="10800000">
            <a:off x="6008775" y="3429000"/>
            <a:ext cx="1224000" cy="77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gb853bcc34a_0_141"/>
          <p:cNvCxnSpPr>
            <a:stCxn id="280" idx="1"/>
          </p:cNvCxnSpPr>
          <p:nvPr/>
        </p:nvCxnSpPr>
        <p:spPr>
          <a:xfrm rot="10800000">
            <a:off x="3531800" y="3429000"/>
            <a:ext cx="115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gb853bcc34a_0_141"/>
          <p:cNvSpPr/>
          <p:nvPr/>
        </p:nvSpPr>
        <p:spPr>
          <a:xfrm>
            <a:off x="1710350" y="5297150"/>
            <a:ext cx="1192800" cy="6222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Material Planning Method (Typ.)</a:t>
            </a:r>
            <a:endParaRPr sz="1000"/>
          </a:p>
        </p:txBody>
      </p:sp>
      <p:sp>
        <p:nvSpPr>
          <p:cNvPr id="284" name="Google Shape;284;gb853bcc34a_0_141"/>
          <p:cNvSpPr/>
          <p:nvPr/>
        </p:nvSpPr>
        <p:spPr>
          <a:xfrm>
            <a:off x="147100" y="4787150"/>
            <a:ext cx="1192800" cy="6222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Lot Size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procedure</a:t>
            </a:r>
            <a:endParaRPr sz="1100"/>
          </a:p>
        </p:txBody>
      </p:sp>
      <p:sp>
        <p:nvSpPr>
          <p:cNvPr id="285" name="Google Shape;285;gb853bcc34a_0_141"/>
          <p:cNvSpPr/>
          <p:nvPr/>
        </p:nvSpPr>
        <p:spPr>
          <a:xfrm>
            <a:off x="275625" y="2662738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Planned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Delivery Time</a:t>
            </a:r>
            <a:endParaRPr sz="1200"/>
          </a:p>
        </p:txBody>
      </p:sp>
      <p:sp>
        <p:nvSpPr>
          <p:cNvPr id="286" name="Google Shape;286;gb853bcc34a_0_141"/>
          <p:cNvSpPr/>
          <p:nvPr/>
        </p:nvSpPr>
        <p:spPr>
          <a:xfrm>
            <a:off x="3340863" y="3986425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Qty.</a:t>
            </a:r>
            <a:endParaRPr/>
          </a:p>
        </p:txBody>
      </p:sp>
      <p:cxnSp>
        <p:nvCxnSpPr>
          <p:cNvPr id="287" name="Google Shape;287;gb853bcc34a_0_141"/>
          <p:cNvCxnSpPr>
            <a:endCxn id="286" idx="0"/>
          </p:cNvCxnSpPr>
          <p:nvPr/>
        </p:nvCxnSpPr>
        <p:spPr>
          <a:xfrm>
            <a:off x="3285363" y="3725425"/>
            <a:ext cx="651900" cy="26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gb853bcc34a_0_141"/>
          <p:cNvCxnSpPr>
            <a:stCxn id="279" idx="2"/>
          </p:cNvCxnSpPr>
          <p:nvPr/>
        </p:nvCxnSpPr>
        <p:spPr>
          <a:xfrm flipH="1">
            <a:off x="2526663" y="3707700"/>
            <a:ext cx="279000" cy="52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b853bcc34a_0_141"/>
          <p:cNvCxnSpPr>
            <a:stCxn id="279" idx="1"/>
          </p:cNvCxnSpPr>
          <p:nvPr/>
        </p:nvCxnSpPr>
        <p:spPr>
          <a:xfrm flipH="1">
            <a:off x="1250163" y="3429000"/>
            <a:ext cx="8295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gb853bcc34a_0_141"/>
          <p:cNvCxnSpPr>
            <a:stCxn id="279" idx="1"/>
            <a:endCxn id="285" idx="5"/>
          </p:cNvCxnSpPr>
          <p:nvPr/>
        </p:nvCxnSpPr>
        <p:spPr>
          <a:xfrm rot="10800000">
            <a:off x="1293663" y="3193800"/>
            <a:ext cx="786000" cy="23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gb853bcc34a_0_141"/>
          <p:cNvSpPr txBox="1"/>
          <p:nvPr/>
        </p:nvSpPr>
        <p:spPr>
          <a:xfrm>
            <a:off x="6456801" y="881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1..*</a:t>
            </a:r>
            <a:endParaRPr sz="1500"/>
          </a:p>
        </p:txBody>
      </p:sp>
      <p:sp>
        <p:nvSpPr>
          <p:cNvPr id="292" name="Google Shape;292;gb853bcc34a_0_141"/>
          <p:cNvSpPr txBox="1"/>
          <p:nvPr/>
        </p:nvSpPr>
        <p:spPr>
          <a:xfrm>
            <a:off x="7707401" y="3725425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293" name="Google Shape;293;gb853bcc34a_0_141"/>
          <p:cNvSpPr txBox="1"/>
          <p:nvPr/>
        </p:nvSpPr>
        <p:spPr>
          <a:xfrm>
            <a:off x="9352026" y="2494350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294" name="Google Shape;294;gb853bcc34a_0_141"/>
          <p:cNvSpPr/>
          <p:nvPr/>
        </p:nvSpPr>
        <p:spPr>
          <a:xfrm>
            <a:off x="4786038" y="5072625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 of Material (MRP)</a:t>
            </a:r>
            <a:endParaRPr sz="1200"/>
          </a:p>
        </p:txBody>
      </p:sp>
      <p:cxnSp>
        <p:nvCxnSpPr>
          <p:cNvPr id="295" name="Google Shape;295;gb853bcc34a_0_141"/>
          <p:cNvCxnSpPr>
            <a:endCxn id="294" idx="6"/>
          </p:cNvCxnSpPr>
          <p:nvPr/>
        </p:nvCxnSpPr>
        <p:spPr>
          <a:xfrm flipH="1">
            <a:off x="5978838" y="4764225"/>
            <a:ext cx="9945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gb853bcc34a_0_141"/>
          <p:cNvSpPr/>
          <p:nvPr/>
        </p:nvSpPr>
        <p:spPr>
          <a:xfrm>
            <a:off x="8928125" y="136525"/>
            <a:ext cx="829500" cy="4200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7" name="Google Shape;297;gb853bcc34a_0_141"/>
          <p:cNvSpPr txBox="1"/>
          <p:nvPr/>
        </p:nvSpPr>
        <p:spPr>
          <a:xfrm>
            <a:off x="9939250" y="146425"/>
            <a:ext cx="21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Method/Procedure/Algo</a:t>
            </a:r>
            <a:endParaRPr/>
          </a:p>
        </p:txBody>
      </p:sp>
      <p:sp>
        <p:nvSpPr>
          <p:cNvPr id="298" name="Google Shape;298;gb853bcc34a_0_141"/>
          <p:cNvSpPr/>
          <p:nvPr/>
        </p:nvSpPr>
        <p:spPr>
          <a:xfrm>
            <a:off x="309288" y="3686025"/>
            <a:ext cx="1319875" cy="700050"/>
          </a:xfrm>
          <a:prstGeom prst="flowChartDecision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</a:t>
            </a:r>
            <a:endParaRPr sz="1800"/>
          </a:p>
        </p:txBody>
      </p:sp>
      <p:cxnSp>
        <p:nvCxnSpPr>
          <p:cNvPr id="299" name="Google Shape;299;gb853bcc34a_0_141"/>
          <p:cNvCxnSpPr>
            <a:stCxn id="298" idx="2"/>
          </p:cNvCxnSpPr>
          <p:nvPr/>
        </p:nvCxnSpPr>
        <p:spPr>
          <a:xfrm flipH="1">
            <a:off x="774825" y="4386075"/>
            <a:ext cx="1944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gb853bcc34a_0_141"/>
          <p:cNvSpPr/>
          <p:nvPr/>
        </p:nvSpPr>
        <p:spPr>
          <a:xfrm>
            <a:off x="1680438" y="4127700"/>
            <a:ext cx="1319875" cy="700050"/>
          </a:xfrm>
          <a:prstGeom prst="flowChartDecision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determine</a:t>
            </a:r>
            <a:endParaRPr/>
          </a:p>
        </p:txBody>
      </p:sp>
      <p:cxnSp>
        <p:nvCxnSpPr>
          <p:cNvPr id="301" name="Google Shape;301;gb853bcc34a_0_141"/>
          <p:cNvCxnSpPr>
            <a:stCxn id="300" idx="2"/>
          </p:cNvCxnSpPr>
          <p:nvPr/>
        </p:nvCxnSpPr>
        <p:spPr>
          <a:xfrm>
            <a:off x="2340375" y="4827750"/>
            <a:ext cx="66600" cy="48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gb853bcc34a_0_141"/>
          <p:cNvSpPr txBox="1"/>
          <p:nvPr/>
        </p:nvSpPr>
        <p:spPr>
          <a:xfrm>
            <a:off x="2442651" y="4887300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303" name="Google Shape;303;gb853bcc34a_0_141"/>
          <p:cNvSpPr txBox="1"/>
          <p:nvPr/>
        </p:nvSpPr>
        <p:spPr>
          <a:xfrm>
            <a:off x="122901" y="4357575"/>
            <a:ext cx="6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1..*</a:t>
            </a:r>
            <a:endParaRPr sz="1900"/>
          </a:p>
        </p:txBody>
      </p:sp>
      <p:sp>
        <p:nvSpPr>
          <p:cNvPr id="304" name="Google Shape;304;gb853bcc34a_0_141"/>
          <p:cNvSpPr/>
          <p:nvPr/>
        </p:nvSpPr>
        <p:spPr>
          <a:xfrm>
            <a:off x="4533675" y="2214413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Safety Stock Qty.</a:t>
            </a:r>
            <a:endParaRPr sz="1200"/>
          </a:p>
        </p:txBody>
      </p:sp>
      <p:cxnSp>
        <p:nvCxnSpPr>
          <p:cNvPr id="305" name="Google Shape;305;gb853bcc34a_0_141"/>
          <p:cNvCxnSpPr>
            <a:stCxn id="304" idx="4"/>
          </p:cNvCxnSpPr>
          <p:nvPr/>
        </p:nvCxnSpPr>
        <p:spPr>
          <a:xfrm flipH="1">
            <a:off x="3563925" y="2836613"/>
            <a:ext cx="1548300" cy="59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gb853bcc34a_0_141"/>
          <p:cNvSpPr/>
          <p:nvPr/>
        </p:nvSpPr>
        <p:spPr>
          <a:xfrm>
            <a:off x="3440025" y="2411075"/>
            <a:ext cx="994500" cy="525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Stock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Qty.</a:t>
            </a:r>
            <a:endParaRPr sz="1200"/>
          </a:p>
        </p:txBody>
      </p:sp>
      <p:cxnSp>
        <p:nvCxnSpPr>
          <p:cNvPr id="307" name="Google Shape;307;gb853bcc34a_0_141"/>
          <p:cNvCxnSpPr>
            <a:stCxn id="306" idx="3"/>
          </p:cNvCxnSpPr>
          <p:nvPr/>
        </p:nvCxnSpPr>
        <p:spPr>
          <a:xfrm flipH="1">
            <a:off x="3226866" y="2859447"/>
            <a:ext cx="358800" cy="2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gb853bcc34a_0_141"/>
          <p:cNvSpPr/>
          <p:nvPr/>
        </p:nvSpPr>
        <p:spPr>
          <a:xfrm>
            <a:off x="2008875" y="2015475"/>
            <a:ext cx="1332000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Responsible</a:t>
            </a:r>
            <a:endParaRPr sz="1100"/>
          </a:p>
        </p:txBody>
      </p:sp>
      <p:cxnSp>
        <p:nvCxnSpPr>
          <p:cNvPr id="309" name="Google Shape;309;gb853bcc34a_0_141"/>
          <p:cNvCxnSpPr>
            <a:stCxn id="310" idx="2"/>
            <a:endCxn id="308" idx="0"/>
          </p:cNvCxnSpPr>
          <p:nvPr/>
        </p:nvCxnSpPr>
        <p:spPr>
          <a:xfrm flipH="1">
            <a:off x="2674988" y="1580700"/>
            <a:ext cx="6000" cy="4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gb853bcc34a_0_141"/>
          <p:cNvCxnSpPr>
            <a:stCxn id="308" idx="2"/>
            <a:endCxn id="279" idx="0"/>
          </p:cNvCxnSpPr>
          <p:nvPr/>
        </p:nvCxnSpPr>
        <p:spPr>
          <a:xfrm>
            <a:off x="2674875" y="2715525"/>
            <a:ext cx="130800" cy="4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gb853bcc34a_0_141"/>
          <p:cNvSpPr/>
          <p:nvPr/>
        </p:nvSpPr>
        <p:spPr>
          <a:xfrm>
            <a:off x="1954988" y="10233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Material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Planner</a:t>
            </a:r>
            <a:endParaRPr b="1" sz="1500"/>
          </a:p>
        </p:txBody>
      </p:sp>
      <p:cxnSp>
        <p:nvCxnSpPr>
          <p:cNvPr id="312" name="Google Shape;312;gb853bcc34a_0_141"/>
          <p:cNvCxnSpPr>
            <a:stCxn id="310" idx="3"/>
            <a:endCxn id="257" idx="1"/>
          </p:cNvCxnSpPr>
          <p:nvPr/>
        </p:nvCxnSpPr>
        <p:spPr>
          <a:xfrm flipH="1" rot="10800000">
            <a:off x="3406988" y="1272000"/>
            <a:ext cx="8649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gb853bcc34a_0_141"/>
          <p:cNvSpPr/>
          <p:nvPr/>
        </p:nvSpPr>
        <p:spPr>
          <a:xfrm>
            <a:off x="8789150" y="720888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Vendor number</a:t>
            </a:r>
            <a:endParaRPr sz="1200"/>
          </a:p>
        </p:txBody>
      </p:sp>
      <p:cxnSp>
        <p:nvCxnSpPr>
          <p:cNvPr id="314" name="Google Shape;314;gb853bcc34a_0_141"/>
          <p:cNvCxnSpPr>
            <a:stCxn id="313" idx="3"/>
          </p:cNvCxnSpPr>
          <p:nvPr/>
        </p:nvCxnSpPr>
        <p:spPr>
          <a:xfrm flipH="1">
            <a:off x="8396403" y="1251968"/>
            <a:ext cx="562200" cy="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gb853bcc34a_0_141"/>
          <p:cNvSpPr/>
          <p:nvPr/>
        </p:nvSpPr>
        <p:spPr>
          <a:xfrm>
            <a:off x="1245650" y="146413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MRP number</a:t>
            </a:r>
            <a:endParaRPr sz="1200"/>
          </a:p>
        </p:txBody>
      </p:sp>
      <p:cxnSp>
        <p:nvCxnSpPr>
          <p:cNvPr id="316" name="Google Shape;316;gb853bcc34a_0_141"/>
          <p:cNvCxnSpPr>
            <a:stCxn id="310" idx="0"/>
            <a:endCxn id="315" idx="4"/>
          </p:cNvCxnSpPr>
          <p:nvPr/>
        </p:nvCxnSpPr>
        <p:spPr>
          <a:xfrm rot="10800000">
            <a:off x="1824188" y="768600"/>
            <a:ext cx="856800" cy="2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gb853bcc34a_0_141"/>
          <p:cNvSpPr/>
          <p:nvPr/>
        </p:nvSpPr>
        <p:spPr>
          <a:xfrm>
            <a:off x="7319500" y="146413"/>
            <a:ext cx="11571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Vendor name</a:t>
            </a:r>
            <a:endParaRPr sz="1200"/>
          </a:p>
        </p:txBody>
      </p:sp>
      <p:cxnSp>
        <p:nvCxnSpPr>
          <p:cNvPr id="318" name="Google Shape;318;gb853bcc34a_0_141"/>
          <p:cNvCxnSpPr>
            <a:stCxn id="317" idx="4"/>
            <a:endCxn id="256" idx="0"/>
          </p:cNvCxnSpPr>
          <p:nvPr/>
        </p:nvCxnSpPr>
        <p:spPr>
          <a:xfrm flipH="1">
            <a:off x="7670350" y="768613"/>
            <a:ext cx="227700" cy="22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gb853bcc34a_0_141"/>
          <p:cNvSpPr/>
          <p:nvPr/>
        </p:nvSpPr>
        <p:spPr>
          <a:xfrm>
            <a:off x="9453125" y="387490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Area</a:t>
            </a:r>
            <a:endParaRPr/>
          </a:p>
        </p:txBody>
      </p:sp>
      <p:cxnSp>
        <p:nvCxnSpPr>
          <p:cNvPr id="320" name="Google Shape;320;gb853bcc34a_0_141"/>
          <p:cNvCxnSpPr>
            <a:stCxn id="260" idx="3"/>
            <a:endCxn id="319" idx="2"/>
          </p:cNvCxnSpPr>
          <p:nvPr/>
        </p:nvCxnSpPr>
        <p:spPr>
          <a:xfrm flipH="1" rot="10800000">
            <a:off x="8396338" y="4185950"/>
            <a:ext cx="1056900" cy="2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57c7c8c77_0_0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Relationship Diagram (Zgrve)</a:t>
            </a:r>
            <a:endParaRPr u="none"/>
          </a:p>
        </p:txBody>
      </p:sp>
      <p:sp>
        <p:nvSpPr>
          <p:cNvPr id="327" name="Google Shape;327;ge57c7c8c77_0_0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e57c7c8c77_0_0"/>
          <p:cNvSpPr/>
          <p:nvPr/>
        </p:nvSpPr>
        <p:spPr>
          <a:xfrm>
            <a:off x="5313500" y="1637625"/>
            <a:ext cx="1584900" cy="698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300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Supplier</a:t>
            </a:r>
            <a:endParaRPr b="1" sz="2000"/>
          </a:p>
        </p:txBody>
      </p:sp>
      <p:sp>
        <p:nvSpPr>
          <p:cNvPr id="329" name="Google Shape;329;ge57c7c8c77_0_0"/>
          <p:cNvSpPr/>
          <p:nvPr/>
        </p:nvSpPr>
        <p:spPr>
          <a:xfrm>
            <a:off x="2480950" y="3112950"/>
            <a:ext cx="1424400" cy="632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300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Delivery</a:t>
            </a:r>
            <a:endParaRPr b="1" sz="2000"/>
          </a:p>
        </p:txBody>
      </p:sp>
      <p:sp>
        <p:nvSpPr>
          <p:cNvPr id="330" name="Google Shape;330;ge57c7c8c77_0_0"/>
          <p:cNvSpPr/>
          <p:nvPr/>
        </p:nvSpPr>
        <p:spPr>
          <a:xfrm>
            <a:off x="2480950" y="4916175"/>
            <a:ext cx="1424400" cy="632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300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Factory</a:t>
            </a:r>
            <a:endParaRPr b="1" sz="2000"/>
          </a:p>
        </p:txBody>
      </p:sp>
      <p:sp>
        <p:nvSpPr>
          <p:cNvPr id="331" name="Google Shape;331;ge57c7c8c77_0_0"/>
          <p:cNvSpPr/>
          <p:nvPr/>
        </p:nvSpPr>
        <p:spPr>
          <a:xfrm>
            <a:off x="7917450" y="3112950"/>
            <a:ext cx="1424400" cy="632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300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Material</a:t>
            </a:r>
            <a:endParaRPr b="1" sz="2000"/>
          </a:p>
        </p:txBody>
      </p:sp>
      <p:sp>
        <p:nvSpPr>
          <p:cNvPr id="332" name="Google Shape;332;ge57c7c8c77_0_0"/>
          <p:cNvSpPr/>
          <p:nvPr/>
        </p:nvSpPr>
        <p:spPr>
          <a:xfrm>
            <a:off x="5667350" y="3141300"/>
            <a:ext cx="877200" cy="57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e57c7c8c77_0_0"/>
          <p:cNvSpPr/>
          <p:nvPr/>
        </p:nvSpPr>
        <p:spPr>
          <a:xfrm>
            <a:off x="2754550" y="4042913"/>
            <a:ext cx="877200" cy="57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e57c7c8c77_0_0"/>
          <p:cNvSpPr/>
          <p:nvPr/>
        </p:nvSpPr>
        <p:spPr>
          <a:xfrm>
            <a:off x="2754550" y="2342475"/>
            <a:ext cx="877200" cy="57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cxnSp>
        <p:nvCxnSpPr>
          <p:cNvPr id="335" name="Google Shape;335;ge57c7c8c77_0_0"/>
          <p:cNvCxnSpPr>
            <a:stCxn id="328" idx="1"/>
            <a:endCxn id="334" idx="0"/>
          </p:cNvCxnSpPr>
          <p:nvPr/>
        </p:nvCxnSpPr>
        <p:spPr>
          <a:xfrm flipH="1">
            <a:off x="3193100" y="1986675"/>
            <a:ext cx="2120400" cy="355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ge57c7c8c77_0_0"/>
          <p:cNvCxnSpPr>
            <a:stCxn id="334" idx="2"/>
            <a:endCxn id="329" idx="0"/>
          </p:cNvCxnSpPr>
          <p:nvPr/>
        </p:nvCxnSpPr>
        <p:spPr>
          <a:xfrm>
            <a:off x="3193150" y="2917875"/>
            <a:ext cx="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ge57c7c8c77_0_0"/>
          <p:cNvCxnSpPr>
            <a:stCxn id="329" idx="2"/>
            <a:endCxn id="333" idx="0"/>
          </p:cNvCxnSpPr>
          <p:nvPr/>
        </p:nvCxnSpPr>
        <p:spPr>
          <a:xfrm>
            <a:off x="3193150" y="3745050"/>
            <a:ext cx="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ge57c7c8c77_0_0"/>
          <p:cNvCxnSpPr>
            <a:stCxn id="333" idx="2"/>
            <a:endCxn id="330" idx="0"/>
          </p:cNvCxnSpPr>
          <p:nvPr/>
        </p:nvCxnSpPr>
        <p:spPr>
          <a:xfrm>
            <a:off x="3193150" y="4618313"/>
            <a:ext cx="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ge57c7c8c77_0_0"/>
          <p:cNvCxnSpPr>
            <a:stCxn id="329" idx="3"/>
            <a:endCxn id="332" idx="1"/>
          </p:cNvCxnSpPr>
          <p:nvPr/>
        </p:nvCxnSpPr>
        <p:spPr>
          <a:xfrm>
            <a:off x="3905350" y="3429000"/>
            <a:ext cx="17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ge57c7c8c77_0_0"/>
          <p:cNvCxnSpPr>
            <a:stCxn id="332" idx="3"/>
            <a:endCxn id="331" idx="1"/>
          </p:cNvCxnSpPr>
          <p:nvPr/>
        </p:nvCxnSpPr>
        <p:spPr>
          <a:xfrm>
            <a:off x="6544550" y="3429000"/>
            <a:ext cx="137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ge57c7c8c77_0_0"/>
          <p:cNvSpPr/>
          <p:nvPr/>
        </p:nvSpPr>
        <p:spPr>
          <a:xfrm>
            <a:off x="5610188" y="81310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Supplier # (Vendor #)</a:t>
            </a:r>
            <a:endParaRPr sz="1100"/>
          </a:p>
        </p:txBody>
      </p:sp>
      <p:sp>
        <p:nvSpPr>
          <p:cNvPr id="342" name="Google Shape;342;ge57c7c8c77_0_0"/>
          <p:cNvSpPr/>
          <p:nvPr/>
        </p:nvSpPr>
        <p:spPr>
          <a:xfrm>
            <a:off x="7441713" y="175555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Bill of lading</a:t>
            </a:r>
            <a:endParaRPr sz="1000"/>
          </a:p>
        </p:txBody>
      </p:sp>
      <p:sp>
        <p:nvSpPr>
          <p:cNvPr id="343" name="Google Shape;343;ge57c7c8c77_0_0"/>
          <p:cNvSpPr/>
          <p:nvPr/>
        </p:nvSpPr>
        <p:spPr>
          <a:xfrm>
            <a:off x="868163" y="3197875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Trailer / Sea Container ID</a:t>
            </a:r>
            <a:endParaRPr sz="1000"/>
          </a:p>
        </p:txBody>
      </p:sp>
      <p:sp>
        <p:nvSpPr>
          <p:cNvPr id="344" name="Google Shape;344;ge57c7c8c77_0_0"/>
          <p:cNvSpPr/>
          <p:nvPr/>
        </p:nvSpPr>
        <p:spPr>
          <a:xfrm>
            <a:off x="868163" y="259095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Delivery Note #</a:t>
            </a:r>
            <a:endParaRPr sz="1200"/>
          </a:p>
        </p:txBody>
      </p:sp>
      <p:sp>
        <p:nvSpPr>
          <p:cNvPr id="345" name="Google Shape;345;ge57c7c8c77_0_0"/>
          <p:cNvSpPr/>
          <p:nvPr/>
        </p:nvSpPr>
        <p:spPr>
          <a:xfrm>
            <a:off x="868163" y="1984025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Status</a:t>
            </a:r>
            <a:endParaRPr sz="1200"/>
          </a:p>
        </p:txBody>
      </p:sp>
      <p:sp>
        <p:nvSpPr>
          <p:cNvPr id="346" name="Google Shape;346;ge57c7c8c77_0_0"/>
          <p:cNvSpPr/>
          <p:nvPr/>
        </p:nvSpPr>
        <p:spPr>
          <a:xfrm>
            <a:off x="868163" y="380480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Purchase Order #</a:t>
            </a:r>
            <a:endParaRPr sz="1200"/>
          </a:p>
        </p:txBody>
      </p:sp>
      <p:sp>
        <p:nvSpPr>
          <p:cNvPr id="347" name="Google Shape;347;ge57c7c8c77_0_0"/>
          <p:cNvSpPr/>
          <p:nvPr/>
        </p:nvSpPr>
        <p:spPr>
          <a:xfrm>
            <a:off x="868163" y="4411725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 and From</a:t>
            </a:r>
            <a:endParaRPr sz="1200"/>
          </a:p>
        </p:txBody>
      </p:sp>
      <p:sp>
        <p:nvSpPr>
          <p:cNvPr id="348" name="Google Shape;348;ge57c7c8c77_0_0"/>
          <p:cNvSpPr/>
          <p:nvPr/>
        </p:nvSpPr>
        <p:spPr>
          <a:xfrm>
            <a:off x="4300488" y="500110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GR date and document #</a:t>
            </a:r>
            <a:endParaRPr sz="1000"/>
          </a:p>
        </p:txBody>
      </p:sp>
      <p:sp>
        <p:nvSpPr>
          <p:cNvPr id="349" name="Google Shape;349;ge57c7c8c77_0_0"/>
          <p:cNvSpPr/>
          <p:nvPr/>
        </p:nvSpPr>
        <p:spPr>
          <a:xfrm>
            <a:off x="4300488" y="426705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Curr GR</a:t>
            </a:r>
            <a:endParaRPr sz="1200"/>
          </a:p>
        </p:txBody>
      </p:sp>
      <p:sp>
        <p:nvSpPr>
          <p:cNvPr id="350" name="Google Shape;350;ge57c7c8c77_0_0"/>
          <p:cNvSpPr/>
          <p:nvPr/>
        </p:nvSpPr>
        <p:spPr>
          <a:xfrm>
            <a:off x="4300488" y="573515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Ver. Date</a:t>
            </a:r>
            <a:endParaRPr sz="1200"/>
          </a:p>
        </p:txBody>
      </p:sp>
      <p:sp>
        <p:nvSpPr>
          <p:cNvPr id="351" name="Google Shape;351;ge57c7c8c77_0_0"/>
          <p:cNvSpPr/>
          <p:nvPr/>
        </p:nvSpPr>
        <p:spPr>
          <a:xfrm>
            <a:off x="2707338" y="5743375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User ID and Comment</a:t>
            </a:r>
            <a:endParaRPr sz="1000"/>
          </a:p>
        </p:txBody>
      </p:sp>
      <p:sp>
        <p:nvSpPr>
          <p:cNvPr id="352" name="Google Shape;352;ge57c7c8c77_0_0"/>
          <p:cNvSpPr/>
          <p:nvPr/>
        </p:nvSpPr>
        <p:spPr>
          <a:xfrm>
            <a:off x="4300538" y="279895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ASN Number</a:t>
            </a:r>
            <a:endParaRPr sz="1200"/>
          </a:p>
        </p:txBody>
      </p:sp>
      <p:sp>
        <p:nvSpPr>
          <p:cNvPr id="353" name="Google Shape;353;ge57c7c8c77_0_0"/>
          <p:cNvSpPr/>
          <p:nvPr/>
        </p:nvSpPr>
        <p:spPr>
          <a:xfrm>
            <a:off x="3905338" y="221780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Original GR</a:t>
            </a:r>
            <a:endParaRPr sz="1200"/>
          </a:p>
        </p:txBody>
      </p:sp>
      <p:sp>
        <p:nvSpPr>
          <p:cNvPr id="354" name="Google Shape;354;ge57c7c8c77_0_0"/>
          <p:cNvSpPr/>
          <p:nvPr/>
        </p:nvSpPr>
        <p:spPr>
          <a:xfrm>
            <a:off x="9761063" y="3197875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Material #</a:t>
            </a:r>
            <a:endParaRPr sz="1200"/>
          </a:p>
        </p:txBody>
      </p:sp>
      <p:sp>
        <p:nvSpPr>
          <p:cNvPr id="355" name="Google Shape;355;ge57c7c8c77_0_0"/>
          <p:cNvSpPr/>
          <p:nvPr/>
        </p:nvSpPr>
        <p:spPr>
          <a:xfrm>
            <a:off x="9761063" y="259095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Description</a:t>
            </a:r>
            <a:endParaRPr sz="1000"/>
          </a:p>
        </p:txBody>
      </p:sp>
      <p:sp>
        <p:nvSpPr>
          <p:cNvPr id="356" name="Google Shape;356;ge57c7c8c77_0_0"/>
          <p:cNvSpPr/>
          <p:nvPr/>
        </p:nvSpPr>
        <p:spPr>
          <a:xfrm>
            <a:off x="9761063" y="1984025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Diff. Quantity</a:t>
            </a:r>
            <a:endParaRPr sz="1200"/>
          </a:p>
        </p:txBody>
      </p:sp>
      <p:sp>
        <p:nvSpPr>
          <p:cNvPr id="357" name="Google Shape;357;ge57c7c8c77_0_0"/>
          <p:cNvSpPr/>
          <p:nvPr/>
        </p:nvSpPr>
        <p:spPr>
          <a:xfrm>
            <a:off x="9761063" y="3804800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Cur Unl</a:t>
            </a:r>
            <a:endParaRPr sz="1200"/>
          </a:p>
        </p:txBody>
      </p:sp>
      <p:sp>
        <p:nvSpPr>
          <p:cNvPr id="358" name="Google Shape;358;ge57c7c8c77_0_0"/>
          <p:cNvSpPr/>
          <p:nvPr/>
        </p:nvSpPr>
        <p:spPr>
          <a:xfrm>
            <a:off x="9761063" y="4453925"/>
            <a:ext cx="971622" cy="4622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Movement Type</a:t>
            </a:r>
            <a:endParaRPr sz="1100"/>
          </a:p>
        </p:txBody>
      </p:sp>
      <p:sp>
        <p:nvSpPr>
          <p:cNvPr id="359" name="Google Shape;359;ge57c7c8c77_0_0"/>
          <p:cNvSpPr txBox="1"/>
          <p:nvPr/>
        </p:nvSpPr>
        <p:spPr>
          <a:xfrm>
            <a:off x="2806600" y="24300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Makes</a:t>
            </a:r>
            <a:endParaRPr/>
          </a:p>
        </p:txBody>
      </p:sp>
      <p:sp>
        <p:nvSpPr>
          <p:cNvPr id="360" name="Google Shape;360;ge57c7c8c77_0_0"/>
          <p:cNvSpPr txBox="1"/>
          <p:nvPr/>
        </p:nvSpPr>
        <p:spPr>
          <a:xfrm>
            <a:off x="2896000" y="4130538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</a:t>
            </a:r>
            <a:endParaRPr/>
          </a:p>
        </p:txBody>
      </p:sp>
      <p:sp>
        <p:nvSpPr>
          <p:cNvPr id="361" name="Google Shape;361;ge57c7c8c77_0_0"/>
          <p:cNvSpPr txBox="1"/>
          <p:nvPr/>
        </p:nvSpPr>
        <p:spPr>
          <a:xfrm>
            <a:off x="5667350" y="32289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Contains</a:t>
            </a:r>
            <a:endParaRPr/>
          </a:p>
        </p:txBody>
      </p:sp>
      <p:cxnSp>
        <p:nvCxnSpPr>
          <p:cNvPr id="362" name="Google Shape;362;ge57c7c8c77_0_0"/>
          <p:cNvCxnSpPr>
            <a:stCxn id="328" idx="0"/>
            <a:endCxn id="341" idx="2"/>
          </p:cNvCxnSpPr>
          <p:nvPr/>
        </p:nvCxnSpPr>
        <p:spPr>
          <a:xfrm rot="10800000">
            <a:off x="6096050" y="1275225"/>
            <a:ext cx="99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ge57c7c8c77_0_0"/>
          <p:cNvCxnSpPr>
            <a:stCxn id="328" idx="3"/>
            <a:endCxn id="342" idx="1"/>
          </p:cNvCxnSpPr>
          <p:nvPr/>
        </p:nvCxnSpPr>
        <p:spPr>
          <a:xfrm>
            <a:off x="6898400" y="198667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ge57c7c8c77_0_0"/>
          <p:cNvCxnSpPr>
            <a:stCxn id="353" idx="1"/>
          </p:cNvCxnSpPr>
          <p:nvPr/>
        </p:nvCxnSpPr>
        <p:spPr>
          <a:xfrm flipH="1">
            <a:off x="3556438" y="2448920"/>
            <a:ext cx="348900" cy="6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ge57c7c8c77_0_0"/>
          <p:cNvCxnSpPr>
            <a:stCxn id="352" idx="1"/>
          </p:cNvCxnSpPr>
          <p:nvPr/>
        </p:nvCxnSpPr>
        <p:spPr>
          <a:xfrm flipH="1">
            <a:off x="3924338" y="3030070"/>
            <a:ext cx="37620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e57c7c8c77_0_0"/>
          <p:cNvCxnSpPr>
            <a:stCxn id="345" idx="3"/>
          </p:cNvCxnSpPr>
          <p:nvPr/>
        </p:nvCxnSpPr>
        <p:spPr>
          <a:xfrm>
            <a:off x="1839785" y="2215145"/>
            <a:ext cx="100920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ge57c7c8c77_0_0"/>
          <p:cNvCxnSpPr>
            <a:stCxn id="344" idx="3"/>
          </p:cNvCxnSpPr>
          <p:nvPr/>
        </p:nvCxnSpPr>
        <p:spPr>
          <a:xfrm>
            <a:off x="1839785" y="2822070"/>
            <a:ext cx="6696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ge57c7c8c77_0_0"/>
          <p:cNvCxnSpPr>
            <a:stCxn id="343" idx="3"/>
            <a:endCxn id="329" idx="1"/>
          </p:cNvCxnSpPr>
          <p:nvPr/>
        </p:nvCxnSpPr>
        <p:spPr>
          <a:xfrm>
            <a:off x="1839785" y="3428995"/>
            <a:ext cx="6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ge57c7c8c77_0_0"/>
          <p:cNvCxnSpPr>
            <a:stCxn id="346" idx="3"/>
          </p:cNvCxnSpPr>
          <p:nvPr/>
        </p:nvCxnSpPr>
        <p:spPr>
          <a:xfrm flipH="1" rot="10800000">
            <a:off x="1839785" y="3744920"/>
            <a:ext cx="6600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ge57c7c8c77_0_0"/>
          <p:cNvCxnSpPr>
            <a:stCxn id="347" idx="3"/>
          </p:cNvCxnSpPr>
          <p:nvPr/>
        </p:nvCxnSpPr>
        <p:spPr>
          <a:xfrm flipH="1" rot="10800000">
            <a:off x="1839785" y="3754545"/>
            <a:ext cx="10278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ge57c7c8c77_0_0"/>
          <p:cNvCxnSpPr>
            <a:stCxn id="349" idx="1"/>
          </p:cNvCxnSpPr>
          <p:nvPr/>
        </p:nvCxnSpPr>
        <p:spPr>
          <a:xfrm flipH="1">
            <a:off x="3914688" y="4498170"/>
            <a:ext cx="3858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ge57c7c8c77_0_0"/>
          <p:cNvCxnSpPr>
            <a:stCxn id="348" idx="1"/>
            <a:endCxn id="330" idx="3"/>
          </p:cNvCxnSpPr>
          <p:nvPr/>
        </p:nvCxnSpPr>
        <p:spPr>
          <a:xfrm rot="10800000">
            <a:off x="3905388" y="5232220"/>
            <a:ext cx="39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ge57c7c8c77_0_0"/>
          <p:cNvCxnSpPr>
            <a:stCxn id="350" idx="1"/>
          </p:cNvCxnSpPr>
          <p:nvPr/>
        </p:nvCxnSpPr>
        <p:spPr>
          <a:xfrm rot="10800000">
            <a:off x="3914688" y="5546870"/>
            <a:ext cx="3858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ge57c7c8c77_0_0"/>
          <p:cNvCxnSpPr>
            <a:stCxn id="351" idx="0"/>
            <a:endCxn id="330" idx="2"/>
          </p:cNvCxnSpPr>
          <p:nvPr/>
        </p:nvCxnSpPr>
        <p:spPr>
          <a:xfrm rot="10800000">
            <a:off x="3193149" y="5548375"/>
            <a:ext cx="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ge57c7c8c77_0_0"/>
          <p:cNvCxnSpPr>
            <a:stCxn id="331" idx="3"/>
            <a:endCxn id="354" idx="1"/>
          </p:cNvCxnSpPr>
          <p:nvPr/>
        </p:nvCxnSpPr>
        <p:spPr>
          <a:xfrm>
            <a:off x="9341850" y="3429000"/>
            <a:ext cx="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ge57c7c8c77_0_0"/>
          <p:cNvCxnSpPr>
            <a:stCxn id="356" idx="1"/>
          </p:cNvCxnSpPr>
          <p:nvPr/>
        </p:nvCxnSpPr>
        <p:spPr>
          <a:xfrm flipH="1">
            <a:off x="9008663" y="2215145"/>
            <a:ext cx="752400" cy="8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e57c7c8c77_0_0"/>
          <p:cNvCxnSpPr>
            <a:stCxn id="355" idx="1"/>
          </p:cNvCxnSpPr>
          <p:nvPr/>
        </p:nvCxnSpPr>
        <p:spPr>
          <a:xfrm flipH="1">
            <a:off x="9338963" y="2822070"/>
            <a:ext cx="4221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ge57c7c8c77_0_0"/>
          <p:cNvCxnSpPr>
            <a:stCxn id="357" idx="1"/>
          </p:cNvCxnSpPr>
          <p:nvPr/>
        </p:nvCxnSpPr>
        <p:spPr>
          <a:xfrm rot="10800000">
            <a:off x="9348263" y="3744920"/>
            <a:ext cx="4128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ge57c7c8c77_0_0"/>
          <p:cNvCxnSpPr>
            <a:stCxn id="358" idx="1"/>
          </p:cNvCxnSpPr>
          <p:nvPr/>
        </p:nvCxnSpPr>
        <p:spPr>
          <a:xfrm rot="10800000">
            <a:off x="9027563" y="3754445"/>
            <a:ext cx="733500" cy="9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853bcc34a_0_112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u="none"/>
              <a:t>Questions...</a:t>
            </a:r>
            <a:endParaRPr b="0" u="none"/>
          </a:p>
        </p:txBody>
      </p:sp>
      <p:sp>
        <p:nvSpPr>
          <p:cNvPr id="386" name="Google Shape;386;gb853bcc34a_0_112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What is the current approach/practise at BMW to perform material planning?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Can we have an example/case study to perform material planning?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Does a Material planner use any algorithm/procedure to perform Material planning?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What are the important columns (or fields) in 130 Report and Zgrve folder for Material Planning? </a:t>
            </a:r>
            <a:r>
              <a:rPr b="1" lang="en-US"/>
              <a:t>(inputs of AI Material Planner Assistant)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t/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How would a material planner like to receive a recommandations from AI Material Planner Assistant?  </a:t>
            </a:r>
            <a:r>
              <a:rPr b="1" lang="en-US"/>
              <a:t>(Output of AI Material Planner)</a:t>
            </a:r>
            <a:endParaRPr b="1"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What will be a format of </a:t>
            </a:r>
            <a:r>
              <a:rPr lang="en-US"/>
              <a:t>recommendations</a:t>
            </a:r>
            <a:r>
              <a:rPr lang="en-US"/>
              <a:t> from AI Material Planner Assistant?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Are Colored Alerts sufficient for material planner assistant?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What is the criticality weight of each exception?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For instance, it may be possible that some </a:t>
            </a:r>
            <a:r>
              <a:rPr lang="en-US"/>
              <a:t>exceptions have more weight than other exceptions?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How can we have better insight on historical data regarding  the exceptions and material?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853bcc34a_0_118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Question related to Datasets </a:t>
            </a:r>
            <a:endParaRPr u="none"/>
          </a:p>
        </p:txBody>
      </p:sp>
      <p:sp>
        <p:nvSpPr>
          <p:cNvPr id="393" name="Google Shape;393;gb853bcc34a_0_118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130_Report_DDMM file contains two columns with the same name, “Material”. What does each column indicate? What is the relationship between these two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there any relationship between MRP and “Area” column?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ek_of_3_8_Refined_Roadmap_Upd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2021-03-15T17:04:38Z</dcterms:created>
  <dc:creator>BARNETT, EVAN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