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gDYj3rU9YzyaOAAYHO79l5Hkj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98AFC5-7AE6-4459-B11B-998ABC9EE8C8}">
  <a:tblStyle styleId="{5198AFC5-7AE6-4459-B11B-998ABC9EE8C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8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/>
          <p:nvPr>
            <p:ph type="title"/>
          </p:nvPr>
        </p:nvSpPr>
        <p:spPr>
          <a:xfrm>
            <a:off x="421105" y="136525"/>
            <a:ext cx="11369842" cy="85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421105" y="1275347"/>
            <a:ext cx="11369842" cy="4865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5.jp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4400"/>
              <a:buFont typeface="Calibri"/>
              <a:buNone/>
              <a:defRPr b="1" i="0" sz="4400" u="sng" cap="none" strike="noStrike">
                <a:solidFill>
                  <a:srgbClr val="83002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8300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ile:BMW logo (gray).svg - Wikimedia Commons" id="16" name="Google Shape;16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586411" y="630974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60154" y="6309746"/>
            <a:ext cx="1671692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8" name="Google Shape;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5" y="6335485"/>
            <a:ext cx="2743200" cy="40572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title"/>
          </p:nvPr>
        </p:nvSpPr>
        <p:spPr>
          <a:xfrm>
            <a:off x="104775" y="136525"/>
            <a:ext cx="119388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Font typeface="Calibri"/>
              <a:buNone/>
            </a:pPr>
            <a:r>
              <a:rPr lang="en-US" u="none"/>
              <a:t>Weekly updates - 09/27/2021 - AI Institute</a:t>
            </a:r>
            <a:endParaRPr u="none"/>
          </a:p>
        </p:txBody>
      </p:sp>
      <p:sp>
        <p:nvSpPr>
          <p:cNvPr id="94" name="Google Shape;94;p1"/>
          <p:cNvSpPr txBox="1"/>
          <p:nvPr>
            <p:ph idx="2" type="body"/>
          </p:nvPr>
        </p:nvSpPr>
        <p:spPr>
          <a:xfrm>
            <a:off x="6172200" y="1682750"/>
            <a:ext cx="5181600" cy="4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2571"/>
              <a:buNone/>
            </a:pPr>
            <a:r>
              <a:rPr b="1" lang="en-US" sz="3350">
                <a:solidFill>
                  <a:srgbClr val="830028"/>
                </a:solidFill>
              </a:rPr>
              <a:t>Plan for this week</a:t>
            </a:r>
            <a:endParaRPr sz="335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71"/>
              <a:buFont typeface="Calibri"/>
              <a:buChar char="-"/>
            </a:pPr>
            <a:r>
              <a:rPr lang="en-US" sz="2300"/>
              <a:t>Continue Refining data dictionary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71"/>
              <a:buFont typeface="Calibri"/>
              <a:buChar char="-"/>
            </a:pPr>
            <a:r>
              <a:rPr lang="en-US" sz="2300"/>
              <a:t>Continue  Refining database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71"/>
              <a:buFont typeface="Calibri"/>
              <a:buChar char="-"/>
            </a:pPr>
            <a:r>
              <a:rPr lang="en-US" sz="2300"/>
              <a:t>Plan for material planner interview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71"/>
              <a:buFont typeface="Calibri"/>
              <a:buChar char="-"/>
            </a:pPr>
            <a:r>
              <a:rPr lang="en-US" sz="2300"/>
              <a:t>Work on Deliverable #1 to BMW</a:t>
            </a:r>
            <a:endParaRPr sz="23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71"/>
              <a:buNone/>
            </a:pPr>
            <a:r>
              <a:t/>
            </a:r>
            <a:endParaRPr sz="4400"/>
          </a:p>
        </p:txBody>
      </p:sp>
      <p:sp>
        <p:nvSpPr>
          <p:cNvPr id="95" name="Google Shape;95;p1"/>
          <p:cNvSpPr txBox="1"/>
          <p:nvPr>
            <p:ph idx="1" type="body"/>
          </p:nvPr>
        </p:nvSpPr>
        <p:spPr>
          <a:xfrm>
            <a:off x="838200" y="1825625"/>
            <a:ext cx="5181600" cy="4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3789"/>
              <a:buNone/>
            </a:pPr>
            <a:r>
              <a:rPr b="1" lang="en-US" sz="2000">
                <a:solidFill>
                  <a:srgbClr val="830028"/>
                </a:solidFill>
              </a:rPr>
              <a:t>Progress made last week</a:t>
            </a:r>
            <a:endParaRPr b="1" sz="2000">
              <a:solidFill>
                <a:srgbClr val="830028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89"/>
              <a:buNone/>
            </a:pPr>
            <a:r>
              <a:t/>
            </a:r>
            <a:endParaRPr b="1" sz="2000">
              <a:solidFill>
                <a:srgbClr val="830028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71"/>
              <a:buFont typeface="Calibri"/>
              <a:buChar char="-"/>
            </a:pPr>
            <a:r>
              <a:rPr lang="en-US" sz="2091"/>
              <a:t>Revised ER diagram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71"/>
              <a:buFont typeface="Calibri"/>
              <a:buChar char="-"/>
            </a:pPr>
            <a:r>
              <a:rPr lang="en-US" sz="2091"/>
              <a:t>Revised database design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71"/>
              <a:buFont typeface="Calibri"/>
              <a:buChar char="-"/>
            </a:pPr>
            <a:r>
              <a:rPr lang="en-US" sz="2091"/>
              <a:t>Revised Data dictionary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71"/>
              <a:buFont typeface="Calibri"/>
              <a:buChar char="-"/>
            </a:pPr>
            <a:r>
              <a:rPr lang="en-US" sz="2091"/>
              <a:t>Reviewing material planner interview and recording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71"/>
              <a:buFont typeface="Calibri"/>
              <a:buChar char="-"/>
            </a:pPr>
            <a:r>
              <a:rPr lang="en-US" sz="2091"/>
              <a:t>Documented important fields and observations for material planner design from material planner interview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71"/>
              <a:buNone/>
            </a:pPr>
            <a:r>
              <a:t/>
            </a:r>
            <a:endParaRPr sz="2091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71"/>
              <a:buNone/>
            </a:pPr>
            <a:r>
              <a:t/>
            </a:r>
            <a:endParaRPr sz="399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89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89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89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8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3612049" y="1378278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Planner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5805370" y="1324500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2"/>
          <p:cNvCxnSpPr>
            <a:stCxn id="101" idx="3"/>
            <a:endCxn id="102" idx="1"/>
          </p:cNvCxnSpPr>
          <p:nvPr/>
        </p:nvCxnSpPr>
        <p:spPr>
          <a:xfrm>
            <a:off x="5064049" y="1656978"/>
            <a:ext cx="741300" cy="1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2"/>
          <p:cNvSpPr/>
          <p:nvPr/>
        </p:nvSpPr>
        <p:spPr>
          <a:xfrm>
            <a:off x="8329399" y="1371950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Supplier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(Vendor)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2"/>
          <p:cNvCxnSpPr>
            <a:stCxn id="102" idx="3"/>
          </p:cNvCxnSpPr>
          <p:nvPr/>
        </p:nvCxnSpPr>
        <p:spPr>
          <a:xfrm flipH="1" rot="10800000">
            <a:off x="7125245" y="1643025"/>
            <a:ext cx="1225500" cy="3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2"/>
          <p:cNvSpPr txBox="1"/>
          <p:nvPr/>
        </p:nvSpPr>
        <p:spPr>
          <a:xfrm>
            <a:off x="7791825" y="126222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8404287" y="2263575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supply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8338212" y="3437700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(Part)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2"/>
          <p:cNvCxnSpPr>
            <a:stCxn id="107" idx="0"/>
            <a:endCxn id="104" idx="2"/>
          </p:cNvCxnSpPr>
          <p:nvPr/>
        </p:nvCxnSpPr>
        <p:spPr>
          <a:xfrm rot="10800000">
            <a:off x="9055524" y="1929375"/>
            <a:ext cx="8700" cy="33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2"/>
          <p:cNvCxnSpPr>
            <a:stCxn id="108" idx="0"/>
            <a:endCxn id="107" idx="2"/>
          </p:cNvCxnSpPr>
          <p:nvPr/>
        </p:nvCxnSpPr>
        <p:spPr>
          <a:xfrm rot="10800000">
            <a:off x="9064212" y="2963700"/>
            <a:ext cx="0" cy="47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2"/>
          <p:cNvSpPr txBox="1"/>
          <p:nvPr/>
        </p:nvSpPr>
        <p:spPr>
          <a:xfrm>
            <a:off x="9138325" y="308332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6224987" y="3344425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3612062" y="3415738"/>
            <a:ext cx="1452000" cy="557400"/>
          </a:xfrm>
          <a:prstGeom prst="rect">
            <a:avLst/>
          </a:prstGeom>
          <a:solidFill>
            <a:srgbClr val="FFD9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Planning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3678112" y="2325788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Responsible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2"/>
          <p:cNvCxnSpPr>
            <a:stCxn id="114" idx="0"/>
            <a:endCxn id="101" idx="2"/>
          </p:cNvCxnSpPr>
          <p:nvPr/>
        </p:nvCxnSpPr>
        <p:spPr>
          <a:xfrm rot="10800000">
            <a:off x="4338050" y="1935788"/>
            <a:ext cx="0" cy="39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2"/>
          <p:cNvCxnSpPr>
            <a:stCxn id="113" idx="0"/>
          </p:cNvCxnSpPr>
          <p:nvPr/>
        </p:nvCxnSpPr>
        <p:spPr>
          <a:xfrm rot="10800000">
            <a:off x="4334762" y="3025738"/>
            <a:ext cx="3300" cy="39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2"/>
          <p:cNvCxnSpPr>
            <a:stCxn id="108" idx="1"/>
            <a:endCxn id="112" idx="3"/>
          </p:cNvCxnSpPr>
          <p:nvPr/>
        </p:nvCxnSpPr>
        <p:spPr>
          <a:xfrm rot="10800000">
            <a:off x="7545012" y="3694500"/>
            <a:ext cx="793200" cy="2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2"/>
          <p:cNvCxnSpPr>
            <a:stCxn id="112" idx="1"/>
            <a:endCxn id="113" idx="3"/>
          </p:cNvCxnSpPr>
          <p:nvPr/>
        </p:nvCxnSpPr>
        <p:spPr>
          <a:xfrm rot="10800000">
            <a:off x="5063987" y="3694450"/>
            <a:ext cx="116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2"/>
          <p:cNvSpPr/>
          <p:nvPr/>
        </p:nvSpPr>
        <p:spPr>
          <a:xfrm>
            <a:off x="902124" y="3001825"/>
            <a:ext cx="1319875" cy="700050"/>
          </a:xfrm>
          <a:prstGeom prst="flowChartDecision">
            <a:avLst/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2"/>
          <p:cNvCxnSpPr>
            <a:stCxn id="113" idx="1"/>
            <a:endCxn id="119" idx="3"/>
          </p:cNvCxnSpPr>
          <p:nvPr/>
        </p:nvCxnSpPr>
        <p:spPr>
          <a:xfrm rot="10800000">
            <a:off x="2221862" y="3351838"/>
            <a:ext cx="1390200" cy="34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2"/>
          <p:cNvSpPr/>
          <p:nvPr/>
        </p:nvSpPr>
        <p:spPr>
          <a:xfrm>
            <a:off x="836087" y="4107000"/>
            <a:ext cx="1452000" cy="5574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 Inventory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2"/>
          <p:cNvCxnSpPr>
            <a:stCxn id="119" idx="2"/>
            <a:endCxn id="121" idx="0"/>
          </p:cNvCxnSpPr>
          <p:nvPr/>
        </p:nvCxnSpPr>
        <p:spPr>
          <a:xfrm>
            <a:off x="1562062" y="3701875"/>
            <a:ext cx="0" cy="40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2"/>
          <p:cNvSpPr/>
          <p:nvPr/>
        </p:nvSpPr>
        <p:spPr>
          <a:xfrm>
            <a:off x="3678124" y="4223713"/>
            <a:ext cx="1319875" cy="700050"/>
          </a:xfrm>
          <a:prstGeom prst="flowChartDecision">
            <a:avLst/>
          </a:prstGeom>
          <a:solidFill>
            <a:schemeClr val="accen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2"/>
          <p:cNvCxnSpPr>
            <a:stCxn id="123" idx="2"/>
            <a:endCxn id="125" idx="0"/>
          </p:cNvCxnSpPr>
          <p:nvPr/>
        </p:nvCxnSpPr>
        <p:spPr>
          <a:xfrm flipH="1">
            <a:off x="4336561" y="4923763"/>
            <a:ext cx="1500" cy="22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2"/>
          <p:cNvSpPr/>
          <p:nvPr/>
        </p:nvSpPr>
        <p:spPr>
          <a:xfrm>
            <a:off x="3610424" y="5148313"/>
            <a:ext cx="1452000" cy="5574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902149" y="5076988"/>
            <a:ext cx="1319875" cy="700050"/>
          </a:xfrm>
          <a:prstGeom prst="flowChartDecision">
            <a:avLst/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2"/>
          <p:cNvCxnSpPr>
            <a:stCxn id="113" idx="2"/>
            <a:endCxn id="123" idx="0"/>
          </p:cNvCxnSpPr>
          <p:nvPr/>
        </p:nvCxnSpPr>
        <p:spPr>
          <a:xfrm>
            <a:off x="4338062" y="3973138"/>
            <a:ext cx="0" cy="2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"/>
          <p:cNvSpPr/>
          <p:nvPr/>
        </p:nvSpPr>
        <p:spPr>
          <a:xfrm>
            <a:off x="1444587" y="1783250"/>
            <a:ext cx="1319875" cy="700050"/>
          </a:xfrm>
          <a:prstGeom prst="flowChartDecision">
            <a:avLst/>
          </a:prstGeom>
          <a:solidFill>
            <a:srgbClr val="B6D7A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2"/>
          <p:cNvCxnSpPr>
            <a:stCxn id="128" idx="2"/>
            <a:endCxn id="113" idx="1"/>
          </p:cNvCxnSpPr>
          <p:nvPr/>
        </p:nvCxnSpPr>
        <p:spPr>
          <a:xfrm>
            <a:off x="2104525" y="2483300"/>
            <a:ext cx="1507500" cy="12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2"/>
          <p:cNvSpPr/>
          <p:nvPr/>
        </p:nvSpPr>
        <p:spPr>
          <a:xfrm>
            <a:off x="1378524" y="767100"/>
            <a:ext cx="1452000" cy="5574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2"/>
          <p:cNvCxnSpPr>
            <a:stCxn id="130" idx="2"/>
            <a:endCxn id="128" idx="0"/>
          </p:cNvCxnSpPr>
          <p:nvPr/>
        </p:nvCxnSpPr>
        <p:spPr>
          <a:xfrm>
            <a:off x="2104524" y="1324500"/>
            <a:ext cx="0" cy="4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2" name="Google Shape;13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8174" y="99446"/>
            <a:ext cx="692700" cy="59115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"/>
          <p:cNvSpPr txBox="1"/>
          <p:nvPr/>
        </p:nvSpPr>
        <p:spPr>
          <a:xfrm>
            <a:off x="3144574" y="2947875"/>
            <a:ext cx="8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4412174" y="3983800"/>
            <a:ext cx="6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 txBox="1"/>
          <p:nvPr/>
        </p:nvSpPr>
        <p:spPr>
          <a:xfrm>
            <a:off x="2960237" y="3766050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2"/>
          <p:cNvCxnSpPr>
            <a:stCxn id="121" idx="2"/>
            <a:endCxn id="126" idx="0"/>
          </p:cNvCxnSpPr>
          <p:nvPr/>
        </p:nvCxnSpPr>
        <p:spPr>
          <a:xfrm>
            <a:off x="1562087" y="4664400"/>
            <a:ext cx="0" cy="41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37" name="Google Shape;137;p2"/>
          <p:cNvCxnSpPr>
            <a:stCxn id="126" idx="3"/>
            <a:endCxn id="125" idx="1"/>
          </p:cNvCxnSpPr>
          <p:nvPr/>
        </p:nvCxnSpPr>
        <p:spPr>
          <a:xfrm>
            <a:off x="2222024" y="5427013"/>
            <a:ext cx="1388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138" name="Google Shape;13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8174" y="99446"/>
            <a:ext cx="692700" cy="59115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"/>
          <p:cNvSpPr txBox="1"/>
          <p:nvPr/>
        </p:nvSpPr>
        <p:spPr>
          <a:xfrm>
            <a:off x="1377099" y="433650"/>
            <a:ext cx="68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0 %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 txBox="1"/>
          <p:nvPr/>
        </p:nvSpPr>
        <p:spPr>
          <a:xfrm>
            <a:off x="2305274" y="442725"/>
            <a:ext cx="68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100 %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1" name="Google Shape;141;p2"/>
          <p:cNvGraphicFramePr/>
          <p:nvPr/>
        </p:nvGraphicFramePr>
        <p:xfrm>
          <a:off x="3617891" y="3660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45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Material Planner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2" name="Google Shape;142;p2"/>
          <p:cNvGraphicFramePr/>
          <p:nvPr/>
        </p:nvGraphicFramePr>
        <p:xfrm>
          <a:off x="8329399" y="4216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45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Supplier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3" name="Google Shape;143;p2"/>
          <p:cNvGraphicFramePr/>
          <p:nvPr/>
        </p:nvGraphicFramePr>
        <p:xfrm>
          <a:off x="8443725" y="43352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45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Material Config.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4" name="Google Shape;144;p2"/>
          <p:cNvGraphicFramePr/>
          <p:nvPr/>
        </p:nvGraphicFramePr>
        <p:xfrm>
          <a:off x="2154462" y="42633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45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Material Trans.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5" name="Google Shape;145;p2"/>
          <p:cNvGraphicFramePr/>
          <p:nvPr/>
        </p:nvGraphicFramePr>
        <p:xfrm>
          <a:off x="28712" y="13891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45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Dashboard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6" name="Google Shape;146;p2"/>
          <p:cNvGraphicFramePr/>
          <p:nvPr/>
        </p:nvGraphicFramePr>
        <p:xfrm>
          <a:off x="5079370" y="53325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45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Exception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7" name="Google Shape;147;p2"/>
          <p:cNvGraphicFramePr/>
          <p:nvPr/>
        </p:nvGraphicFramePr>
        <p:xfrm>
          <a:off x="9895725" y="23257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45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Supply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8" name="Google Shape;148;p2"/>
          <p:cNvGraphicFramePr/>
          <p:nvPr/>
        </p:nvGraphicFramePr>
        <p:xfrm>
          <a:off x="5323607" y="3757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45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Plant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3"/>
          <p:cNvGraphicFramePr/>
          <p:nvPr/>
        </p:nvGraphicFramePr>
        <p:xfrm>
          <a:off x="249719" y="1655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505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Planner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MRPCn 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Planner Name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Vendor ID (FK)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4" name="Google Shape;154;p3"/>
          <p:cNvGraphicFramePr/>
          <p:nvPr/>
        </p:nvGraphicFramePr>
        <p:xfrm>
          <a:off x="157664" y="36970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616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Supplier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Vendor ID 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Vendor Name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ID (FK)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5" name="Google Shape;155;p3"/>
          <p:cNvGraphicFramePr/>
          <p:nvPr/>
        </p:nvGraphicFramePr>
        <p:xfrm>
          <a:off x="2413727" y="18572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935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Config.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ID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Desc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trike="noStrike">
                          <a:solidFill>
                            <a:srgbClr val="FF5353"/>
                          </a:solidFill>
                        </a:rPr>
                        <a:t>Safety Stock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trike="noStrike">
                          <a:solidFill>
                            <a:srgbClr val="00B050"/>
                          </a:solidFill>
                        </a:rPr>
                        <a:t>(number, Qty)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Planning Time Fence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Safety Time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Planning Calendar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6" name="Google Shape;156;p3"/>
          <p:cNvGraphicFramePr/>
          <p:nvPr/>
        </p:nvGraphicFramePr>
        <p:xfrm>
          <a:off x="138065" y="52927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616250"/>
              </a:tblGrid>
              <a:tr h="273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Exception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Exception ID 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Exception Msg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7" name="Google Shape;157;p3"/>
          <p:cNvGraphicFramePr/>
          <p:nvPr/>
        </p:nvGraphicFramePr>
        <p:xfrm>
          <a:off x="9848260" y="19932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2092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Dashboard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ID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Health Status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(number , 0-100 in %)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Stock DoS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(number, in Days)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First Receipt DoS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(number, in Days)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Exception ID 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8" name="Google Shape;158;p3"/>
          <p:cNvGraphicFramePr/>
          <p:nvPr/>
        </p:nvGraphicFramePr>
        <p:xfrm>
          <a:off x="218555" y="20044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505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Plant ID 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Plant Location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MRP Area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9" name="Google Shape;159;p3"/>
          <p:cNvGraphicFramePr/>
          <p:nvPr/>
        </p:nvGraphicFramePr>
        <p:xfrm>
          <a:off x="4833815" y="2448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935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Transaction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ID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Plant ID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trike="noStrike">
                          <a:solidFill>
                            <a:schemeClr val="dk1"/>
                          </a:solidFill>
                        </a:rPr>
                        <a:t>MRPCn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Vendor ID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Shipment ID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Demand Date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(Date, TimeStamp)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MRP Element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(Text, category)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Change Qty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(number, Qty)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Total Qty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(number, Qty)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0" name="Google Shape;160;p3"/>
          <p:cNvGraphicFramePr/>
          <p:nvPr/>
        </p:nvGraphicFramePr>
        <p:xfrm>
          <a:off x="6956158" y="7725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935750"/>
              </a:tblGrid>
              <a:tr h="33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Supply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Shipment ID 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ID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trike="noStrike">
                          <a:solidFill>
                            <a:schemeClr val="dk1"/>
                          </a:solidFill>
                        </a:rPr>
                        <a:t>Vendor ID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Purchase Order #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Trailer ID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(number, Key)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Source of Shipment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(Lat., Lng, Address)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Dest. of Shipment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(Lat., Lng, Address)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ETA to Dest.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(number, hrs.)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Supply TS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(Date, TimeStamp)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61" name="Google Shape;161;p3"/>
          <p:cNvCxnSpPr/>
          <p:nvPr/>
        </p:nvCxnSpPr>
        <p:spPr>
          <a:xfrm>
            <a:off x="2036064" y="165590"/>
            <a:ext cx="0" cy="616857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62" name="Google Shape;162;p3"/>
          <p:cNvCxnSpPr/>
          <p:nvPr/>
        </p:nvCxnSpPr>
        <p:spPr>
          <a:xfrm>
            <a:off x="4611624" y="165589"/>
            <a:ext cx="0" cy="616857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3"/>
          <p:cNvCxnSpPr/>
          <p:nvPr/>
        </p:nvCxnSpPr>
        <p:spPr>
          <a:xfrm>
            <a:off x="9244584" y="244838"/>
            <a:ext cx="0" cy="616857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164" name="Google Shape;1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7781" y="58981"/>
            <a:ext cx="778657" cy="129489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"/>
          <p:cNvSpPr txBox="1"/>
          <p:nvPr/>
        </p:nvSpPr>
        <p:spPr>
          <a:xfrm>
            <a:off x="10119325" y="1318161"/>
            <a:ext cx="17509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Material Planner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4"/>
          <p:cNvGraphicFramePr/>
          <p:nvPr/>
        </p:nvGraphicFramePr>
        <p:xfrm>
          <a:off x="249719" y="1655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505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Planner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MRPCn 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Planner Name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Vendor ID (FK)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1" name="Google Shape;171;p4"/>
          <p:cNvGraphicFramePr/>
          <p:nvPr/>
        </p:nvGraphicFramePr>
        <p:xfrm>
          <a:off x="157664" y="36970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616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Supplier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Vendor ID 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Vendor Name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ID (FK)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2" name="Google Shape;172;p4"/>
          <p:cNvGraphicFramePr/>
          <p:nvPr/>
        </p:nvGraphicFramePr>
        <p:xfrm>
          <a:off x="2413727" y="18572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935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Config.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ID 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Desc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trike="noStrike">
                          <a:solidFill>
                            <a:srgbClr val="FF5353"/>
                          </a:solidFill>
                        </a:rPr>
                        <a:t>Safety Stock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trike="noStrike">
                          <a:solidFill>
                            <a:srgbClr val="00B050"/>
                          </a:solidFill>
                        </a:rPr>
                        <a:t>(number, Qty)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Planning Time Fence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Safety Time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Planning Calendar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3" name="Google Shape;173;p4"/>
          <p:cNvGraphicFramePr/>
          <p:nvPr/>
        </p:nvGraphicFramePr>
        <p:xfrm>
          <a:off x="138065" y="52927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616250"/>
              </a:tblGrid>
              <a:tr h="273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Exception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Exception ID 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Exception Msg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4" name="Google Shape;174;p4"/>
          <p:cNvGraphicFramePr/>
          <p:nvPr/>
        </p:nvGraphicFramePr>
        <p:xfrm>
          <a:off x="9848260" y="19932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2092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Dashboard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ID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Health Status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(number , 0-100 in %)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Stock DoS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(number, in Days)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First Receipt DoS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(number, in Days)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Exception ID 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5" name="Google Shape;175;p4"/>
          <p:cNvGraphicFramePr/>
          <p:nvPr/>
        </p:nvGraphicFramePr>
        <p:xfrm>
          <a:off x="218555" y="20044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505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Plant ID 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Plant Location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MRP Area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6" name="Google Shape;176;p4"/>
          <p:cNvGraphicFramePr/>
          <p:nvPr/>
        </p:nvGraphicFramePr>
        <p:xfrm>
          <a:off x="4833815" y="2448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935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Transaction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ID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Plant ID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trike="noStrike">
                          <a:solidFill>
                            <a:schemeClr val="dk1"/>
                          </a:solidFill>
                        </a:rPr>
                        <a:t>MRPCn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Vendor ID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Shipment ID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Demand Date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(Date, TimeStamp)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MRP Element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(Text, category)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Change Qty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(number, Qty)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Total Qty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(number, Qty)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7" name="Google Shape;177;p4"/>
          <p:cNvGraphicFramePr/>
          <p:nvPr/>
        </p:nvGraphicFramePr>
        <p:xfrm>
          <a:off x="6956158" y="7725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935750"/>
              </a:tblGrid>
              <a:tr h="33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Supply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Shipment ID 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ID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trike="noStrike">
                          <a:solidFill>
                            <a:schemeClr val="dk1"/>
                          </a:solidFill>
                        </a:rPr>
                        <a:t>Vendor ID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Purchase Order #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Trailer ID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(number, Key)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Source of Shipment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(Lat., Lng, Address)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Dest. of Shipment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(Lat., Lng, Address)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ETA to Dest.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(number, hrs.)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Supply TS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(Date, TimeStamp)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78" name="Google Shape;178;p4"/>
          <p:cNvCxnSpPr/>
          <p:nvPr/>
        </p:nvCxnSpPr>
        <p:spPr>
          <a:xfrm>
            <a:off x="2036064" y="165590"/>
            <a:ext cx="0" cy="616857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p4"/>
          <p:cNvCxnSpPr/>
          <p:nvPr/>
        </p:nvCxnSpPr>
        <p:spPr>
          <a:xfrm>
            <a:off x="4611624" y="165589"/>
            <a:ext cx="0" cy="616857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4"/>
          <p:cNvCxnSpPr/>
          <p:nvPr/>
        </p:nvCxnSpPr>
        <p:spPr>
          <a:xfrm>
            <a:off x="9244584" y="244838"/>
            <a:ext cx="0" cy="616857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4"/>
          <p:cNvSpPr/>
          <p:nvPr/>
        </p:nvSpPr>
        <p:spPr>
          <a:xfrm>
            <a:off x="6514588" y="2515598"/>
            <a:ext cx="314058" cy="215949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6956158" y="3350599"/>
            <a:ext cx="2822115" cy="35085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7781" y="58981"/>
            <a:ext cx="778657" cy="129489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"/>
          <p:cNvSpPr txBox="1"/>
          <p:nvPr/>
        </p:nvSpPr>
        <p:spPr>
          <a:xfrm>
            <a:off x="10119325" y="1318161"/>
            <a:ext cx="17509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Material Planner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/>
          <p:nvPr>
            <p:ph type="title"/>
          </p:nvPr>
        </p:nvSpPr>
        <p:spPr>
          <a:xfrm>
            <a:off x="421105" y="136525"/>
            <a:ext cx="11369842" cy="85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4400"/>
              <a:buFont typeface="Calibri"/>
              <a:buNone/>
            </a:pPr>
            <a:r>
              <a:rPr lang="en-US" u="none"/>
              <a:t>MRP Element Possible Values</a:t>
            </a:r>
            <a:endParaRPr/>
          </a:p>
        </p:txBody>
      </p:sp>
      <p:graphicFrame>
        <p:nvGraphicFramePr>
          <p:cNvPr id="190" name="Google Shape;190;p5"/>
          <p:cNvGraphicFramePr/>
          <p:nvPr/>
        </p:nvGraphicFramePr>
        <p:xfrm>
          <a:off x="421105" y="12344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413450"/>
                <a:gridCol w="10086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MRP Element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Description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Stock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An Initial stock value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DepReq</a:t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specifies requirement/demand/consumption of a part.</a:t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ShipNt</a:t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stck in transit; The trailer which is carrying the parts is in transit.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is expected to be at the delivery location on a demand date.</a:t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SchAgr</a:t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quantity of stck we are expecting to collect from a supplier.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will be delivered on a demand date.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IndReq</a:t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Forecast of stock</a:t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SafeSt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It specifies the quantity whose purpose is to satisfy unexpectedly high demand in coverage period. The risk of shortfalls is reduced by having a safety stock.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6"/>
          <p:cNvGraphicFramePr/>
          <p:nvPr/>
        </p:nvGraphicFramePr>
        <p:xfrm>
          <a:off x="249719" y="1655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505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Planner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MRPCn 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Planner Name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Vendor ID (FK)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6" name="Google Shape;196;p6"/>
          <p:cNvGraphicFramePr/>
          <p:nvPr/>
        </p:nvGraphicFramePr>
        <p:xfrm>
          <a:off x="157664" y="36970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616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Supplier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Vendor ID 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Vendor Name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ID (FK)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7" name="Google Shape;197;p6"/>
          <p:cNvGraphicFramePr/>
          <p:nvPr/>
        </p:nvGraphicFramePr>
        <p:xfrm>
          <a:off x="2413727" y="18572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935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Config.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ID 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Desc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trike="noStrike">
                          <a:solidFill>
                            <a:srgbClr val="FF5353"/>
                          </a:solidFill>
                        </a:rPr>
                        <a:t>Safety Stock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trike="noStrike">
                          <a:solidFill>
                            <a:srgbClr val="00B050"/>
                          </a:solidFill>
                        </a:rPr>
                        <a:t>(number, Qty)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Planning Time Fence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Safety Time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Planning Calendar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8" name="Google Shape;198;p6"/>
          <p:cNvGraphicFramePr/>
          <p:nvPr/>
        </p:nvGraphicFramePr>
        <p:xfrm>
          <a:off x="138065" y="52927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616250"/>
              </a:tblGrid>
              <a:tr h="273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Exception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Exception ID 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Exception Msg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9" name="Google Shape;199;p6"/>
          <p:cNvGraphicFramePr/>
          <p:nvPr/>
        </p:nvGraphicFramePr>
        <p:xfrm>
          <a:off x="9848260" y="19932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2092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Dashboard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ID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Health Status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(number , 0-100 in %)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Stock DoS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(number, in Days)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First Receipt DoS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(number, in Days)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Exception ID 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0" name="Google Shape;200;p6"/>
          <p:cNvGraphicFramePr/>
          <p:nvPr/>
        </p:nvGraphicFramePr>
        <p:xfrm>
          <a:off x="218555" y="20044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505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Plant ID 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Plant Location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MRP Area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1" name="Google Shape;201;p6"/>
          <p:cNvGraphicFramePr/>
          <p:nvPr/>
        </p:nvGraphicFramePr>
        <p:xfrm>
          <a:off x="4833815" y="2448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935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Transaction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ID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Plant ID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trike="noStrike">
                          <a:solidFill>
                            <a:schemeClr val="dk1"/>
                          </a:solidFill>
                        </a:rPr>
                        <a:t>MRPCn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Vendor ID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Shipment ID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Demand Date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(Date, TimeStamp)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MRP Element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(Text, category)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Change Qty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(number, Qty)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Total Qty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(number, Qty)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2" name="Google Shape;202;p6"/>
          <p:cNvGraphicFramePr/>
          <p:nvPr/>
        </p:nvGraphicFramePr>
        <p:xfrm>
          <a:off x="6956158" y="7725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935750"/>
              </a:tblGrid>
              <a:tr h="33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Supply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Shipment ID 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ID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trike="noStrike">
                          <a:solidFill>
                            <a:schemeClr val="dk1"/>
                          </a:solidFill>
                        </a:rPr>
                        <a:t>Vendor ID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Purchase Order #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Trailer ID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(number, Key)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Source of Shipment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(Lat., Lng, Address)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Dest. of Shipment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(Lat., Lng, Address)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ETA to Dest.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(number, hrs.)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Supply TS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(Date, TimeStamp)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03" name="Google Shape;203;p6"/>
          <p:cNvCxnSpPr/>
          <p:nvPr/>
        </p:nvCxnSpPr>
        <p:spPr>
          <a:xfrm>
            <a:off x="2036064" y="165590"/>
            <a:ext cx="0" cy="616857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04" name="Google Shape;204;p6"/>
          <p:cNvCxnSpPr/>
          <p:nvPr/>
        </p:nvCxnSpPr>
        <p:spPr>
          <a:xfrm>
            <a:off x="4611624" y="165589"/>
            <a:ext cx="0" cy="616857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05" name="Google Shape;205;p6"/>
          <p:cNvCxnSpPr/>
          <p:nvPr/>
        </p:nvCxnSpPr>
        <p:spPr>
          <a:xfrm>
            <a:off x="9244584" y="244838"/>
            <a:ext cx="0" cy="616857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06" name="Google Shape;206;p6"/>
          <p:cNvSpPr/>
          <p:nvPr/>
        </p:nvSpPr>
        <p:spPr>
          <a:xfrm>
            <a:off x="8957066" y="2746140"/>
            <a:ext cx="314058" cy="215949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6"/>
          <p:cNvSpPr/>
          <p:nvPr/>
        </p:nvSpPr>
        <p:spPr>
          <a:xfrm rot="2425332">
            <a:off x="9308695" y="3873888"/>
            <a:ext cx="577136" cy="3094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7781" y="58981"/>
            <a:ext cx="778657" cy="129489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6"/>
          <p:cNvSpPr txBox="1"/>
          <p:nvPr/>
        </p:nvSpPr>
        <p:spPr>
          <a:xfrm>
            <a:off x="10119325" y="1318161"/>
            <a:ext cx="17509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Material Planner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Google Shape;214;p7"/>
          <p:cNvGraphicFramePr/>
          <p:nvPr/>
        </p:nvGraphicFramePr>
        <p:xfrm>
          <a:off x="249719" y="1655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505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Planner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MRPCn 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Planner Name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Vendor ID (FK)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5" name="Google Shape;215;p7"/>
          <p:cNvGraphicFramePr/>
          <p:nvPr/>
        </p:nvGraphicFramePr>
        <p:xfrm>
          <a:off x="157664" y="36970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616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Supplier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Vendor ID 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Vendor Name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ID (FK)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6" name="Google Shape;216;p7"/>
          <p:cNvGraphicFramePr/>
          <p:nvPr/>
        </p:nvGraphicFramePr>
        <p:xfrm>
          <a:off x="2413727" y="18572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935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Config.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ID 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Desc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trike="noStrike">
                          <a:solidFill>
                            <a:srgbClr val="FF5353"/>
                          </a:solidFill>
                        </a:rPr>
                        <a:t>Safety Stock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trike="noStrike">
                          <a:solidFill>
                            <a:srgbClr val="00B050"/>
                          </a:solidFill>
                        </a:rPr>
                        <a:t>(number, Qty)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Planning Time Fence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Safety Time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Planning Calendar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7" name="Google Shape;217;p7"/>
          <p:cNvGraphicFramePr/>
          <p:nvPr/>
        </p:nvGraphicFramePr>
        <p:xfrm>
          <a:off x="138065" y="52927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616250"/>
              </a:tblGrid>
              <a:tr h="273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Exception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Exception ID 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Exception Msg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8" name="Google Shape;218;p7"/>
          <p:cNvGraphicFramePr/>
          <p:nvPr/>
        </p:nvGraphicFramePr>
        <p:xfrm>
          <a:off x="9571214" y="19896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2092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Dashboard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ID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Health Status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(number , 0-100 in %)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Stock DoS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(number, in Days)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First Receipt DoS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(number, in Days)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Exception ID 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9" name="Google Shape;219;p7"/>
          <p:cNvGraphicFramePr/>
          <p:nvPr/>
        </p:nvGraphicFramePr>
        <p:xfrm>
          <a:off x="218555" y="20044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505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Plant ID 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Plant Location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MRP Area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0" name="Google Shape;220;p7"/>
          <p:cNvGraphicFramePr/>
          <p:nvPr/>
        </p:nvGraphicFramePr>
        <p:xfrm>
          <a:off x="4833815" y="2448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935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Transaction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ID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Plant ID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trike="noStrike">
                          <a:solidFill>
                            <a:schemeClr val="dk1"/>
                          </a:solidFill>
                        </a:rPr>
                        <a:t>MRPCn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Vendor ID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Shipment ID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Demand Date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(Date, TimeStamp)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MRP Element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(Text, category)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Change Qty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(number, Qty)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Total Qty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(number, Qty)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1" name="Google Shape;221;p7"/>
          <p:cNvGraphicFramePr/>
          <p:nvPr/>
        </p:nvGraphicFramePr>
        <p:xfrm>
          <a:off x="6956158" y="7725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{5198AFC5-7AE6-4459-B11B-998ABC9EE8C8}</a:tableStyleId>
              </a:tblPr>
              <a:tblGrid>
                <a:gridCol w="1935750"/>
              </a:tblGrid>
              <a:tr h="33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Supply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Shipment ID 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Material ID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trike="noStrike">
                          <a:solidFill>
                            <a:schemeClr val="dk1"/>
                          </a:solidFill>
                        </a:rPr>
                        <a:t>Vendor ID (FK)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Purchase Order #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Trailer ID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(number, Key)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Source of Shipment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(Lat., Lng, Address)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Dest. of Shipment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(Lat., Lng, Address)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ETA to Dest.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(number, hrs.)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Supply TS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(Date, TimeStamp)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22" name="Google Shape;222;p7"/>
          <p:cNvCxnSpPr/>
          <p:nvPr/>
        </p:nvCxnSpPr>
        <p:spPr>
          <a:xfrm>
            <a:off x="2036064" y="165590"/>
            <a:ext cx="0" cy="616857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23" name="Google Shape;223;p7"/>
          <p:cNvCxnSpPr/>
          <p:nvPr/>
        </p:nvCxnSpPr>
        <p:spPr>
          <a:xfrm>
            <a:off x="4611624" y="165589"/>
            <a:ext cx="0" cy="616857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24" name="Google Shape;224;p7"/>
          <p:cNvCxnSpPr/>
          <p:nvPr/>
        </p:nvCxnSpPr>
        <p:spPr>
          <a:xfrm>
            <a:off x="9244584" y="244838"/>
            <a:ext cx="0" cy="616857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25" name="Google Shape;225;p7"/>
          <p:cNvSpPr/>
          <p:nvPr/>
        </p:nvSpPr>
        <p:spPr>
          <a:xfrm>
            <a:off x="11397696" y="3421690"/>
            <a:ext cx="314058" cy="2065117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7"/>
          <p:cNvSpPr/>
          <p:nvPr/>
        </p:nvSpPr>
        <p:spPr>
          <a:xfrm rot="-5400000">
            <a:off x="11162880" y="3491719"/>
            <a:ext cx="1506296" cy="314058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F7CA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7781" y="58981"/>
            <a:ext cx="778657" cy="129489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7"/>
          <p:cNvSpPr txBox="1"/>
          <p:nvPr/>
        </p:nvSpPr>
        <p:spPr>
          <a:xfrm>
            <a:off x="10119325" y="1318161"/>
            <a:ext cx="17509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Material Planner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"/>
          <p:cNvSpPr txBox="1"/>
          <p:nvPr>
            <p:ph type="title"/>
          </p:nvPr>
        </p:nvSpPr>
        <p:spPr>
          <a:xfrm>
            <a:off x="421105" y="136525"/>
            <a:ext cx="11369842" cy="85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4400"/>
              <a:buFont typeface="Calibri"/>
              <a:buNone/>
            </a:pPr>
            <a:r>
              <a:rPr lang="en-US" u="none"/>
              <a:t>Observations…</a:t>
            </a:r>
            <a:endParaRPr/>
          </a:p>
        </p:txBody>
      </p:sp>
      <p:sp>
        <p:nvSpPr>
          <p:cNvPr id="234" name="Google Shape;234;p8"/>
          <p:cNvSpPr txBox="1"/>
          <p:nvPr>
            <p:ph idx="1" type="body"/>
          </p:nvPr>
        </p:nvSpPr>
        <p:spPr>
          <a:xfrm>
            <a:off x="421105" y="1275347"/>
            <a:ext cx="11369842" cy="4865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are the other KPIs for the material planner to reduce their daily efforts?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are the fields/columns in datasets to generate these KPIs?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are the root cause of some of the exception messages?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could we reduce them in order to reduce the material planner effort?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ek_of_3_8_Refined_Roadmap_Upd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2021-03-15T17:04:38Z</dcterms:created>
  <dc:creator>BARNETT, EVAN 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0x01010090A568DD55000B4ABF9207FE11AE5AAE</vt:lpwstr>
  </property>
</Properties>
</file>