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iOxULPYnIw6VejB4YaDcdUUWZZ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5754FF-E993-4188-9C3B-AFC9108FA8C0}">
  <a:tblStyle styleId="{C65754FF-E993-4188-9C3B-AFC9108FA8C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97d07287f_0_12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e97d07287f_0_128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e97d07287f_0_128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ac274dbdf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ac274dbdf_0_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eac274dbdf_0_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ac274dbdf_0_6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ac274dbdf_0_60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eac274dbdf_0_60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97d07287f_0_10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e97d07287f_0_106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e97d07287f_0_106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97d07287f_0_404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e97d07287f_0_404:notes"/>
          <p:cNvSpPr txBox="1"/>
          <p:nvPr>
            <p:ph idx="1" type="body"/>
          </p:nvPr>
        </p:nvSpPr>
        <p:spPr>
          <a:xfrm>
            <a:off x="701040" y="4473892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e97d07287f_0_404:notes"/>
          <p:cNvSpPr txBox="1"/>
          <p:nvPr>
            <p:ph idx="12" type="sldNum"/>
          </p:nvPr>
        </p:nvSpPr>
        <p:spPr>
          <a:xfrm>
            <a:off x="3970938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75" spcFirstLastPara="1" rIns="93175" wrap="square" tIns="465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21105" y="136525"/>
            <a:ext cx="11369842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421105" y="1275347"/>
            <a:ext cx="11369842" cy="4865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6.png"/><Relationship Id="rId2" Type="http://schemas.openxmlformats.org/officeDocument/2006/relationships/image" Target="../media/image3.png"/><Relationship Id="rId3" Type="http://schemas.openxmlformats.org/officeDocument/2006/relationships/image" Target="../media/image9.jp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04775" y="136525"/>
            <a:ext cx="11938836" cy="850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0028"/>
              </a:buClr>
              <a:buSzPts val="4400"/>
              <a:buFont typeface="Arial"/>
              <a:buNone/>
              <a:defRPr b="1" i="0" sz="4400" u="sng" cap="none" strike="noStrike">
                <a:solidFill>
                  <a:srgbClr val="83002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3248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cap="flat" cmpd="sng" w="76200">
            <a:solidFill>
              <a:srgbClr val="83002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le:BMW logo (gray).svg - Wikimedia Commons" id="16" name="Google Shape;1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586411" y="6309746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60154" y="6309746"/>
            <a:ext cx="1671692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&#10;&#10;Description automatically generated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335485"/>
            <a:ext cx="2743200" cy="40572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97d07287f_0_128"/>
          <p:cNvSpPr txBox="1"/>
          <p:nvPr>
            <p:ph type="title"/>
          </p:nvPr>
        </p:nvSpPr>
        <p:spPr>
          <a:xfrm>
            <a:off x="104775" y="136525"/>
            <a:ext cx="119388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none"/>
              <a:t>Weekly updates - 08/23/2021 - AI Institute</a:t>
            </a:r>
            <a:endParaRPr u="none"/>
          </a:p>
        </p:txBody>
      </p:sp>
      <p:sp>
        <p:nvSpPr>
          <p:cNvPr id="94" name="Google Shape;94;ge97d07287f_0_128"/>
          <p:cNvSpPr txBox="1"/>
          <p:nvPr>
            <p:ph idx="2" type="body"/>
          </p:nvPr>
        </p:nvSpPr>
        <p:spPr>
          <a:xfrm>
            <a:off x="6172200" y="1825625"/>
            <a:ext cx="5181600" cy="40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rPr b="1" lang="en-US" sz="3350">
                <a:solidFill>
                  <a:srgbClr val="830028"/>
                </a:solidFill>
              </a:rPr>
              <a:t>Plan for this week</a:t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76759"/>
              <a:buNone/>
            </a:pPr>
            <a:r>
              <a:t/>
            </a:r>
            <a:endParaRPr sz="33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review the Zgrve and 130 reports and working to understand the header definitions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Identify important fields for Material Planning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revising ER diagram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Prepare data dictionary to create database 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79120"/>
              <a:buNone/>
            </a:pPr>
            <a:r>
              <a:rPr lang="en-US" sz="3250"/>
              <a:t>- Continue to improve conceptual design</a:t>
            </a:r>
            <a:endParaRPr sz="325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r>
              <a:t/>
            </a:r>
            <a:endParaRPr sz="4400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58440"/>
              <a:buNone/>
            </a:pPr>
            <a:r>
              <a:t/>
            </a:r>
            <a:endParaRPr sz="4400"/>
          </a:p>
        </p:txBody>
      </p:sp>
      <p:sp>
        <p:nvSpPr>
          <p:cNvPr id="95" name="Google Shape;95;ge97d07287f_0_128"/>
          <p:cNvSpPr txBox="1"/>
          <p:nvPr>
            <p:ph idx="1" type="body"/>
          </p:nvPr>
        </p:nvSpPr>
        <p:spPr>
          <a:xfrm>
            <a:off x="838200" y="1825625"/>
            <a:ext cx="5181600" cy="4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r>
              <a:rPr b="1" lang="en-US" sz="2000">
                <a:solidFill>
                  <a:srgbClr val="830028"/>
                </a:solidFill>
              </a:rPr>
              <a:t>Progress made last week</a:t>
            </a:r>
            <a:endParaRPr b="1" sz="200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 b="1" sz="2000">
              <a:solidFill>
                <a:srgbClr val="830028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Arial"/>
              <a:buNone/>
            </a:pPr>
            <a:r>
              <a:rPr lang="en-US" sz="2091"/>
              <a:t>- Reviewed 130 reports file, </a:t>
            </a:r>
            <a:endParaRPr sz="209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Arial"/>
              <a:buNone/>
            </a:pPr>
            <a:r>
              <a:rPr lang="en-US" sz="2091"/>
              <a:t>- Reviewed Material Master User manual documentation</a:t>
            </a:r>
            <a:endParaRPr sz="209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571"/>
              <a:buFont typeface="Arial"/>
              <a:buNone/>
            </a:pPr>
            <a:r>
              <a:rPr lang="en-US" sz="2091"/>
              <a:t>- Drafted an initial conceptual design for feedback</a:t>
            </a:r>
            <a:endParaRPr sz="399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78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c274dbdf_0_0"/>
          <p:cNvSpPr/>
          <p:nvPr/>
        </p:nvSpPr>
        <p:spPr>
          <a:xfrm>
            <a:off x="315525" y="2946625"/>
            <a:ext cx="11015100" cy="35580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eac274dbdf_0_0"/>
          <p:cNvSpPr txBox="1"/>
          <p:nvPr>
            <p:ph type="title"/>
          </p:nvPr>
        </p:nvSpPr>
        <p:spPr>
          <a:xfrm>
            <a:off x="421105" y="136525"/>
            <a:ext cx="11369700" cy="85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Conceptual</a:t>
            </a:r>
            <a:r>
              <a:rPr lang="en-US" u="none"/>
              <a:t> design </a:t>
            </a:r>
            <a:endParaRPr u="none"/>
          </a:p>
        </p:txBody>
      </p:sp>
      <p:sp>
        <p:nvSpPr>
          <p:cNvPr id="103" name="Google Shape;103;geac274dbdf_0_0"/>
          <p:cNvSpPr/>
          <p:nvPr/>
        </p:nvSpPr>
        <p:spPr>
          <a:xfrm>
            <a:off x="3129875" y="3819500"/>
            <a:ext cx="1294200" cy="10370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eac274dbdf_0_0"/>
          <p:cNvSpPr txBox="1"/>
          <p:nvPr/>
        </p:nvSpPr>
        <p:spPr>
          <a:xfrm>
            <a:off x="3310650" y="4870675"/>
            <a:ext cx="93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Parts </a:t>
            </a:r>
            <a:endParaRPr sz="1200"/>
          </a:p>
        </p:txBody>
      </p:sp>
      <p:graphicFrame>
        <p:nvGraphicFramePr>
          <p:cNvPr id="105" name="Google Shape;105;geac274dbdf_0_0"/>
          <p:cNvGraphicFramePr/>
          <p:nvPr/>
        </p:nvGraphicFramePr>
        <p:xfrm>
          <a:off x="516075" y="330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{C65754FF-E993-4188-9C3B-AFC9108FA8C0}</a:tableStyleId>
              </a:tblPr>
              <a:tblGrid>
                <a:gridCol w="414325"/>
                <a:gridCol w="421325"/>
                <a:gridCol w="421325"/>
                <a:gridCol w="414325"/>
              </a:tblGrid>
              <a:tr h="1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00"/>
                    </a:solidFill>
                  </a:tcPr>
                </a:tc>
              </a:tr>
              <a:tr h="18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CBC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geac274dbdf_0_0"/>
          <p:cNvGraphicFramePr/>
          <p:nvPr/>
        </p:nvGraphicFramePr>
        <p:xfrm>
          <a:off x="516075" y="459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{C65754FF-E993-4188-9C3B-AFC9108FA8C0}</a:tableStyleId>
              </a:tblPr>
              <a:tblGrid>
                <a:gridCol w="414325"/>
                <a:gridCol w="421325"/>
                <a:gridCol w="421325"/>
                <a:gridCol w="414325"/>
              </a:tblGrid>
              <a:tr h="2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D7D31"/>
                    </a:solidFill>
                  </a:tcPr>
                </a:tc>
              </a:tr>
              <a:tr h="22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D7CD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geac274dbdf_0_0"/>
          <p:cNvSpPr txBox="1"/>
          <p:nvPr/>
        </p:nvSpPr>
        <p:spPr>
          <a:xfrm>
            <a:off x="644475" y="3961500"/>
            <a:ext cx="141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Confi.</a:t>
            </a:r>
            <a:endParaRPr/>
          </a:p>
        </p:txBody>
      </p:sp>
      <p:sp>
        <p:nvSpPr>
          <p:cNvPr id="108" name="Google Shape;108;geac274dbdf_0_0"/>
          <p:cNvSpPr txBox="1"/>
          <p:nvPr/>
        </p:nvSpPr>
        <p:spPr>
          <a:xfrm>
            <a:off x="554600" y="5297700"/>
            <a:ext cx="154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Trans.</a:t>
            </a:r>
            <a:endParaRPr/>
          </a:p>
        </p:txBody>
      </p:sp>
      <p:sp>
        <p:nvSpPr>
          <p:cNvPr id="109" name="Google Shape;109;geac274dbdf_0_0"/>
          <p:cNvSpPr/>
          <p:nvPr/>
        </p:nvSpPr>
        <p:spPr>
          <a:xfrm rot="1106671">
            <a:off x="2374625" y="3787365"/>
            <a:ext cx="567977" cy="3108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eac274dbdf_0_0"/>
          <p:cNvSpPr/>
          <p:nvPr/>
        </p:nvSpPr>
        <p:spPr>
          <a:xfrm rot="-1606897">
            <a:off x="2374645" y="4748830"/>
            <a:ext cx="567921" cy="31099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ac274dbdf_0_0"/>
          <p:cNvSpPr/>
          <p:nvPr/>
        </p:nvSpPr>
        <p:spPr>
          <a:xfrm>
            <a:off x="589650" y="986725"/>
            <a:ext cx="1294200" cy="10370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eac274dbdf_0_0"/>
          <p:cNvSpPr txBox="1"/>
          <p:nvPr/>
        </p:nvSpPr>
        <p:spPr>
          <a:xfrm>
            <a:off x="529500" y="2075150"/>
            <a:ext cx="141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/>
              <a:t>Parts DB </a:t>
            </a:r>
            <a:endParaRPr sz="1200"/>
          </a:p>
        </p:txBody>
      </p:sp>
      <p:pic>
        <p:nvPicPr>
          <p:cNvPr id="113" name="Google Shape;113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0613" y="4180100"/>
            <a:ext cx="7524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eac274dbd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00" y="1352150"/>
            <a:ext cx="752475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eac274dbdf_0_0"/>
          <p:cNvSpPr txBox="1"/>
          <p:nvPr/>
        </p:nvSpPr>
        <p:spPr>
          <a:xfrm>
            <a:off x="7409838" y="5995550"/>
            <a:ext cx="154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Rule sets and Business logic</a:t>
            </a:r>
            <a:endParaRPr sz="1200"/>
          </a:p>
        </p:txBody>
      </p:sp>
      <p:sp>
        <p:nvSpPr>
          <p:cNvPr id="116" name="Google Shape;116;geac274dbdf_0_0"/>
          <p:cNvSpPr txBox="1"/>
          <p:nvPr/>
        </p:nvSpPr>
        <p:spPr>
          <a:xfrm>
            <a:off x="2977227" y="5628550"/>
            <a:ext cx="306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AI Material Planner Assistant</a:t>
            </a:r>
            <a:endParaRPr b="1" sz="2000"/>
          </a:p>
        </p:txBody>
      </p:sp>
      <p:sp>
        <p:nvSpPr>
          <p:cNvPr id="117" name="Google Shape;117;geac274dbdf_0_0"/>
          <p:cNvSpPr/>
          <p:nvPr/>
        </p:nvSpPr>
        <p:spPr>
          <a:xfrm>
            <a:off x="5252363" y="3872513"/>
            <a:ext cx="1294200" cy="1037050"/>
          </a:xfrm>
          <a:prstGeom prst="flowChartMagneticDisk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eac274dbdf_0_0"/>
          <p:cNvSpPr txBox="1"/>
          <p:nvPr/>
        </p:nvSpPr>
        <p:spPr>
          <a:xfrm>
            <a:off x="5375250" y="4909550"/>
            <a:ext cx="105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Forecast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Model</a:t>
            </a:r>
            <a:endParaRPr sz="1200"/>
          </a:p>
        </p:txBody>
      </p:sp>
      <p:pic>
        <p:nvPicPr>
          <p:cNvPr id="119" name="Google Shape;119;geac274dbd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000" y="4262525"/>
            <a:ext cx="710613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eac274dbdf_0_0"/>
          <p:cNvSpPr/>
          <p:nvPr/>
        </p:nvSpPr>
        <p:spPr>
          <a:xfrm rot="4470">
            <a:off x="4630923" y="4232425"/>
            <a:ext cx="4614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eac274dbdf_0_0"/>
          <p:cNvSpPr/>
          <p:nvPr/>
        </p:nvSpPr>
        <p:spPr>
          <a:xfrm>
            <a:off x="7374838" y="3942125"/>
            <a:ext cx="1542900" cy="850200"/>
          </a:xfrm>
          <a:prstGeom prst="cube">
            <a:avLst>
              <a:gd fmla="val 25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eac274dbdf_0_0"/>
          <p:cNvSpPr/>
          <p:nvPr/>
        </p:nvSpPr>
        <p:spPr>
          <a:xfrm rot="4856">
            <a:off x="6618495" y="4285575"/>
            <a:ext cx="637201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geac274dbdf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9200" y="3705505"/>
            <a:ext cx="1052400" cy="112390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eac274dbdf_0_0"/>
          <p:cNvSpPr/>
          <p:nvPr/>
        </p:nvSpPr>
        <p:spPr>
          <a:xfrm rot="4470">
            <a:off x="8946198" y="4251212"/>
            <a:ext cx="4614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eac274dbdf_0_0"/>
          <p:cNvSpPr/>
          <p:nvPr/>
        </p:nvSpPr>
        <p:spPr>
          <a:xfrm>
            <a:off x="7630350" y="5358625"/>
            <a:ext cx="1052406" cy="733698"/>
          </a:xfrm>
          <a:prstGeom prst="flowChartMulti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geac274dbdf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67472" y="5500540"/>
            <a:ext cx="461401" cy="44987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eac274dbdf_0_0"/>
          <p:cNvSpPr/>
          <p:nvPr/>
        </p:nvSpPr>
        <p:spPr>
          <a:xfrm rot="5404470">
            <a:off x="7630361" y="4981775"/>
            <a:ext cx="4614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eac274dbdf_0_0"/>
          <p:cNvSpPr/>
          <p:nvPr/>
        </p:nvSpPr>
        <p:spPr>
          <a:xfrm rot="-5395530">
            <a:off x="7913561" y="4974950"/>
            <a:ext cx="461400" cy="211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eac274dbdf_0_0"/>
          <p:cNvSpPr txBox="1"/>
          <p:nvPr/>
        </p:nvSpPr>
        <p:spPr>
          <a:xfrm>
            <a:off x="9485900" y="4890100"/>
            <a:ext cx="147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Recommendation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Decision &amp; Reason</a:t>
            </a:r>
            <a:endParaRPr sz="1200"/>
          </a:p>
        </p:txBody>
      </p:sp>
      <p:pic>
        <p:nvPicPr>
          <p:cNvPr id="130" name="Google Shape;130;geac274dbdf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500" y="374775"/>
            <a:ext cx="2267401" cy="219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eac274dbdf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633350" y="623475"/>
            <a:ext cx="1837692" cy="1037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eac274dbdf_0_0"/>
          <p:cNvSpPr/>
          <p:nvPr/>
        </p:nvSpPr>
        <p:spPr>
          <a:xfrm>
            <a:off x="9936800" y="2705450"/>
            <a:ext cx="211800" cy="850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eac274dbdf_0_0"/>
          <p:cNvSpPr/>
          <p:nvPr/>
        </p:nvSpPr>
        <p:spPr>
          <a:xfrm>
            <a:off x="996825" y="2566600"/>
            <a:ext cx="211800" cy="609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eac274dbdf_0_0"/>
          <p:cNvSpPr/>
          <p:nvPr/>
        </p:nvSpPr>
        <p:spPr>
          <a:xfrm rot="10800000">
            <a:off x="1275525" y="2566600"/>
            <a:ext cx="211800" cy="6096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eac274dbdf_0_0"/>
          <p:cNvSpPr txBox="1"/>
          <p:nvPr/>
        </p:nvSpPr>
        <p:spPr>
          <a:xfrm>
            <a:off x="6602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A</a:t>
            </a:r>
            <a:endParaRPr b="1"/>
          </a:p>
        </p:txBody>
      </p:sp>
      <p:sp>
        <p:nvSpPr>
          <p:cNvPr id="136" name="Google Shape;136;geac274dbdf_0_0"/>
          <p:cNvSpPr txBox="1"/>
          <p:nvPr/>
        </p:nvSpPr>
        <p:spPr>
          <a:xfrm>
            <a:off x="1498400" y="2643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</a:t>
            </a:r>
            <a:endParaRPr b="1"/>
          </a:p>
        </p:txBody>
      </p:sp>
      <p:sp>
        <p:nvSpPr>
          <p:cNvPr id="137" name="Google Shape;137;geac274dbdf_0_0"/>
          <p:cNvSpPr txBox="1"/>
          <p:nvPr/>
        </p:nvSpPr>
        <p:spPr>
          <a:xfrm>
            <a:off x="4775000" y="38623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</a:t>
            </a:r>
            <a:endParaRPr b="1"/>
          </a:p>
        </p:txBody>
      </p:sp>
      <p:sp>
        <p:nvSpPr>
          <p:cNvPr id="138" name="Google Shape;138;geac274dbdf_0_0"/>
          <p:cNvSpPr txBox="1"/>
          <p:nvPr/>
        </p:nvSpPr>
        <p:spPr>
          <a:xfrm>
            <a:off x="6832400" y="390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</a:t>
            </a:r>
            <a:endParaRPr b="1"/>
          </a:p>
        </p:txBody>
      </p:sp>
      <p:cxnSp>
        <p:nvCxnSpPr>
          <p:cNvPr id="139" name="Google Shape;139;geac274dbdf_0_0"/>
          <p:cNvCxnSpPr>
            <a:stCxn id="103" idx="1"/>
            <a:endCxn id="121" idx="0"/>
          </p:cNvCxnSpPr>
          <p:nvPr/>
        </p:nvCxnSpPr>
        <p:spPr>
          <a:xfrm flipH="1" rot="-5400000">
            <a:off x="5953475" y="1643000"/>
            <a:ext cx="122700" cy="4475700"/>
          </a:xfrm>
          <a:prstGeom prst="curvedConnector3">
            <a:avLst>
              <a:gd fmla="val -194071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geac274dbdf_0_0"/>
          <p:cNvSpPr txBox="1"/>
          <p:nvPr/>
        </p:nvSpPr>
        <p:spPr>
          <a:xfrm>
            <a:off x="6451400" y="32527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</a:t>
            </a:r>
            <a:endParaRPr b="1"/>
          </a:p>
        </p:txBody>
      </p:sp>
      <p:sp>
        <p:nvSpPr>
          <p:cNvPr id="141" name="Google Shape;141;geac274dbdf_0_0"/>
          <p:cNvSpPr txBox="1"/>
          <p:nvPr/>
        </p:nvSpPr>
        <p:spPr>
          <a:xfrm>
            <a:off x="8280200" y="49291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</a:t>
            </a:r>
            <a:endParaRPr b="1"/>
          </a:p>
        </p:txBody>
      </p:sp>
      <p:sp>
        <p:nvSpPr>
          <p:cNvPr id="142" name="Google Shape;142;geac274dbdf_0_0"/>
          <p:cNvSpPr txBox="1"/>
          <p:nvPr/>
        </p:nvSpPr>
        <p:spPr>
          <a:xfrm flipH="1">
            <a:off x="8946200" y="3938525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G</a:t>
            </a:r>
            <a:endParaRPr b="1"/>
          </a:p>
        </p:txBody>
      </p:sp>
      <p:sp>
        <p:nvSpPr>
          <p:cNvPr id="143" name="Google Shape;143;geac274dbdf_0_0"/>
          <p:cNvSpPr txBox="1"/>
          <p:nvPr/>
        </p:nvSpPr>
        <p:spPr>
          <a:xfrm>
            <a:off x="10311500" y="2654500"/>
            <a:ext cx="28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</a:t>
            </a:r>
            <a:endParaRPr b="1"/>
          </a:p>
        </p:txBody>
      </p:sp>
      <p:pic>
        <p:nvPicPr>
          <p:cNvPr id="144" name="Google Shape;144;geac274dbdf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025" y="4214601"/>
            <a:ext cx="1116626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eac274dbdf_0_0"/>
          <p:cNvSpPr txBox="1"/>
          <p:nvPr/>
        </p:nvSpPr>
        <p:spPr>
          <a:xfrm>
            <a:off x="1612975" y="2466550"/>
            <a:ext cx="24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Fetch and </a:t>
            </a:r>
            <a:r>
              <a:rPr lang="en-US"/>
              <a:t>Retrieve</a:t>
            </a:r>
            <a:r>
              <a:rPr lang="en-US"/>
              <a:t> Part Info</a:t>
            </a:r>
            <a:endParaRPr/>
          </a:p>
        </p:txBody>
      </p:sp>
      <p:sp>
        <p:nvSpPr>
          <p:cNvPr id="146" name="Google Shape;146;geac274dbdf_0_0"/>
          <p:cNvSpPr txBox="1"/>
          <p:nvPr/>
        </p:nvSpPr>
        <p:spPr>
          <a:xfrm>
            <a:off x="4259213" y="467252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Run Forecast Model</a:t>
            </a:r>
            <a:endParaRPr sz="1100"/>
          </a:p>
        </p:txBody>
      </p:sp>
      <p:sp>
        <p:nvSpPr>
          <p:cNvPr id="147" name="Google Shape;147;geac274dbdf_0_0"/>
          <p:cNvSpPr txBox="1"/>
          <p:nvPr/>
        </p:nvSpPr>
        <p:spPr>
          <a:xfrm>
            <a:off x="6329925" y="4626075"/>
            <a:ext cx="1250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Fetch Forecast Model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8" name="Google Shape;148;geac274dbdf_0_0"/>
          <p:cNvSpPr txBox="1"/>
          <p:nvPr/>
        </p:nvSpPr>
        <p:spPr>
          <a:xfrm>
            <a:off x="5814450" y="3055275"/>
            <a:ext cx="125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Fetch Part Info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9" name="Google Shape;149;geac274dbdf_0_0"/>
          <p:cNvSpPr txBox="1"/>
          <p:nvPr/>
        </p:nvSpPr>
        <p:spPr>
          <a:xfrm>
            <a:off x="8512650" y="4892788"/>
            <a:ext cx="752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Fetch Rulesets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0" name="Google Shape;150;geac274dbdf_0_0"/>
          <p:cNvSpPr txBox="1"/>
          <p:nvPr/>
        </p:nvSpPr>
        <p:spPr>
          <a:xfrm>
            <a:off x="8494700" y="3416638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Make Recommendation</a:t>
            </a:r>
            <a:endParaRPr sz="1100"/>
          </a:p>
        </p:txBody>
      </p:sp>
      <p:sp>
        <p:nvSpPr>
          <p:cNvPr id="151" name="Google Shape;151;geac274dbdf_0_0"/>
          <p:cNvSpPr txBox="1"/>
          <p:nvPr/>
        </p:nvSpPr>
        <p:spPr>
          <a:xfrm>
            <a:off x="10401825" y="2797475"/>
            <a:ext cx="134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Get</a:t>
            </a:r>
            <a:r>
              <a:rPr lang="en-US" sz="1100"/>
              <a:t> Recommendation</a:t>
            </a:r>
            <a:endParaRPr sz="1100"/>
          </a:p>
        </p:txBody>
      </p:sp>
      <p:sp>
        <p:nvSpPr>
          <p:cNvPr id="152" name="Google Shape;152;geac274dbdf_0_0"/>
          <p:cNvSpPr txBox="1"/>
          <p:nvPr/>
        </p:nvSpPr>
        <p:spPr>
          <a:xfrm>
            <a:off x="8888901" y="2343150"/>
            <a:ext cx="147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/>
              <a:t>Dashboard</a:t>
            </a:r>
            <a:endParaRPr b="1"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geac274dbdf_0_60"/>
          <p:cNvGraphicFramePr/>
          <p:nvPr/>
        </p:nvGraphicFramePr>
        <p:xfrm>
          <a:off x="588500" y="556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{C65754FF-E993-4188-9C3B-AFC9108FA8C0}</a:tableStyleId>
              </a:tblPr>
              <a:tblGrid>
                <a:gridCol w="1151825"/>
                <a:gridCol w="2414800"/>
                <a:gridCol w="7375725"/>
              </a:tblGrid>
              <a:tr h="421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Action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472C4"/>
                    </a:solidFill>
                  </a:tcPr>
                </a:tc>
              </a:tr>
              <a:tr h="7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queries Parts Data Source for all part information.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0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Part info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Stores part information as a local data set.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Run Forecast Model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Planning Assistant feeds Part information to the forecast model.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Forecast Model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current Forecast model variables.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Part Info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retrieves part information.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431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Fetch Rulesets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Retrieve Rules and business logic from Rulesets DB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  <a:tr h="7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Make Recommendation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 engine generates recommendation.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D5EA"/>
                    </a:solidFill>
                  </a:tcPr>
                </a:tc>
              </a:tr>
              <a:tr h="757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Get Recommendation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Recommendation, Decision, and Reason is returned from Assistant. </a:t>
                      </a:r>
                      <a:endParaRPr sz="1800"/>
                    </a:p>
                  </a:txBody>
                  <a:tcPr marT="9525" marB="91425" marR="47625" marL="47625">
                    <a:lnL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57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7d07287f_0_106"/>
          <p:cNvSpPr/>
          <p:nvPr/>
        </p:nvSpPr>
        <p:spPr>
          <a:xfrm>
            <a:off x="2646888" y="3023550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(Stck)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e97d07287f_0_106"/>
          <p:cNvSpPr/>
          <p:nvPr/>
        </p:nvSpPr>
        <p:spPr>
          <a:xfrm>
            <a:off x="4352975" y="188382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tckDS*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 days)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ge97d07287f_0_106"/>
          <p:cNvCxnSpPr>
            <a:stCxn id="165" idx="3"/>
          </p:cNvCxnSpPr>
          <p:nvPr/>
        </p:nvCxnSpPr>
        <p:spPr>
          <a:xfrm flipH="1">
            <a:off x="3906685" y="2414906"/>
            <a:ext cx="639600" cy="606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e97d07287f_0_106"/>
          <p:cNvCxnSpPr>
            <a:stCxn id="168" idx="1"/>
            <a:endCxn id="164" idx="3"/>
          </p:cNvCxnSpPr>
          <p:nvPr/>
        </p:nvCxnSpPr>
        <p:spPr>
          <a:xfrm flipH="1">
            <a:off x="4098863" y="2784350"/>
            <a:ext cx="1564200" cy="51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e97d07287f_0_106"/>
          <p:cNvSpPr/>
          <p:nvPr/>
        </p:nvSpPr>
        <p:spPr>
          <a:xfrm>
            <a:off x="396725" y="2325200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Qty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e97d07287f_0_106"/>
          <p:cNvSpPr/>
          <p:nvPr/>
        </p:nvSpPr>
        <p:spPr>
          <a:xfrm>
            <a:off x="8220325" y="1383525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Stck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ge97d07287f_0_106"/>
          <p:cNvCxnSpPr>
            <a:stCxn id="170" idx="4"/>
            <a:endCxn id="172" idx="0"/>
          </p:cNvCxnSpPr>
          <p:nvPr/>
        </p:nvCxnSpPr>
        <p:spPr>
          <a:xfrm>
            <a:off x="8880325" y="2005725"/>
            <a:ext cx="797100" cy="985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3" name="Google Shape;173;ge97d07287f_0_106"/>
          <p:cNvCxnSpPr>
            <a:stCxn id="169" idx="5"/>
            <a:endCxn id="164" idx="1"/>
          </p:cNvCxnSpPr>
          <p:nvPr/>
        </p:nvCxnSpPr>
        <p:spPr>
          <a:xfrm>
            <a:off x="1523415" y="2856281"/>
            <a:ext cx="1123500" cy="44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ge97d07287f_0_106"/>
          <p:cNvSpPr/>
          <p:nvPr/>
        </p:nvSpPr>
        <p:spPr>
          <a:xfrm>
            <a:off x="2553150" y="1549088"/>
            <a:ext cx="1639500" cy="6999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DepReq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e97d07287f_0_106"/>
          <p:cNvCxnSpPr>
            <a:stCxn id="174" idx="4"/>
            <a:endCxn id="164" idx="0"/>
          </p:cNvCxnSpPr>
          <p:nvPr/>
        </p:nvCxnSpPr>
        <p:spPr>
          <a:xfrm>
            <a:off x="3372900" y="2248988"/>
            <a:ext cx="0" cy="774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e97d07287f_0_106"/>
          <p:cNvSpPr/>
          <p:nvPr/>
        </p:nvSpPr>
        <p:spPr>
          <a:xfrm>
            <a:off x="1865000" y="148575"/>
            <a:ext cx="666600" cy="3744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e97d07287f_0_106"/>
          <p:cNvSpPr txBox="1"/>
          <p:nvPr/>
        </p:nvSpPr>
        <p:spPr>
          <a:xfrm>
            <a:off x="2677800" y="51825"/>
            <a:ext cx="275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changes frequently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Transactions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e97d07287f_0_106"/>
          <p:cNvSpPr/>
          <p:nvPr/>
        </p:nvSpPr>
        <p:spPr>
          <a:xfrm>
            <a:off x="8951563" y="29911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Material*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e97d07287f_0_106"/>
          <p:cNvSpPr/>
          <p:nvPr/>
        </p:nvSpPr>
        <p:spPr>
          <a:xfrm>
            <a:off x="5663063" y="24343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e97d07287f_0_106"/>
          <p:cNvCxnSpPr>
            <a:stCxn id="172" idx="1"/>
            <a:endCxn id="168" idx="3"/>
          </p:cNvCxnSpPr>
          <p:nvPr/>
        </p:nvCxnSpPr>
        <p:spPr>
          <a:xfrm rot="10800000">
            <a:off x="6982963" y="2784450"/>
            <a:ext cx="1968600" cy="48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" name="Google Shape;179;ge97d07287f_0_106"/>
          <p:cNvSpPr/>
          <p:nvPr/>
        </p:nvSpPr>
        <p:spPr>
          <a:xfrm>
            <a:off x="8411250" y="411980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ID, Desc.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e97d07287f_0_106"/>
          <p:cNvSpPr/>
          <p:nvPr/>
        </p:nvSpPr>
        <p:spPr>
          <a:xfrm>
            <a:off x="10189800" y="425135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 size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ge97d07287f_0_106"/>
          <p:cNvCxnSpPr>
            <a:endCxn id="179" idx="0"/>
          </p:cNvCxnSpPr>
          <p:nvPr/>
        </p:nvCxnSpPr>
        <p:spPr>
          <a:xfrm flipH="1">
            <a:off x="9071250" y="3539300"/>
            <a:ext cx="205200" cy="5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e97d07287f_0_106"/>
          <p:cNvCxnSpPr>
            <a:endCxn id="180" idx="0"/>
          </p:cNvCxnSpPr>
          <p:nvPr/>
        </p:nvCxnSpPr>
        <p:spPr>
          <a:xfrm>
            <a:off x="10305300" y="3558350"/>
            <a:ext cx="544500" cy="693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ge97d07287f_0_106"/>
          <p:cNvSpPr/>
          <p:nvPr/>
        </p:nvSpPr>
        <p:spPr>
          <a:xfrm>
            <a:off x="10762525" y="263775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ge97d07287f_0_106"/>
          <p:cNvCxnSpPr>
            <a:stCxn id="172" idx="3"/>
            <a:endCxn id="183" idx="2"/>
          </p:cNvCxnSpPr>
          <p:nvPr/>
        </p:nvCxnSpPr>
        <p:spPr>
          <a:xfrm flipH="1" rot="10800000">
            <a:off x="10403563" y="2948850"/>
            <a:ext cx="359100" cy="321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" name="Google Shape;185;ge97d07287f_0_106"/>
          <p:cNvSpPr/>
          <p:nvPr/>
        </p:nvSpPr>
        <p:spPr>
          <a:xfrm>
            <a:off x="10762525" y="3318888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ge97d07287f_0_106"/>
          <p:cNvCxnSpPr>
            <a:stCxn id="172" idx="3"/>
            <a:endCxn id="185" idx="2"/>
          </p:cNvCxnSpPr>
          <p:nvPr/>
        </p:nvCxnSpPr>
        <p:spPr>
          <a:xfrm>
            <a:off x="10403563" y="3269850"/>
            <a:ext cx="359100" cy="36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ge97d07287f_0_106"/>
          <p:cNvSpPr/>
          <p:nvPr/>
        </p:nvSpPr>
        <p:spPr>
          <a:xfrm>
            <a:off x="10604375" y="1883813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ge97d07287f_0_106"/>
          <p:cNvCxnSpPr>
            <a:endCxn id="187" idx="3"/>
          </p:cNvCxnSpPr>
          <p:nvPr/>
        </p:nvCxnSpPr>
        <p:spPr>
          <a:xfrm flipH="1" rot="10800000">
            <a:off x="10260085" y="2414894"/>
            <a:ext cx="537600" cy="59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" name="Google Shape;189;ge97d07287f_0_106"/>
          <p:cNvSpPr/>
          <p:nvPr/>
        </p:nvSpPr>
        <p:spPr>
          <a:xfrm>
            <a:off x="6887850" y="4054788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ge97d07287f_0_106"/>
          <p:cNvCxnSpPr>
            <a:endCxn id="189" idx="7"/>
          </p:cNvCxnSpPr>
          <p:nvPr/>
        </p:nvCxnSpPr>
        <p:spPr>
          <a:xfrm flipH="1">
            <a:off x="8014540" y="3565107"/>
            <a:ext cx="938400" cy="58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" name="Google Shape;191;ge97d07287f_0_106"/>
          <p:cNvSpPr/>
          <p:nvPr/>
        </p:nvSpPr>
        <p:spPr>
          <a:xfrm>
            <a:off x="5668775" y="114775"/>
            <a:ext cx="666600" cy="374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e97d07287f_0_106"/>
          <p:cNvSpPr txBox="1"/>
          <p:nvPr/>
        </p:nvSpPr>
        <p:spPr>
          <a:xfrm>
            <a:off x="6568150" y="38575"/>
            <a:ext cx="468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Attributes do not change frequently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Config./ Material Master</a:t>
            </a: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e97d07287f_0_106"/>
          <p:cNvSpPr/>
          <p:nvPr/>
        </p:nvSpPr>
        <p:spPr>
          <a:xfrm>
            <a:off x="422725" y="313382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ShipNt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ge97d07287f_0_106"/>
          <p:cNvCxnSpPr>
            <a:stCxn id="193" idx="7"/>
            <a:endCxn id="164" idx="1"/>
          </p:cNvCxnSpPr>
          <p:nvPr/>
        </p:nvCxnSpPr>
        <p:spPr>
          <a:xfrm>
            <a:off x="1549415" y="3224944"/>
            <a:ext cx="1097400" cy="7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e97d07287f_0_106"/>
          <p:cNvSpPr/>
          <p:nvPr/>
        </p:nvSpPr>
        <p:spPr>
          <a:xfrm>
            <a:off x="4572350" y="4109850"/>
            <a:ext cx="1452000" cy="700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Inventory at Plant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ge97d07287f_0_106"/>
          <p:cNvCxnSpPr>
            <a:stCxn id="195" idx="0"/>
            <a:endCxn id="164" idx="2"/>
          </p:cNvCxnSpPr>
          <p:nvPr/>
        </p:nvCxnSpPr>
        <p:spPr>
          <a:xfrm rot="10800000">
            <a:off x="3372950" y="3580950"/>
            <a:ext cx="1925400" cy="52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ge97d07287f_0_106"/>
          <p:cNvSpPr/>
          <p:nvPr/>
        </p:nvSpPr>
        <p:spPr>
          <a:xfrm>
            <a:off x="9593175" y="1388413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ge97d07287f_0_106"/>
          <p:cNvCxnSpPr>
            <a:stCxn id="197" idx="4"/>
          </p:cNvCxnSpPr>
          <p:nvPr/>
        </p:nvCxnSpPr>
        <p:spPr>
          <a:xfrm flipH="1">
            <a:off x="10014075" y="2010613"/>
            <a:ext cx="239100" cy="99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ge97d07287f_0_106"/>
          <p:cNvSpPr/>
          <p:nvPr/>
        </p:nvSpPr>
        <p:spPr>
          <a:xfrm>
            <a:off x="6973063" y="1792700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Time Fence (in days)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ge97d07287f_0_106"/>
          <p:cNvCxnSpPr>
            <a:stCxn id="199" idx="5"/>
            <a:endCxn id="172" idx="1"/>
          </p:cNvCxnSpPr>
          <p:nvPr/>
        </p:nvCxnSpPr>
        <p:spPr>
          <a:xfrm>
            <a:off x="8099754" y="2323781"/>
            <a:ext cx="851700" cy="94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ge97d07287f_0_106"/>
          <p:cNvSpPr/>
          <p:nvPr/>
        </p:nvSpPr>
        <p:spPr>
          <a:xfrm>
            <a:off x="9442513" y="5047125"/>
            <a:ext cx="1320000" cy="622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Calendar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ge97d07287f_0_106"/>
          <p:cNvCxnSpPr/>
          <p:nvPr/>
        </p:nvCxnSpPr>
        <p:spPr>
          <a:xfrm>
            <a:off x="9933663" y="3548550"/>
            <a:ext cx="53700" cy="149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ge97d07287f_0_106"/>
          <p:cNvSpPr txBox="1"/>
          <p:nvPr/>
        </p:nvSpPr>
        <p:spPr>
          <a:xfrm>
            <a:off x="2674025" y="770850"/>
            <a:ext cx="299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DepReq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Dependent Requirement, Reqmt of Stck Qty, based on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Firmed Orders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e97d07287f_0_106"/>
          <p:cNvSpPr txBox="1"/>
          <p:nvPr/>
        </p:nvSpPr>
        <p:spPr>
          <a:xfrm>
            <a:off x="162750" y="3740975"/>
            <a:ext cx="231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ShipNt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Ship Note, Num of stck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transit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e97d07287f_0_106"/>
          <p:cNvSpPr/>
          <p:nvPr/>
        </p:nvSpPr>
        <p:spPr>
          <a:xfrm>
            <a:off x="812375" y="1643075"/>
            <a:ext cx="15114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IndReq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e97d07287f_0_106"/>
          <p:cNvCxnSpPr>
            <a:stCxn id="205" idx="5"/>
          </p:cNvCxnSpPr>
          <p:nvPr/>
        </p:nvCxnSpPr>
        <p:spPr>
          <a:xfrm>
            <a:off x="2102436" y="2174156"/>
            <a:ext cx="802500" cy="88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ge97d07287f_0_106"/>
          <p:cNvSpPr txBox="1"/>
          <p:nvPr/>
        </p:nvSpPr>
        <p:spPr>
          <a:xfrm>
            <a:off x="812375" y="1040775"/>
            <a:ext cx="163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IndReq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Order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Forecast of stck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e97d07287f_0_106"/>
          <p:cNvSpPr/>
          <p:nvPr/>
        </p:nvSpPr>
        <p:spPr>
          <a:xfrm>
            <a:off x="972125" y="4502275"/>
            <a:ext cx="1320000" cy="622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SchAgr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ge97d07287f_0_106"/>
          <p:cNvCxnSpPr>
            <a:stCxn id="208" idx="0"/>
          </p:cNvCxnSpPr>
          <p:nvPr/>
        </p:nvCxnSpPr>
        <p:spPr>
          <a:xfrm flipH="1" rot="10800000">
            <a:off x="1632125" y="3622975"/>
            <a:ext cx="1221000" cy="8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ge97d07287f_0_106"/>
          <p:cNvSpPr txBox="1"/>
          <p:nvPr/>
        </p:nvSpPr>
        <p:spPr>
          <a:xfrm>
            <a:off x="108150" y="5270175"/>
            <a:ext cx="2796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quantity of stck  we are expecting to be picked up from Supplier. It will be delivered on a date.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e97d07287f_0_106"/>
          <p:cNvSpPr/>
          <p:nvPr/>
        </p:nvSpPr>
        <p:spPr>
          <a:xfrm>
            <a:off x="4899275" y="3279900"/>
            <a:ext cx="1452000" cy="700200"/>
          </a:xfrm>
          <a:prstGeom prst="ellipse">
            <a:avLst/>
          </a:prstGeom>
          <a:solidFill>
            <a:srgbClr val="E6B8AF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Available Inventory at warehouse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e97d07287f_0_106"/>
          <p:cNvCxnSpPr>
            <a:stCxn id="211" idx="2"/>
            <a:endCxn id="164" idx="3"/>
          </p:cNvCxnSpPr>
          <p:nvPr/>
        </p:nvCxnSpPr>
        <p:spPr>
          <a:xfrm rot="10800000">
            <a:off x="4098875" y="3302100"/>
            <a:ext cx="800400" cy="32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" name="Google Shape;213;ge97d07287f_0_106"/>
          <p:cNvSpPr/>
          <p:nvPr/>
        </p:nvSpPr>
        <p:spPr>
          <a:xfrm>
            <a:off x="2919175" y="4438738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e97d07287f_0_106"/>
          <p:cNvSpPr/>
          <p:nvPr/>
        </p:nvSpPr>
        <p:spPr>
          <a:xfrm>
            <a:off x="2853113" y="5467688"/>
            <a:ext cx="1452000" cy="557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ge97d07287f_0_106"/>
          <p:cNvCxnSpPr>
            <a:stCxn id="213" idx="0"/>
            <a:endCxn id="164" idx="2"/>
          </p:cNvCxnSpPr>
          <p:nvPr/>
        </p:nvCxnSpPr>
        <p:spPr>
          <a:xfrm rot="10800000">
            <a:off x="3373013" y="3581038"/>
            <a:ext cx="206100" cy="85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16" name="Google Shape;216;ge97d07287f_0_106"/>
          <p:cNvCxnSpPr>
            <a:stCxn id="214" idx="0"/>
            <a:endCxn id="213" idx="2"/>
          </p:cNvCxnSpPr>
          <p:nvPr/>
        </p:nvCxnSpPr>
        <p:spPr>
          <a:xfrm rot="10800000">
            <a:off x="3579113" y="5138888"/>
            <a:ext cx="0" cy="32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97d07287f_0_404"/>
          <p:cNvSpPr/>
          <p:nvPr/>
        </p:nvSpPr>
        <p:spPr>
          <a:xfrm>
            <a:off x="3039025" y="1378278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e97d07287f_0_404"/>
          <p:cNvSpPr/>
          <p:nvPr/>
        </p:nvSpPr>
        <p:spPr>
          <a:xfrm>
            <a:off x="3765175" y="205050"/>
            <a:ext cx="13200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MRP #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e97d07287f_0_404"/>
          <p:cNvCxnSpPr>
            <a:endCxn id="223" idx="4"/>
          </p:cNvCxnSpPr>
          <p:nvPr/>
        </p:nvCxnSpPr>
        <p:spPr>
          <a:xfrm flipH="1" rot="10800000">
            <a:off x="3732475" y="895050"/>
            <a:ext cx="692700" cy="47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ge97d07287f_0_404"/>
          <p:cNvSpPr/>
          <p:nvPr/>
        </p:nvSpPr>
        <p:spPr>
          <a:xfrm>
            <a:off x="4891063" y="13006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" name="Google Shape;226;ge97d07287f_0_404"/>
          <p:cNvCxnSpPr>
            <a:stCxn id="222" idx="3"/>
            <a:endCxn id="225" idx="1"/>
          </p:cNvCxnSpPr>
          <p:nvPr/>
        </p:nvCxnSpPr>
        <p:spPr>
          <a:xfrm flipH="1" rot="10800000">
            <a:off x="4491025" y="1650678"/>
            <a:ext cx="399900" cy="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ge97d07287f_0_404"/>
          <p:cNvSpPr/>
          <p:nvPr/>
        </p:nvSpPr>
        <p:spPr>
          <a:xfrm>
            <a:off x="7756375" y="137195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Supplier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(Vendor)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e97d07287f_0_404"/>
          <p:cNvSpPr/>
          <p:nvPr/>
        </p:nvSpPr>
        <p:spPr>
          <a:xfrm>
            <a:off x="944555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#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e97d07287f_0_404"/>
          <p:cNvSpPr/>
          <p:nvPr/>
        </p:nvSpPr>
        <p:spPr>
          <a:xfrm>
            <a:off x="7342200" y="259650"/>
            <a:ext cx="1566900" cy="6900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Vendor Name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ge97d07287f_0_404"/>
          <p:cNvCxnSpPr>
            <a:stCxn id="227" idx="0"/>
          </p:cNvCxnSpPr>
          <p:nvPr/>
        </p:nvCxnSpPr>
        <p:spPr>
          <a:xfrm rot="10800000">
            <a:off x="8098975" y="949550"/>
            <a:ext cx="383400" cy="42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e97d07287f_0_404"/>
          <p:cNvCxnSpPr>
            <a:stCxn id="227" idx="3"/>
            <a:endCxn id="228" idx="4"/>
          </p:cNvCxnSpPr>
          <p:nvPr/>
        </p:nvCxnSpPr>
        <p:spPr>
          <a:xfrm flipH="1" rot="10800000">
            <a:off x="9208375" y="949550"/>
            <a:ext cx="1020600" cy="70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e97d07287f_0_404"/>
          <p:cNvCxnSpPr/>
          <p:nvPr/>
        </p:nvCxnSpPr>
        <p:spPr>
          <a:xfrm flipH="1" rot="10800000">
            <a:off x="6210938" y="1643150"/>
            <a:ext cx="1566900" cy="1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ge97d07287f_0_404"/>
          <p:cNvSpPr txBox="1"/>
          <p:nvPr/>
        </p:nvSpPr>
        <p:spPr>
          <a:xfrm>
            <a:off x="7218801" y="12622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e97d07287f_0_404"/>
          <p:cNvSpPr/>
          <p:nvPr/>
        </p:nvSpPr>
        <p:spPr>
          <a:xfrm>
            <a:off x="7831263" y="226357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supply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e97d07287f_0_404"/>
          <p:cNvSpPr/>
          <p:nvPr/>
        </p:nvSpPr>
        <p:spPr>
          <a:xfrm>
            <a:off x="7765188" y="3437700"/>
            <a:ext cx="1452000" cy="557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(Part)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e97d07287f_0_404"/>
          <p:cNvCxnSpPr>
            <a:stCxn id="234" idx="0"/>
            <a:endCxn id="227" idx="2"/>
          </p:cNvCxnSpPr>
          <p:nvPr/>
        </p:nvCxnSpPr>
        <p:spPr>
          <a:xfrm rot="10800000">
            <a:off x="8482501" y="1929375"/>
            <a:ext cx="8700" cy="33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e97d07287f_0_404"/>
          <p:cNvCxnSpPr>
            <a:stCxn id="235" idx="0"/>
            <a:endCxn id="234" idx="2"/>
          </p:cNvCxnSpPr>
          <p:nvPr/>
        </p:nvCxnSpPr>
        <p:spPr>
          <a:xfrm rot="10800000">
            <a:off x="8491188" y="2963700"/>
            <a:ext cx="0" cy="47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e97d07287f_0_404"/>
          <p:cNvSpPr txBox="1"/>
          <p:nvPr/>
        </p:nvSpPr>
        <p:spPr>
          <a:xfrm>
            <a:off x="8565301" y="3083325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e97d07287f_0_404"/>
          <p:cNvSpPr/>
          <p:nvPr/>
        </p:nvSpPr>
        <p:spPr>
          <a:xfrm>
            <a:off x="5651963" y="3344425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e97d07287f_0_404"/>
          <p:cNvSpPr/>
          <p:nvPr/>
        </p:nvSpPr>
        <p:spPr>
          <a:xfrm>
            <a:off x="3039038" y="3415738"/>
            <a:ext cx="1452000" cy="557400"/>
          </a:xfrm>
          <a:prstGeom prst="rect">
            <a:avLst/>
          </a:prstGeom>
          <a:solidFill>
            <a:srgbClr val="FFD96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Planning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e97d07287f_0_404"/>
          <p:cNvSpPr/>
          <p:nvPr/>
        </p:nvSpPr>
        <p:spPr>
          <a:xfrm>
            <a:off x="3105088" y="2325788"/>
            <a:ext cx="1319875" cy="700050"/>
          </a:xfrm>
          <a:prstGeom prst="flowChartDecision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Responsible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2" name="Google Shape;242;ge97d07287f_0_404"/>
          <p:cNvCxnSpPr>
            <a:stCxn id="241" idx="0"/>
            <a:endCxn id="222" idx="2"/>
          </p:cNvCxnSpPr>
          <p:nvPr/>
        </p:nvCxnSpPr>
        <p:spPr>
          <a:xfrm rot="10800000">
            <a:off x="3765026" y="1935788"/>
            <a:ext cx="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e97d07287f_0_404"/>
          <p:cNvCxnSpPr>
            <a:stCxn id="240" idx="0"/>
          </p:cNvCxnSpPr>
          <p:nvPr/>
        </p:nvCxnSpPr>
        <p:spPr>
          <a:xfrm rot="10800000">
            <a:off x="3761738" y="3025738"/>
            <a:ext cx="3300" cy="3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e97d07287f_0_404"/>
          <p:cNvCxnSpPr>
            <a:stCxn id="235" idx="1"/>
            <a:endCxn id="239" idx="3"/>
          </p:cNvCxnSpPr>
          <p:nvPr/>
        </p:nvCxnSpPr>
        <p:spPr>
          <a:xfrm rot="10800000">
            <a:off x="6971688" y="3694500"/>
            <a:ext cx="793500" cy="2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ge97d07287f_0_404"/>
          <p:cNvCxnSpPr>
            <a:stCxn id="239" idx="1"/>
            <a:endCxn id="240" idx="3"/>
          </p:cNvCxnSpPr>
          <p:nvPr/>
        </p:nvCxnSpPr>
        <p:spPr>
          <a:xfrm rot="10800000">
            <a:off x="4490963" y="3694450"/>
            <a:ext cx="1161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ge97d07287f_0_404"/>
          <p:cNvSpPr/>
          <p:nvPr/>
        </p:nvSpPr>
        <p:spPr>
          <a:xfrm>
            <a:off x="329100" y="3001825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ge97d07287f_0_404"/>
          <p:cNvCxnSpPr>
            <a:stCxn id="240" idx="1"/>
            <a:endCxn id="246" idx="3"/>
          </p:cNvCxnSpPr>
          <p:nvPr/>
        </p:nvCxnSpPr>
        <p:spPr>
          <a:xfrm rot="10800000">
            <a:off x="1648838" y="3351838"/>
            <a:ext cx="1390200" cy="342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8" name="Google Shape;248;ge97d07287f_0_404"/>
          <p:cNvSpPr/>
          <p:nvPr/>
        </p:nvSpPr>
        <p:spPr>
          <a:xfrm>
            <a:off x="263063" y="4107000"/>
            <a:ext cx="1452000" cy="5574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Material Inventory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e97d07287f_0_404"/>
          <p:cNvCxnSpPr>
            <a:stCxn id="246" idx="2"/>
            <a:endCxn id="248" idx="0"/>
          </p:cNvCxnSpPr>
          <p:nvPr/>
        </p:nvCxnSpPr>
        <p:spPr>
          <a:xfrm>
            <a:off x="989038" y="3701875"/>
            <a:ext cx="0" cy="40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ge97d07287f_0_404"/>
          <p:cNvSpPr/>
          <p:nvPr/>
        </p:nvSpPr>
        <p:spPr>
          <a:xfrm>
            <a:off x="3105100" y="4223713"/>
            <a:ext cx="1319875" cy="700050"/>
          </a:xfrm>
          <a:prstGeom prst="flowChartDecision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ge97d07287f_0_404"/>
          <p:cNvCxnSpPr>
            <a:stCxn id="250" idx="2"/>
            <a:endCxn id="252" idx="0"/>
          </p:cNvCxnSpPr>
          <p:nvPr/>
        </p:nvCxnSpPr>
        <p:spPr>
          <a:xfrm flipH="1">
            <a:off x="3763538" y="4923763"/>
            <a:ext cx="1500" cy="224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e97d07287f_0_404"/>
          <p:cNvSpPr/>
          <p:nvPr/>
        </p:nvSpPr>
        <p:spPr>
          <a:xfrm>
            <a:off x="3037400" y="5148313"/>
            <a:ext cx="1452000" cy="5574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e97d07287f_0_404"/>
          <p:cNvSpPr/>
          <p:nvPr/>
        </p:nvSpPr>
        <p:spPr>
          <a:xfrm>
            <a:off x="4707500" y="4450001"/>
            <a:ext cx="1167600" cy="529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 #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e97d07287f_0_404"/>
          <p:cNvSpPr/>
          <p:nvPr/>
        </p:nvSpPr>
        <p:spPr>
          <a:xfrm>
            <a:off x="4804400" y="5148325"/>
            <a:ext cx="1257000" cy="4587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ge97d07287f_0_404"/>
          <p:cNvCxnSpPr>
            <a:stCxn id="252" idx="3"/>
            <a:endCxn id="253" idx="2"/>
          </p:cNvCxnSpPr>
          <p:nvPr/>
        </p:nvCxnSpPr>
        <p:spPr>
          <a:xfrm flipH="1" rot="10800000">
            <a:off x="4489400" y="4714513"/>
            <a:ext cx="218100" cy="7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" name="Google Shape;256;ge97d07287f_0_404"/>
          <p:cNvSpPr/>
          <p:nvPr/>
        </p:nvSpPr>
        <p:spPr>
          <a:xfrm>
            <a:off x="329125" y="5076988"/>
            <a:ext cx="1319875" cy="700050"/>
          </a:xfrm>
          <a:prstGeom prst="flowChartDecision">
            <a:avLst/>
          </a:prstGeom>
          <a:solidFill>
            <a:srgbClr val="CFE2F3"/>
          </a:solidFill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" name="Google Shape;257;ge97d07287f_0_404"/>
          <p:cNvCxnSpPr>
            <a:stCxn id="240" idx="2"/>
            <a:endCxn id="250" idx="0"/>
          </p:cNvCxnSpPr>
          <p:nvPr/>
        </p:nvCxnSpPr>
        <p:spPr>
          <a:xfrm>
            <a:off x="3765038" y="3973138"/>
            <a:ext cx="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ge97d07287f_0_404"/>
          <p:cNvSpPr/>
          <p:nvPr/>
        </p:nvSpPr>
        <p:spPr>
          <a:xfrm>
            <a:off x="871563" y="1783250"/>
            <a:ext cx="1319875" cy="700050"/>
          </a:xfrm>
          <a:prstGeom prst="flowChartDecision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ge97d07287f_0_404"/>
          <p:cNvCxnSpPr>
            <a:stCxn id="258" idx="2"/>
            <a:endCxn id="240" idx="1"/>
          </p:cNvCxnSpPr>
          <p:nvPr/>
        </p:nvCxnSpPr>
        <p:spPr>
          <a:xfrm>
            <a:off x="1531500" y="2483300"/>
            <a:ext cx="1507500" cy="1211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ge97d07287f_0_404"/>
          <p:cNvSpPr/>
          <p:nvPr/>
        </p:nvSpPr>
        <p:spPr>
          <a:xfrm>
            <a:off x="805500" y="767100"/>
            <a:ext cx="1452000" cy="5574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Status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ge97d07287f_0_404"/>
          <p:cNvCxnSpPr>
            <a:stCxn id="260" idx="2"/>
            <a:endCxn id="258" idx="0"/>
          </p:cNvCxnSpPr>
          <p:nvPr/>
        </p:nvCxnSpPr>
        <p:spPr>
          <a:xfrm>
            <a:off x="1531500" y="1324500"/>
            <a:ext cx="0" cy="45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2" name="Google Shape;262;ge97d07287f_0_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150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e97d07287f_0_404"/>
          <p:cNvSpPr txBox="1"/>
          <p:nvPr/>
        </p:nvSpPr>
        <p:spPr>
          <a:xfrm>
            <a:off x="2571550" y="2947875"/>
            <a:ext cx="8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e97d07287f_0_404"/>
          <p:cNvSpPr txBox="1"/>
          <p:nvPr/>
        </p:nvSpPr>
        <p:spPr>
          <a:xfrm>
            <a:off x="3839150" y="3983800"/>
            <a:ext cx="65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e97d07287f_0_404"/>
          <p:cNvSpPr txBox="1"/>
          <p:nvPr/>
        </p:nvSpPr>
        <p:spPr>
          <a:xfrm>
            <a:off x="2387213" y="3766050"/>
            <a:ext cx="65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ge97d07287f_0_404"/>
          <p:cNvCxnSpPr>
            <a:stCxn id="252" idx="3"/>
            <a:endCxn id="254" idx="2"/>
          </p:cNvCxnSpPr>
          <p:nvPr/>
        </p:nvCxnSpPr>
        <p:spPr>
          <a:xfrm flipH="1" rot="10800000">
            <a:off x="4489400" y="5377813"/>
            <a:ext cx="315000" cy="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ge97d07287f_0_404"/>
          <p:cNvCxnSpPr>
            <a:stCxn id="252" idx="3"/>
          </p:cNvCxnSpPr>
          <p:nvPr/>
        </p:nvCxnSpPr>
        <p:spPr>
          <a:xfrm>
            <a:off x="4489400" y="5427013"/>
            <a:ext cx="585300" cy="6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8" name="Google Shape;268;ge97d07287f_0_404"/>
          <p:cNvSpPr/>
          <p:nvPr/>
        </p:nvSpPr>
        <p:spPr>
          <a:xfrm>
            <a:off x="5040725" y="5818450"/>
            <a:ext cx="1323900" cy="5292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Criticality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ge97d07287f_0_404"/>
          <p:cNvCxnSpPr>
            <a:stCxn id="248" idx="2"/>
            <a:endCxn id="256" idx="0"/>
          </p:cNvCxnSpPr>
          <p:nvPr/>
        </p:nvCxnSpPr>
        <p:spPr>
          <a:xfrm>
            <a:off x="989063" y="4664400"/>
            <a:ext cx="0" cy="412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70" name="Google Shape;270;ge97d07287f_0_404"/>
          <p:cNvCxnSpPr>
            <a:stCxn id="256" idx="3"/>
            <a:endCxn id="252" idx="1"/>
          </p:cNvCxnSpPr>
          <p:nvPr/>
        </p:nvCxnSpPr>
        <p:spPr>
          <a:xfrm>
            <a:off x="1649000" y="5427013"/>
            <a:ext cx="1388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pic>
        <p:nvPicPr>
          <p:cNvPr id="271" name="Google Shape;271;ge97d07287f_0_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5150" y="99446"/>
            <a:ext cx="692700" cy="591154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ge97d07287f_0_404"/>
          <p:cNvSpPr txBox="1"/>
          <p:nvPr/>
        </p:nvSpPr>
        <p:spPr>
          <a:xfrm>
            <a:off x="804075" y="433650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0 %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e97d07287f_0_404"/>
          <p:cNvSpPr txBox="1"/>
          <p:nvPr/>
        </p:nvSpPr>
        <p:spPr>
          <a:xfrm>
            <a:off x="1732250" y="442725"/>
            <a:ext cx="6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100 %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ek_of_3_8_Refined_Roadmap_Upd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2021-03-15T17:04:38Z</dcterms:created>
  <dc:creator>BARNETT, EVAN 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0x01010090A568DD55000B4ABF9207FE11AE5AAE</vt:lpwstr>
  </property>
</Properties>
</file>