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36576000" cy="20574000"/>
  <p:notesSz cx="6858000" cy="9144000"/>
  <p:embeddedFontLst>
    <p:embeddedFont>
      <p:font typeface="Helvetica Neue" pitchFamily="50" charset="0"/>
      <p:regular r:id="rId6"/>
      <p:bold r:id="rId7"/>
      <p:italic r:id="rId8"/>
      <p:boldItalic r:id="rId9"/>
    </p:embeddedFont>
    <p:embeddedFont>
      <p:font typeface="Helvetica Neue Light" panose="020B0604020202020204" charset="0"/>
      <p:regular r:id="rId10"/>
      <p:bold r:id="rId11"/>
      <p:italic r:id="rId12"/>
      <p:boldItalic r:id="rId13"/>
    </p:embeddedFont>
    <p:embeddedFont>
      <p:font typeface="Open Sans" panose="020B0606030504020204" pitchFamily="34" charset="0"/>
      <p:regular r:id="rId14"/>
      <p:bold r:id="rId15"/>
      <p:italic r:id="rId16"/>
      <p:boldItalic r:id="rId17"/>
    </p:embeddedFont>
    <p:embeddedFont>
      <p:font typeface="Roboto Mono" panose="00000009000000000000" pitchFamily="49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iAQN4kojCRTXVHjMdzc3gmWObJ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F9C511B-3940-4CB0-B256-EA2FCDB981EA}">
  <a:tblStyle styleId="{1F9C511B-3940-4CB0-B256-EA2FCDB981EA}" styleName="Table_0">
    <a:wholeTbl>
      <a:tcTxStyle b="off" i="off">
        <a:font>
          <a:latin typeface="Helvetica Light"/>
          <a:ea typeface="Helvetica Light"/>
          <a:cs typeface="Helvetica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AF4"/>
          </a:solidFill>
        </a:fill>
      </a:tcStyle>
    </a:wholeTbl>
    <a:band1H>
      <a:tcTxStyle/>
      <a:tcStyle>
        <a:tcBdr/>
        <a:fill>
          <a:solidFill>
            <a:srgbClr val="CAD2E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2E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Helvetica Light"/>
          <a:ea typeface="Helvetica Light"/>
          <a:cs typeface="Helvetica Ligh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Helvetica Light"/>
          <a:ea typeface="Helvetica Light"/>
          <a:cs typeface="Helvetica Ligh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Helvetica Light"/>
          <a:ea typeface="Helvetica Light"/>
          <a:cs typeface="Helvetica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Helvetica Light"/>
          <a:ea typeface="Helvetica Light"/>
          <a:cs typeface="Helvetica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font" Target="fonts/font1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6.fntdata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font" Target="fonts/font1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font" Target="fonts/font5.fntdata"/><Relationship Id="rId19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" name="Google Shape;74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>
            <a:spLocks noGrp="1"/>
          </p:cNvSpPr>
          <p:nvPr>
            <p:ph type="pic" idx="2"/>
          </p:nvPr>
        </p:nvSpPr>
        <p:spPr>
          <a:xfrm>
            <a:off x="0" y="2"/>
            <a:ext cx="36576000" cy="20574000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14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">
  <p:cSld name="Photo - Horizontal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"/>
          <p:cNvSpPr>
            <a:spLocks noGrp="1"/>
          </p:cNvSpPr>
          <p:nvPr>
            <p:ph type="pic" idx="2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  <a:noFill/>
          <a:ln>
            <a:noFill/>
          </a:ln>
        </p:spPr>
      </p:sp>
      <p:sp>
        <p:nvSpPr>
          <p:cNvPr id="15" name="Google Shape;15;p6"/>
          <p:cNvSpPr txBox="1"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body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enter">
  <p:cSld name="Title - Cent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"/>
          <p:cNvSpPr txBox="1"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>
            <a:spLocks noGrp="1"/>
          </p:cNvSpPr>
          <p:nvPr>
            <p:ph type="pic" idx="2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8"/>
          <p:cNvSpPr txBox="1"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98"/>
              <a:buFont typeface="Helvetica Neue Light"/>
              <a:buNone/>
              <a:defRPr sz="12598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body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9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>
            <a:spLocks noGrp="1"/>
          </p:cNvSpPr>
          <p:nvPr>
            <p:ph type="pic" idx="2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  <a:noFill/>
          <a:ln>
            <a:noFill/>
          </a:ln>
        </p:spPr>
      </p:sp>
      <p:sp>
        <p:nvSpPr>
          <p:cNvPr id="31" name="Google Shape;31;p10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1pPr>
            <a:lvl2pPr marL="914400" lvl="1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2pPr>
            <a:lvl3pPr marL="1371600" lvl="2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3pPr>
            <a:lvl4pPr marL="1828800" lvl="3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4pPr>
            <a:lvl5pPr marL="2286000" lvl="4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>
            <a:spLocks noGrp="1"/>
          </p:cNvSpPr>
          <p:nvPr>
            <p:ph type="pic" idx="2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12"/>
          <p:cNvSpPr>
            <a:spLocks noGrp="1"/>
          </p:cNvSpPr>
          <p:nvPr>
            <p:ph type="pic" idx="3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12"/>
          <p:cNvSpPr>
            <a:spLocks noGrp="1"/>
          </p:cNvSpPr>
          <p:nvPr>
            <p:ph type="pic" idx="4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12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body" idx="1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"/>
              <a:buNone/>
              <a:defRPr sz="57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2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marR="0" lvl="0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/>
          <p:nvPr/>
        </p:nvSpPr>
        <p:spPr>
          <a:xfrm>
            <a:off x="952501" y="459775"/>
            <a:ext cx="20019900" cy="18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Open Sans"/>
              <a:buNone/>
            </a:pPr>
            <a:r>
              <a:rPr lang="en-PH" sz="10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Interfaces used for sorting</a:t>
            </a:r>
            <a:endParaRPr/>
          </a:p>
        </p:txBody>
      </p:sp>
      <p:cxnSp>
        <p:nvCxnSpPr>
          <p:cNvPr id="56" name="Google Shape;56;p1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57" name="Google Shape;57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" name="Google Shape;58;p1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59" name="Google Shape;59;p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PH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Open Sans"/>
              <a:buNone/>
            </a:pPr>
            <a:r>
              <a:rPr lang="en-PH" sz="4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Revisiting Comparable</a:t>
            </a: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AC8BB6-542F-D43E-96AE-06F72B31C6C4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Now that I've covered interfaces and generic classes, I want to review in more detail, interfaces I mentioned in previous lectures.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first is Comparable.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an array, we can simply call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Arrays.sort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pass it an array, but as I have previously mentioned, the elements in the array, need to implement </a:t>
            </a:r>
            <a:r>
              <a:rPr lang="en-US" sz="6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Comparable.</a:t>
            </a: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Types like String, or primitive wrapper classes like Integer or Character are sortable, and this is because they do implement this interface.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/>
          <p:nvPr/>
        </p:nvSpPr>
        <p:spPr>
          <a:xfrm>
            <a:off x="952501" y="4285904"/>
            <a:ext cx="34782667" cy="13645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Open Sans"/>
              <a:buNone/>
            </a:pPr>
            <a:r>
              <a:rPr lang="en-PH" sz="64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interface declaration in Java.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Helvetica Neue Light"/>
              <a:buNone/>
            </a:pPr>
            <a:endParaRPr sz="6400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Helvetica Neue Light"/>
              <a:buNone/>
            </a:pPr>
            <a:endParaRPr sz="6400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Helvetica Neue Light"/>
              <a:buNone/>
            </a:pPr>
            <a:endParaRPr sz="6400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Helvetica Neue Light"/>
              <a:buNone/>
            </a:pPr>
            <a:endParaRPr sz="6400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Helvetica Neue Light"/>
              <a:buNone/>
            </a:pPr>
            <a:endParaRPr sz="6400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Helvetica Neue Light"/>
              <a:buNone/>
            </a:pPr>
            <a:endParaRPr sz="6400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Open Sans"/>
              <a:buNone/>
            </a:pPr>
            <a:r>
              <a:rPr lang="en-PH" sz="64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It's a generic type, meaning it's parameterized.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Helvetica Neue Light"/>
              <a:buNone/>
            </a:pPr>
            <a:endParaRPr sz="6400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Open Sans"/>
              <a:buNone/>
            </a:pPr>
            <a:r>
              <a:rPr lang="en-PH" sz="64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Any class that implements this interface, needs to implement the </a:t>
            </a:r>
            <a:r>
              <a:rPr lang="en-PH" sz="6400" b="0" i="0" u="none" strike="noStrike" cap="none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compareTo</a:t>
            </a:r>
            <a:r>
              <a:rPr lang="en-PH" sz="64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 method.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Helvetica Neue Light"/>
              <a:buNone/>
            </a:pPr>
            <a:endParaRPr sz="6400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Helvetica Neue Light"/>
              <a:buNone/>
            </a:pPr>
            <a:endParaRPr sz="6400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Helvetica Neue Light"/>
              <a:buNone/>
            </a:pPr>
            <a:endParaRPr sz="6400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" name="Google Shape;67;p2"/>
          <p:cNvSpPr/>
          <p:nvPr/>
        </p:nvSpPr>
        <p:spPr>
          <a:xfrm>
            <a:off x="952498" y="459786"/>
            <a:ext cx="14582518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Open Sans"/>
              <a:buNone/>
            </a:pPr>
            <a:r>
              <a:rPr lang="en-PH" sz="10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Comparable Interface</a:t>
            </a:r>
            <a:endParaRPr/>
          </a:p>
        </p:txBody>
      </p:sp>
      <p:cxnSp>
        <p:nvCxnSpPr>
          <p:cNvPr id="68" name="Google Shape;68;p2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69" name="Google Shape;6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" name="Google Shape;70;p2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1" name="Google Shape;71;p2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PH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Open Sans"/>
              <a:buNone/>
            </a:pPr>
            <a:r>
              <a:rPr lang="en-PH" sz="4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Revisiting Comparable</a:t>
            </a:r>
            <a:endParaRPr/>
          </a:p>
        </p:txBody>
      </p:sp>
      <p:pic>
        <p:nvPicPr>
          <p:cNvPr id="2" name="Google Shape;76;p3">
            <a:extLst>
              <a:ext uri="{FF2B5EF4-FFF2-40B4-BE49-F238E27FC236}">
                <a16:creationId xmlns:a16="http://schemas.microsoft.com/office/drawing/2014/main" id="{94DEB236-5A44-7715-F645-CA5ECB4CF57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237" t="46977"/>
          <a:stretch/>
        </p:blipFill>
        <p:spPr>
          <a:xfrm>
            <a:off x="10257183" y="5724692"/>
            <a:ext cx="15109134" cy="4501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3"/>
          <p:cNvPicPr preferRelativeResize="0"/>
          <p:nvPr/>
        </p:nvPicPr>
        <p:blipFill rotWithShape="1">
          <a:blip r:embed="rId3">
            <a:alphaModFix/>
          </a:blip>
          <a:srcRect l="237" t="46977"/>
          <a:stretch/>
        </p:blipFill>
        <p:spPr>
          <a:xfrm>
            <a:off x="10257183" y="1925259"/>
            <a:ext cx="15109134" cy="4501301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3"/>
          <p:cNvSpPr/>
          <p:nvPr/>
        </p:nvSpPr>
        <p:spPr>
          <a:xfrm>
            <a:off x="952498" y="459786"/>
            <a:ext cx="14582518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Open Sans"/>
              <a:buNone/>
            </a:pPr>
            <a:r>
              <a:rPr lang="en-PH" sz="10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Comparable Interface</a:t>
            </a:r>
            <a:endParaRPr/>
          </a:p>
        </p:txBody>
      </p:sp>
      <p:cxnSp>
        <p:nvCxnSpPr>
          <p:cNvPr id="78" name="Google Shape;78;p3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79" name="Google Shape;79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" name="Google Shape;80;p3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81" name="Google Shape;81;p3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PH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Open Sans"/>
              <a:buNone/>
            </a:pPr>
            <a:r>
              <a:rPr lang="en-PH" sz="4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Revisiting Comparable</a:t>
            </a:r>
            <a:endParaRPr/>
          </a:p>
        </p:txBody>
      </p:sp>
      <p:sp>
        <p:nvSpPr>
          <p:cNvPr id="82" name="Google Shape;82;p3"/>
          <p:cNvSpPr/>
          <p:nvPr/>
        </p:nvSpPr>
        <p:spPr>
          <a:xfrm>
            <a:off x="952501" y="6649787"/>
            <a:ext cx="34782670" cy="1147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Open Sans"/>
              <a:buNone/>
            </a:pPr>
            <a:r>
              <a:rPr lang="en-PH" sz="64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This method takes one object as an argument, shown on this slide as the letter o, and compares it to the current instance, shown as this.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Open Sans"/>
              <a:buNone/>
            </a:pPr>
            <a:r>
              <a:rPr lang="en-PH" sz="64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table on this slide shows what the results of the </a:t>
            </a:r>
            <a:r>
              <a:rPr lang="en-PH" sz="6400" b="0" i="0" u="none" strike="noStrike" cap="none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compareTo</a:t>
            </a:r>
            <a:r>
              <a:rPr lang="en-PH" sz="64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method should mean, when implemented.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 Light"/>
              <a:buNone/>
            </a:pPr>
            <a:endParaRPr sz="48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 Light"/>
              <a:buNone/>
            </a:pPr>
            <a:endParaRPr sz="48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 Light"/>
              <a:buNone/>
            </a:pPr>
            <a:endParaRPr sz="48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 Light"/>
              <a:buNone/>
            </a:pPr>
            <a:endParaRPr sz="48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 Light"/>
              <a:buNone/>
            </a:pPr>
            <a:endParaRPr sz="48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 Light"/>
              <a:buNone/>
            </a:pPr>
            <a:endParaRPr sz="48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 Light"/>
              <a:buNone/>
            </a:pPr>
            <a:endParaRPr sz="48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 Light"/>
              <a:buNone/>
            </a:pPr>
            <a:endParaRPr sz="48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 Light"/>
              <a:buNone/>
            </a:pPr>
            <a:endParaRPr sz="48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 Light"/>
              <a:buNone/>
            </a:pPr>
            <a:endParaRPr sz="48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 Light"/>
              <a:buNone/>
            </a:pPr>
            <a:endParaRPr sz="48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</a:pPr>
            <a:endParaRPr sz="44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83" name="Google Shape;83;p3"/>
          <p:cNvGraphicFramePr/>
          <p:nvPr>
            <p:extLst>
              <p:ext uri="{D42A27DB-BD31-4B8C-83A1-F6EECF244321}">
                <p14:modId xmlns:p14="http://schemas.microsoft.com/office/powerpoint/2010/main" val="1145899849"/>
              </p:ext>
            </p:extLst>
          </p:nvPr>
        </p:nvGraphicFramePr>
        <p:xfrm>
          <a:off x="7413626" y="11607282"/>
          <a:ext cx="21748750" cy="5815300"/>
        </p:xfrm>
        <a:graphic>
          <a:graphicData uri="http://schemas.openxmlformats.org/drawingml/2006/table">
            <a:tbl>
              <a:tblPr firstRow="1" bandRow="1">
                <a:noFill/>
                <a:tableStyleId>{1F9C511B-3940-4CB0-B256-EA2FCDB981EA}</a:tableStyleId>
              </a:tblPr>
              <a:tblGrid>
                <a:gridCol w="1009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5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03275">
                <a:tc>
                  <a:txBody>
                    <a:bodyPr/>
                    <a:lstStyle/>
                    <a:p>
                      <a:pPr marL="180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400"/>
                        <a:buFont typeface="Open Sans"/>
                        <a:buNone/>
                      </a:pPr>
                      <a:r>
                        <a:rPr lang="en-PH" sz="6400" u="none" strike="noStrike" cap="none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resulting Value</a:t>
                      </a:r>
                      <a:endParaRPr sz="6400" u="none" strike="noStrike" cap="non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86800" marR="86800" marT="43400" marB="434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400"/>
                        <a:buFont typeface="Open Sans"/>
                        <a:buNone/>
                      </a:pPr>
                      <a:r>
                        <a:rPr lang="en-PH" sz="6400" u="none" strike="noStrike" cap="none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Meaning</a:t>
                      </a:r>
                      <a:endParaRPr sz="6400" u="none" strike="noStrike" cap="non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86800" marR="86800" marT="43400" marB="434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7025">
                <a:tc>
                  <a:txBody>
                    <a:bodyPr/>
                    <a:lstStyle/>
                    <a:p>
                      <a:pPr marL="180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400"/>
                        <a:buFont typeface="Arial"/>
                        <a:buNone/>
                      </a:pPr>
                      <a:r>
                        <a:rPr lang="en-PH" sz="6400" b="0" u="none" strike="noStrike" cap="none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zero</a:t>
                      </a:r>
                      <a:endParaRPr/>
                    </a:p>
                  </a:txBody>
                  <a:tcPr marL="86800" marR="86800" marT="43400" marB="434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400"/>
                        <a:buFont typeface="Arial"/>
                        <a:buNone/>
                      </a:pPr>
                      <a:r>
                        <a:rPr lang="en-PH" sz="6400" b="0" u="none" strike="noStrike" cap="non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O == this</a:t>
                      </a:r>
                      <a:endParaRPr/>
                    </a:p>
                  </a:txBody>
                  <a:tcPr marL="86800" marR="86800" marT="43400" marB="434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1925">
                <a:tc>
                  <a:txBody>
                    <a:bodyPr/>
                    <a:lstStyle/>
                    <a:p>
                      <a:pPr marL="180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400"/>
                        <a:buFont typeface="Arial"/>
                        <a:buNone/>
                      </a:pPr>
                      <a:r>
                        <a:rPr lang="en-PH" sz="6400" b="0" u="none" strike="noStrike" cap="none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negative value</a:t>
                      </a:r>
                      <a:endParaRPr/>
                    </a:p>
                  </a:txBody>
                  <a:tcPr marL="86800" marR="86800" marT="43400" marB="434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400"/>
                        <a:buFont typeface="Arial"/>
                        <a:buNone/>
                      </a:pPr>
                      <a:r>
                        <a:rPr lang="en-PH" sz="6400" b="0" u="none" strike="noStrike" cap="none" dirty="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this &lt; o</a:t>
                      </a:r>
                      <a:endParaRPr dirty="0"/>
                    </a:p>
                  </a:txBody>
                  <a:tcPr marL="86800" marR="86800" marT="43400" marB="434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33075">
                <a:tc>
                  <a:txBody>
                    <a:bodyPr/>
                    <a:lstStyle/>
                    <a:p>
                      <a:pPr marL="180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400"/>
                        <a:buFont typeface="Arial"/>
                        <a:buNone/>
                      </a:pPr>
                      <a:r>
                        <a:rPr lang="en-PH" sz="6400" b="0" u="none" strike="noStrike" cap="none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positive value</a:t>
                      </a:r>
                      <a:endParaRPr/>
                    </a:p>
                  </a:txBody>
                  <a:tcPr marL="86800" marR="86800" marT="43400" marB="434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400"/>
                        <a:buFont typeface="Arial"/>
                        <a:buNone/>
                      </a:pPr>
                      <a:r>
                        <a:rPr lang="en-PH" sz="6400" b="0" u="none" strike="noStrike" cap="none" dirty="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this &gt; o</a:t>
                      </a:r>
                      <a:endParaRPr dirty="0"/>
                    </a:p>
                  </a:txBody>
                  <a:tcPr marL="86800" marR="86800" marT="43400" marB="434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208</Words>
  <Application>Microsoft Office PowerPoint</Application>
  <PresentationFormat>Custom</PresentationFormat>
  <Paragraphs>44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Roboto Mono</vt:lpstr>
      <vt:lpstr>Helvetica Neue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3</cp:revision>
  <dcterms:modified xsi:type="dcterms:W3CDTF">2023-03-03T07:47:14Z</dcterms:modified>
</cp:coreProperties>
</file>