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7" r:id="rId2"/>
    <p:sldId id="280" r:id="rId3"/>
    <p:sldId id="279" r:id="rId4"/>
    <p:sldId id="281" r:id="rId5"/>
    <p:sldId id="282" r:id="rId6"/>
    <p:sldId id="283" r:id="rId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3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70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89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7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86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Solution 1: Duplicate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97614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copy and paste the </a:t>
            </a:r>
            <a:r>
              <a:rPr lang="en-US" sz="6400" dirty="0" err="1">
                <a:latin typeface="Open Sans" panose="020B0606030504020204" pitchFamily="34" charset="0"/>
                <a:ea typeface="Open Sans" panose="020B0606030504020204" pitchFamily="34" charset="0"/>
                <a:cs typeface="Open Sans" panose="020B0606030504020204" pitchFamily="34" charset="0"/>
              </a:rPr>
              <a:t>BaseballTeam</a:t>
            </a:r>
            <a:r>
              <a:rPr lang="en-US" sz="6400" dirty="0">
                <a:latin typeface="Open Sans" panose="020B0606030504020204" pitchFamily="34" charset="0"/>
                <a:ea typeface="Open Sans" panose="020B0606030504020204" pitchFamily="34" charset="0"/>
                <a:cs typeface="Open Sans" panose="020B0606030504020204" pitchFamily="34" charset="0"/>
              </a:rPr>
              <a:t>, and rename everything for </a:t>
            </a:r>
            <a:r>
              <a:rPr lang="en-US" sz="6400" dirty="0" err="1">
                <a:latin typeface="Open Sans" panose="020B0606030504020204" pitchFamily="34" charset="0"/>
                <a:ea typeface="Open Sans" panose="020B0606030504020204" pitchFamily="34" charset="0"/>
                <a:cs typeface="Open Sans" panose="020B0606030504020204" pitchFamily="34" charset="0"/>
              </a:rPr>
              <a:t>FootballTeam</a:t>
            </a:r>
            <a:r>
              <a:rPr lang="en-US" sz="6400" dirty="0">
                <a:latin typeface="Open Sans" panose="020B0606030504020204" pitchFamily="34" charset="0"/>
                <a:ea typeface="Open Sans" panose="020B0606030504020204" pitchFamily="34" charset="0"/>
                <a:cs typeface="Open Sans" panose="020B0606030504020204" pitchFamily="34" charset="0"/>
              </a:rPr>
              <a:t>, and create a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as I'm showing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you'd have to make sure any changes you made to one team or player, that made sense for the other team and player, had to be made in both sets of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rarely a recommended approach, unless team operations are significantly different.</a:t>
            </a:r>
          </a:p>
        </p:txBody>
      </p:sp>
      <p:pic>
        <p:nvPicPr>
          <p:cNvPr id="5" name="Picture 4">
            <a:extLst>
              <a:ext uri="{FF2B5EF4-FFF2-40B4-BE49-F238E27FC236}">
                <a16:creationId xmlns:a16="http://schemas.microsoft.com/office/drawing/2014/main" id="{77B4AEF9-90B4-2475-2870-D8C7FAC0C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2526" y="5029593"/>
            <a:ext cx="15304894" cy="10514814"/>
          </a:xfrm>
          <a:prstGeom prst="rect">
            <a:avLst/>
          </a:prstGeom>
        </p:spPr>
      </p:pic>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963636"/>
            <a:ext cx="35229196" cy="120032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800" dirty="0">
                <a:latin typeface="Open Sans" panose="020B0606030504020204" pitchFamily="34" charset="0"/>
                <a:ea typeface="Open Sans" panose="020B0606030504020204" pitchFamily="34" charset="0"/>
                <a:cs typeface="Open Sans" panose="020B0606030504020204" pitchFamily="34" charset="0"/>
              </a:rPr>
              <a:t>Solution 2: Use a Player Interface or abstract class to support different types of players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4285904"/>
            <a:ext cx="18224404"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change Baseball team to simply Team, and use an interface type (or abstract or base class) called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 Team Class, and on this class, the members are a List of Players.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made Player an interface, and have </a:t>
            </a:r>
            <a:r>
              <a:rPr lang="en-US" sz="6400" dirty="0" err="1">
                <a:latin typeface="Open Sans" panose="020B0606030504020204" pitchFamily="34" charset="0"/>
                <a:ea typeface="Open Sans" panose="020B0606030504020204" pitchFamily="34" charset="0"/>
                <a:cs typeface="Open Sans" panose="020B0606030504020204" pitchFamily="34" charset="0"/>
              </a:rPr>
              <a:t>BaseballPlayer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FootballPlayer</a:t>
            </a:r>
            <a:r>
              <a:rPr lang="en-US" sz="6400" dirty="0">
                <a:latin typeface="Open Sans" panose="020B0606030504020204" pitchFamily="34" charset="0"/>
                <a:ea typeface="Open Sans" panose="020B0606030504020204" pitchFamily="34" charset="0"/>
                <a:cs typeface="Open Sans" panose="020B0606030504020204" pitchFamily="34" charset="0"/>
              </a:rPr>
              <a:t> implementing that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better design than the previous one, but it's still got problems.</a:t>
            </a:r>
          </a:p>
        </p:txBody>
      </p:sp>
      <p:pic>
        <p:nvPicPr>
          <p:cNvPr id="3" name="Picture 2" descr="Diagram&#10;&#10;Description automatically generated">
            <a:extLst>
              <a:ext uri="{FF2B5EF4-FFF2-40B4-BE49-F238E27FC236}">
                <a16:creationId xmlns:a16="http://schemas.microsoft.com/office/drawing/2014/main" id="{3072944A-4198-4477-2E63-B0B14E036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6906" y="5360679"/>
            <a:ext cx="17172740" cy="9852643"/>
          </a:xfrm>
          <a:prstGeom prst="rect">
            <a:avLst/>
          </a:prstGeom>
        </p:spPr>
      </p:pic>
    </p:spTree>
    <p:extLst>
      <p:ext uri="{BB962C8B-B14F-4D97-AF65-F5344CB8AC3E}">
        <p14:creationId xmlns:p14="http://schemas.microsoft.com/office/powerpoint/2010/main" val="176894672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already shown you that one way to declare a generic class, is to include a type parameter which I show here, in the angle brackets.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using T is just a convention, short for whatever type you want to use this Team class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put anything you want in there.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Single letter types are the convention however, and they're a lot easier to spot in the class code, so let me encourage you to stick to this convention.</a:t>
            </a:r>
          </a:p>
        </p:txBody>
      </p:sp>
      <p:pic>
        <p:nvPicPr>
          <p:cNvPr id="3" name="Picture 2">
            <a:extLst>
              <a:ext uri="{FF2B5EF4-FFF2-40B4-BE49-F238E27FC236}">
                <a16:creationId xmlns:a16="http://schemas.microsoft.com/office/drawing/2014/main" id="{87EAD2E2-5671-887B-6674-77D12F689B8B}"/>
              </a:ext>
            </a:extLst>
          </p:cNvPr>
          <p:cNvPicPr>
            <a:picLocks noChangeAspect="1"/>
          </p:cNvPicPr>
          <p:nvPr/>
        </p:nvPicPr>
        <p:blipFill>
          <a:blip r:embed="rId4"/>
          <a:stretch>
            <a:fillRect/>
          </a:stretch>
        </p:blipFill>
        <p:spPr>
          <a:xfrm>
            <a:off x="952498" y="6813290"/>
            <a:ext cx="11030032" cy="1066808"/>
          </a:xfrm>
          <a:prstGeom prst="rect">
            <a:avLst/>
          </a:prstGeom>
        </p:spPr>
      </p:pic>
    </p:spTree>
    <p:extLst>
      <p:ext uri="{BB962C8B-B14F-4D97-AF65-F5344CB8AC3E}">
        <p14:creationId xmlns:p14="http://schemas.microsoft.com/office/powerpoint/2010/main" val="61462337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more than one type parameter, so we could do T1, T2, T3.</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again convention says, that instead of using type parameters like this, it's easier to read the code with alternate letter selections.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these are usually S, U, and V, in that order.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had three types, we'd probably want to declare this class as shown here, with T, S, and U.</a:t>
            </a:r>
          </a:p>
        </p:txBody>
      </p:sp>
      <p:pic>
        <p:nvPicPr>
          <p:cNvPr id="4" name="Picture 3">
            <a:extLst>
              <a:ext uri="{FF2B5EF4-FFF2-40B4-BE49-F238E27FC236}">
                <a16:creationId xmlns:a16="http://schemas.microsoft.com/office/drawing/2014/main" id="{DEFF3F26-E527-07E4-7033-ABAF2266757D}"/>
              </a:ext>
            </a:extLst>
          </p:cNvPr>
          <p:cNvPicPr>
            <a:picLocks noChangeAspect="1"/>
          </p:cNvPicPr>
          <p:nvPr/>
        </p:nvPicPr>
        <p:blipFill>
          <a:blip r:embed="rId4"/>
          <a:stretch>
            <a:fillRect/>
          </a:stretch>
        </p:blipFill>
        <p:spPr>
          <a:xfrm>
            <a:off x="952498" y="5854423"/>
            <a:ext cx="15468712" cy="1123960"/>
          </a:xfrm>
          <a:prstGeom prst="rect">
            <a:avLst/>
          </a:prstGeom>
        </p:spPr>
      </p:pic>
      <p:pic>
        <p:nvPicPr>
          <p:cNvPr id="6" name="Picture 5">
            <a:extLst>
              <a:ext uri="{FF2B5EF4-FFF2-40B4-BE49-F238E27FC236}">
                <a16:creationId xmlns:a16="http://schemas.microsoft.com/office/drawing/2014/main" id="{93218F82-FF99-BE86-4039-28778CF1A50E}"/>
              </a:ext>
            </a:extLst>
          </p:cNvPr>
          <p:cNvPicPr>
            <a:picLocks noChangeAspect="1"/>
          </p:cNvPicPr>
          <p:nvPr/>
        </p:nvPicPr>
        <p:blipFill>
          <a:blip r:embed="rId5"/>
          <a:stretch>
            <a:fillRect/>
          </a:stretch>
        </p:blipFill>
        <p:spPr>
          <a:xfrm>
            <a:off x="952498" y="14505445"/>
            <a:ext cx="14020904" cy="1200160"/>
          </a:xfrm>
          <a:prstGeom prst="rect">
            <a:avLst/>
          </a:prstGeom>
        </p:spPr>
      </p:pic>
    </p:spTree>
    <p:extLst>
      <p:ext uri="{BB962C8B-B14F-4D97-AF65-F5344CB8AC3E}">
        <p14:creationId xmlns:p14="http://schemas.microsoft.com/office/powerpoint/2010/main" val="29441051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421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Generic Type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few letters are reserved for special use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commonly used type parameter identifiers are: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 for Element (used extensively by the Java Collections Framework).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K for Key (used for mapped types).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N for Number.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 for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V for Value.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 U, V etc. for 2nd, 3rd, 4th types.</a:t>
            </a:r>
          </a:p>
        </p:txBody>
      </p:sp>
    </p:spTree>
    <p:extLst>
      <p:ext uri="{BB962C8B-B14F-4D97-AF65-F5344CB8AC3E}">
        <p14:creationId xmlns:p14="http://schemas.microsoft.com/office/powerpoint/2010/main" val="172298858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645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Raw usage of generic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Generics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generic classes, either referencing them or instantiating them, it's definitely recommended that you include a type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you can still use them without specifying one. This is called the </a:t>
            </a:r>
            <a:r>
              <a:rPr lang="en-US" sz="6400" b="1" dirty="0">
                <a:latin typeface="Open Sans" panose="020B0606030504020204" pitchFamily="34" charset="0"/>
                <a:ea typeface="Open Sans" panose="020B0606030504020204" pitchFamily="34" charset="0"/>
                <a:cs typeface="Open Sans" panose="020B0606030504020204" pitchFamily="34" charset="0"/>
              </a:rPr>
              <a:t>Raw Use</a:t>
            </a:r>
            <a:r>
              <a:rPr lang="en-US" sz="6400" dirty="0">
                <a:latin typeface="Open Sans" panose="020B0606030504020204" pitchFamily="34" charset="0"/>
                <a:ea typeface="Open Sans" panose="020B0606030504020204" pitchFamily="34" charset="0"/>
                <a:cs typeface="Open Sans" panose="020B0606030504020204" pitchFamily="34" charset="0"/>
              </a:rPr>
              <a:t> of the reference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raw use of these classes is still available, for backwards compatibility, but it's discouraged for several reasons.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allow the compiler to do compile-time type checking, when adding and processing elements in the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Generics simplify code, because we don't have to do our own type checking and casting, as we would, if the type of our elements was Object.</a:t>
            </a:r>
          </a:p>
        </p:txBody>
      </p:sp>
    </p:spTree>
    <p:extLst>
      <p:ext uri="{BB962C8B-B14F-4D97-AF65-F5344CB8AC3E}">
        <p14:creationId xmlns:p14="http://schemas.microsoft.com/office/powerpoint/2010/main" val="2183902257"/>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618</TotalTime>
  <Words>584</Words>
  <Application>Microsoft Office PowerPoint</Application>
  <PresentationFormat>Custom</PresentationFormat>
  <Paragraphs>48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2023-02-16T09:18:25Z</dcterms:modified>
</cp:coreProperties>
</file>