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61" r:id="rId2"/>
    <p:sldId id="290" r:id="rId3"/>
    <p:sldId id="277" r:id="rId4"/>
    <p:sldId id="291" r:id="rId5"/>
    <p:sldId id="279" r:id="rId6"/>
    <p:sldId id="296" r:id="rId7"/>
    <p:sldId id="300" r:id="rId8"/>
    <p:sldId id="282" r:id="rId9"/>
    <p:sldId id="283" r:id="rId10"/>
    <p:sldId id="301" r:id="rId11"/>
    <p:sldId id="297" r:id="rId12"/>
    <p:sldId id="298" r:id="rId13"/>
    <p:sldId id="285" r:id="rId14"/>
    <p:sldId id="28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623F23-594F-45FD-9FBA-004D72F955A1}">
          <p14:sldIdLst>
            <p14:sldId id="261"/>
            <p14:sldId id="290"/>
            <p14:sldId id="277"/>
            <p14:sldId id="291"/>
            <p14:sldId id="279"/>
            <p14:sldId id="296"/>
            <p14:sldId id="300"/>
            <p14:sldId id="282"/>
            <p14:sldId id="283"/>
            <p14:sldId id="301"/>
            <p14:sldId id="297"/>
            <p14:sldId id="298"/>
            <p14:sldId id="285"/>
          </p14:sldIdLst>
        </p14:section>
        <p14:section name="Untitled Section" id="{21441F08-B311-4F0E-B64C-DA8EB584202C}">
          <p14:sldIdLst>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4" autoAdjust="0"/>
    <p:restoredTop sz="91318" autoAdjust="0"/>
  </p:normalViewPr>
  <p:slideViewPr>
    <p:cSldViewPr>
      <p:cViewPr>
        <p:scale>
          <a:sx n="59" d="100"/>
          <a:sy n="59" d="100"/>
        </p:scale>
        <p:origin x="1612"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8</a:t>
            </a:fld>
            <a:endParaRPr lang="en-US"/>
          </a:p>
        </p:txBody>
      </p:sp>
    </p:spTree>
    <p:extLst>
      <p:ext uri="{BB962C8B-B14F-4D97-AF65-F5344CB8AC3E}">
        <p14:creationId xmlns:p14="http://schemas.microsoft.com/office/powerpoint/2010/main" val="1694492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10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10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10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a:p>
            <a:pPr>
              <a:buNone/>
            </a:pPr>
            <a:endParaRPr lang="en-US" dirty="0"/>
          </a:p>
          <a:p>
            <a:pPr>
              <a:buNone/>
            </a:pPr>
            <a:endParaRPr lang="en-US" dirty="0"/>
          </a:p>
        </p:txBody>
      </p:sp>
      <p:sp>
        <p:nvSpPr>
          <p:cNvPr id="4" name="Date Placeholder 3"/>
          <p:cNvSpPr>
            <a:spLocks noGrp="1"/>
          </p:cNvSpPr>
          <p:nvPr>
            <p:ph type="dt" sz="half" idx="10"/>
          </p:nvPr>
        </p:nvSpPr>
        <p:spPr/>
        <p:txBody>
          <a:bodyPr/>
          <a:lstStyle/>
          <a:p>
            <a:fld id="{00770AC0-521A-4761-B605-21BC84785148}" type="datetime3">
              <a:rPr lang="en-US" sz="1600" b="1" smtClean="0"/>
              <a:pPr/>
              <a:t>10 April 2022</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1077218"/>
          </a:xfrm>
          <a:prstGeom prst="rect">
            <a:avLst/>
          </a:prstGeom>
        </p:spPr>
        <p:txBody>
          <a:bodyPr wrap="square">
            <a:spAutoFit/>
          </a:bodyPr>
          <a:lstStyle/>
          <a:p>
            <a:pPr algn="ctr"/>
            <a:endParaRPr lang="en-US" sz="3200" b="1" u="sng" dirty="0">
              <a:latin typeface="Times New Roman" panose="02020603050405020304" pitchFamily="18" charset="0"/>
              <a:cs typeface="Times New Roman" panose="02020603050405020304" pitchFamily="18" charset="0"/>
            </a:endParaRPr>
          </a:p>
          <a:p>
            <a:pPr algn="ctr"/>
            <a:r>
              <a:rPr lang="en-US" sz="3200" b="1" u="sng" dirty="0">
                <a:latin typeface="Times New Roman" panose="02020603050405020304" pitchFamily="18" charset="0"/>
                <a:cs typeface="Times New Roman" panose="02020603050405020304" pitchFamily="18" charset="0"/>
              </a:rPr>
              <a:t>HOUSE PRICE PREDICTION</a:t>
            </a:r>
          </a:p>
        </p:txBody>
      </p:sp>
      <p:sp>
        <p:nvSpPr>
          <p:cNvPr id="8" name="Rectangle 7"/>
          <p:cNvSpPr/>
          <p:nvPr/>
        </p:nvSpPr>
        <p:spPr>
          <a:xfrm>
            <a:off x="762000" y="3048000"/>
            <a:ext cx="7010400" cy="1704569"/>
          </a:xfrm>
          <a:prstGeom prst="rect">
            <a:avLst/>
          </a:prstGeom>
        </p:spPr>
        <p:txBody>
          <a:bodyPr wrap="square">
            <a:spAutoFit/>
          </a:bodyPr>
          <a:lstStyle/>
          <a:p>
            <a:pPr marL="8255" marR="1390650">
              <a:lnSpc>
                <a:spcPct val="150000"/>
              </a:lnSpc>
              <a:spcBef>
                <a:spcPts val="0"/>
              </a:spcBef>
              <a:spcAft>
                <a:spcPts val="0"/>
              </a:spcAft>
            </a:pPr>
            <a:endParaRPr lang="en-US" dirty="0">
              <a:latin typeface="Times New Roman" panose="02020603050405020304" pitchFamily="18" charset="0"/>
              <a:cs typeface="Times New Roman" panose="02020603050405020304" pitchFamily="18" charset="0"/>
            </a:endParaRPr>
          </a:p>
          <a:p>
            <a:pPr marL="8255" marR="1390650">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Project Supervisor: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Mr. Murali B.E.,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M.Tech</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8255" marR="1390650">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Name of the Student: Ms. PANKHURI SANTOSHI</a:t>
            </a:r>
          </a:p>
          <a:p>
            <a:pPr marL="8255" marR="1390650">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Register Number: 39110740</a:t>
            </a: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7FFB2-C1A9-4CD5-B015-9D06D5E7A528}"/>
              </a:ext>
            </a:extLst>
          </p:cNvPr>
          <p:cNvSpPr>
            <a:spLocks noGrp="1"/>
          </p:cNvSpPr>
          <p:nvPr>
            <p:ph type="dt" sz="half" idx="10"/>
          </p:nvPr>
        </p:nvSpPr>
        <p:spPr/>
        <p:txBody>
          <a:bodyPr/>
          <a:lstStyle/>
          <a:p>
            <a:fld id="{9828E112-8377-45A9-BD19-18629BBD0547}" type="datetime3">
              <a:rPr lang="en-US" smtClean="0"/>
              <a:pPr/>
              <a:t>10 April 2022</a:t>
            </a:fld>
            <a:endParaRPr lang="en-US"/>
          </a:p>
        </p:txBody>
      </p:sp>
      <p:sp>
        <p:nvSpPr>
          <p:cNvPr id="3" name="Footer Placeholder 2">
            <a:extLst>
              <a:ext uri="{FF2B5EF4-FFF2-40B4-BE49-F238E27FC236}">
                <a16:creationId xmlns:a16="http://schemas.microsoft.com/office/drawing/2014/main" id="{3A19CCA9-3C14-4A0B-9035-E6E30EF18D4E}"/>
              </a:ext>
            </a:extLst>
          </p:cNvPr>
          <p:cNvSpPr>
            <a:spLocks noGrp="1"/>
          </p:cNvSpPr>
          <p:nvPr>
            <p:ph type="ftr" sz="quarter" idx="11"/>
          </p:nvPr>
        </p:nvSpPr>
        <p:spPr/>
        <p:txBody>
          <a:bodyPr/>
          <a:lstStyle/>
          <a:p>
            <a:r>
              <a:rPr lang="en-US"/>
              <a:t>Department of CSE</a:t>
            </a:r>
          </a:p>
        </p:txBody>
      </p:sp>
      <p:sp>
        <p:nvSpPr>
          <p:cNvPr id="4" name="Slide Number Placeholder 3">
            <a:extLst>
              <a:ext uri="{FF2B5EF4-FFF2-40B4-BE49-F238E27FC236}">
                <a16:creationId xmlns:a16="http://schemas.microsoft.com/office/drawing/2014/main" id="{F8BBC266-53C4-4A44-96A5-5AE0F3B5AFDE}"/>
              </a:ext>
            </a:extLst>
          </p:cNvPr>
          <p:cNvSpPr>
            <a:spLocks noGrp="1"/>
          </p:cNvSpPr>
          <p:nvPr>
            <p:ph type="sldNum" sz="quarter" idx="12"/>
          </p:nvPr>
        </p:nvSpPr>
        <p:spPr/>
        <p:txBody>
          <a:bodyPr/>
          <a:lstStyle/>
          <a:p>
            <a:fld id="{7B28076C-CE04-4A00-BFAA-A90EA8355859}" type="slidenum">
              <a:rPr lang="en-US" smtClean="0"/>
              <a:pPr/>
              <a:t>10</a:t>
            </a:fld>
            <a:endParaRPr lang="en-US"/>
          </a:p>
        </p:txBody>
      </p:sp>
      <p:sp>
        <p:nvSpPr>
          <p:cNvPr id="5" name="TextBox 4">
            <a:extLst>
              <a:ext uri="{FF2B5EF4-FFF2-40B4-BE49-F238E27FC236}">
                <a16:creationId xmlns:a16="http://schemas.microsoft.com/office/drawing/2014/main" id="{5E1E3AA5-604B-4D2A-B733-FBC80B1135F6}"/>
              </a:ext>
            </a:extLst>
          </p:cNvPr>
          <p:cNvSpPr txBox="1"/>
          <p:nvPr/>
        </p:nvSpPr>
        <p:spPr>
          <a:xfrm>
            <a:off x="304800" y="1447800"/>
            <a:ext cx="85344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had implemented 3 models, linear regression, lasso and decision tree. Upon whose results </a:t>
            </a:r>
            <a:r>
              <a:rPr lang="en-US" dirty="0" err="1">
                <a:latin typeface="Times New Roman" panose="02020603050405020304" pitchFamily="18" charset="0"/>
                <a:cs typeface="Times New Roman" panose="02020603050405020304" pitchFamily="18" charset="0"/>
              </a:rPr>
              <a:t>GridsearchCV</a:t>
            </a:r>
            <a:r>
              <a:rPr lang="en-US" dirty="0">
                <a:latin typeface="Times New Roman" panose="02020603050405020304" pitchFamily="18" charset="0"/>
                <a:cs typeface="Times New Roman" panose="02020603050405020304" pitchFamily="18" charset="0"/>
              </a:rPr>
              <a:t> was deployed to find the model with best accuracy wherein linear regression emerged as the winner.</a:t>
            </a:r>
          </a:p>
          <a:p>
            <a:endParaRPr lang="en-IN" dirty="0"/>
          </a:p>
        </p:txBody>
      </p:sp>
      <p:pic>
        <p:nvPicPr>
          <p:cNvPr id="7" name="Picture 6">
            <a:extLst>
              <a:ext uri="{FF2B5EF4-FFF2-40B4-BE49-F238E27FC236}">
                <a16:creationId xmlns:a16="http://schemas.microsoft.com/office/drawing/2014/main" id="{9AD436E5-B63F-42E0-89CD-52D23436B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0" y="2895600"/>
            <a:ext cx="8268125" cy="2965602"/>
          </a:xfrm>
          <a:prstGeom prst="rect">
            <a:avLst/>
          </a:prstGeom>
        </p:spPr>
      </p:pic>
      <p:pic>
        <p:nvPicPr>
          <p:cNvPr id="9" name="Picture 8" descr="A picture containing toy&#10;&#10;Description automatically generated">
            <a:extLst>
              <a:ext uri="{FF2B5EF4-FFF2-40B4-BE49-F238E27FC236}">
                <a16:creationId xmlns:a16="http://schemas.microsoft.com/office/drawing/2014/main" id="{AB523428-2982-42EF-AFCC-880DB10C71D3}"/>
              </a:ext>
            </a:extLst>
          </p:cNvPr>
          <p:cNvPicPr>
            <a:picLocks noChangeAspect="1"/>
          </p:cNvPicPr>
          <p:nvPr/>
        </p:nvPicPr>
        <p:blipFill>
          <a:blip r:embed="rId3">
            <a:alphaModFix amt="12000"/>
            <a:extLst>
              <a:ext uri="{28A0092B-C50C-407E-A947-70E740481C1C}">
                <a14:useLocalDpi xmlns:a14="http://schemas.microsoft.com/office/drawing/2010/main" val="0"/>
              </a:ext>
            </a:extLst>
          </a:blip>
          <a:stretch>
            <a:fillRect/>
          </a:stretch>
        </p:blipFill>
        <p:spPr>
          <a:xfrm>
            <a:off x="305193" y="1278117"/>
            <a:ext cx="8609814" cy="5443357"/>
          </a:xfrm>
          <a:prstGeom prst="rect">
            <a:avLst/>
          </a:prstGeom>
          <a:ln>
            <a:noFill/>
          </a:ln>
          <a:effectLst>
            <a:softEdge rad="112500"/>
          </a:effectLst>
        </p:spPr>
      </p:pic>
    </p:spTree>
    <p:extLst>
      <p:ext uri="{BB962C8B-B14F-4D97-AF65-F5344CB8AC3E}">
        <p14:creationId xmlns:p14="http://schemas.microsoft.com/office/powerpoint/2010/main" val="37128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A521-E5B6-489E-857B-B7454DBF2ED3}"/>
              </a:ext>
            </a:extLst>
          </p:cNvPr>
          <p:cNvSpPr>
            <a:spLocks noGrp="1"/>
          </p:cNvSpPr>
          <p:nvPr>
            <p:ph type="title"/>
          </p:nvPr>
        </p:nvSpPr>
        <p:spPr>
          <a:xfrm>
            <a:off x="304800" y="136525"/>
            <a:ext cx="8229600" cy="1143000"/>
          </a:xfrm>
        </p:spPr>
        <p:txBody>
          <a:bodyPr/>
          <a:lstStyle/>
          <a:p>
            <a:pPr algn="l"/>
            <a:r>
              <a:rPr lang="en-US" b="1" dirty="0">
                <a:solidFill>
                  <a:srgbClr val="FF0000"/>
                </a:solidFill>
                <a:latin typeface="Times New Roman" panose="02020603050405020304" pitchFamily="18" charset="0"/>
                <a:cs typeface="Times New Roman" panose="02020603050405020304" pitchFamily="18" charset="0"/>
              </a:rPr>
              <a:t>RESULTS AND DISCUSSION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7AA4CAF-DBA7-40D9-828A-BB14D383C568}"/>
              </a:ext>
            </a:extLst>
          </p:cNvPr>
          <p:cNvSpPr>
            <a:spLocks noGrp="1"/>
          </p:cNvSpPr>
          <p:nvPr>
            <p:ph type="dt" sz="half" idx="10"/>
          </p:nvPr>
        </p:nvSpPr>
        <p:spPr/>
        <p:txBody>
          <a:bodyPr/>
          <a:lstStyle/>
          <a:p>
            <a:fld id="{1A9C9DA3-207B-4128-A780-0899C9C276AD}" type="datetime3">
              <a:rPr lang="en-US" smtClean="0"/>
              <a:pPr/>
              <a:t>10 April 2022</a:t>
            </a:fld>
            <a:endParaRPr lang="en-US"/>
          </a:p>
        </p:txBody>
      </p:sp>
      <p:sp>
        <p:nvSpPr>
          <p:cNvPr id="4" name="Footer Placeholder 3">
            <a:extLst>
              <a:ext uri="{FF2B5EF4-FFF2-40B4-BE49-F238E27FC236}">
                <a16:creationId xmlns:a16="http://schemas.microsoft.com/office/drawing/2014/main" id="{58C485BE-B523-4B97-8537-4D91546EE404}"/>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FCCAB8C6-C7F8-4F95-AB00-E1A7D1324950}"/>
              </a:ext>
            </a:extLst>
          </p:cNvPr>
          <p:cNvSpPr>
            <a:spLocks noGrp="1"/>
          </p:cNvSpPr>
          <p:nvPr>
            <p:ph type="sldNum" sz="quarter" idx="12"/>
          </p:nvPr>
        </p:nvSpPr>
        <p:spPr/>
        <p:txBody>
          <a:bodyPr/>
          <a:lstStyle/>
          <a:p>
            <a:fld id="{7B28076C-CE04-4A00-BFAA-A90EA8355859}" type="slidenum">
              <a:rPr lang="en-US" smtClean="0"/>
              <a:pPr/>
              <a:t>11</a:t>
            </a:fld>
            <a:endParaRPr lang="en-US"/>
          </a:p>
        </p:txBody>
      </p:sp>
      <p:sp>
        <p:nvSpPr>
          <p:cNvPr id="7" name="TextBox 6">
            <a:extLst>
              <a:ext uri="{FF2B5EF4-FFF2-40B4-BE49-F238E27FC236}">
                <a16:creationId xmlns:a16="http://schemas.microsoft.com/office/drawing/2014/main" id="{6F85A4F9-5C5D-4AEF-A73A-02CE3101532B}"/>
              </a:ext>
            </a:extLst>
          </p:cNvPr>
          <p:cNvSpPr txBox="1"/>
          <p:nvPr/>
        </p:nvSpPr>
        <p:spPr>
          <a:xfrm>
            <a:off x="304800" y="1524000"/>
            <a:ext cx="8534400" cy="29510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Linear Regression was decided to be implemented in project because it had the highest accuracy.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was able to get the median range of the house at desired location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was also able to adjust his needs and also broker the best home loan plan according to the results. </a:t>
            </a:r>
          </a:p>
          <a:p>
            <a:pPr marL="285750" indent="-285750">
              <a:lnSpc>
                <a:spcPct val="150000"/>
              </a:lnSpc>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Link to the Project:</a:t>
            </a:r>
          </a:p>
          <a:p>
            <a:pPr algn="l">
              <a:lnSpc>
                <a:spcPct val="150000"/>
              </a:lnSpc>
            </a:pPr>
            <a:r>
              <a:rPr lang="en-IN" sz="1800" b="1" i="0" u="none" strike="noStrike" baseline="0" dirty="0">
                <a:solidFill>
                  <a:srgbClr val="1155CD"/>
                </a:solidFill>
                <a:latin typeface="Times New Roman" panose="02020603050405020304" pitchFamily="18" charset="0"/>
                <a:cs typeface="Times New Roman" panose="02020603050405020304" pitchFamily="18" charset="0"/>
              </a:rPr>
              <a:t>https://github.com/pankhuri2910/House-price-prediction</a:t>
            </a:r>
            <a:endParaRPr lang="en-IN" dirty="0">
              <a:latin typeface="Times New Roman" panose="02020603050405020304" pitchFamily="18" charset="0"/>
              <a:cs typeface="Times New Roman" panose="02020603050405020304" pitchFamily="18" charset="0"/>
            </a:endParaRPr>
          </a:p>
        </p:txBody>
      </p:sp>
      <p:pic>
        <p:nvPicPr>
          <p:cNvPr id="2056" name="Picture 8" descr="Press Release">
            <a:extLst>
              <a:ext uri="{FF2B5EF4-FFF2-40B4-BE49-F238E27FC236}">
                <a16:creationId xmlns:a16="http://schemas.microsoft.com/office/drawing/2014/main" id="{DF675500-79E8-4F48-B603-BA77C3188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475064"/>
            <a:ext cx="4305963" cy="165735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oy&#10;&#10;Description automatically generated">
            <a:extLst>
              <a:ext uri="{FF2B5EF4-FFF2-40B4-BE49-F238E27FC236}">
                <a16:creationId xmlns:a16="http://schemas.microsoft.com/office/drawing/2014/main" id="{5A9B5F54-648E-482C-80A6-DDB490D9713D}"/>
              </a:ext>
            </a:extLst>
          </p:cNvPr>
          <p:cNvPicPr>
            <a:picLocks noChangeAspect="1"/>
          </p:cNvPicPr>
          <p:nvPr/>
        </p:nvPicPr>
        <p:blipFill>
          <a:blip r:embed="rId3">
            <a:alphaModFix amt="12000"/>
            <a:extLst>
              <a:ext uri="{28A0092B-C50C-407E-A947-70E740481C1C}">
                <a14:useLocalDpi xmlns:a14="http://schemas.microsoft.com/office/drawing/2010/main" val="0"/>
              </a:ext>
            </a:extLst>
          </a:blip>
          <a:stretch>
            <a:fillRect/>
          </a:stretch>
        </p:blipFill>
        <p:spPr>
          <a:xfrm>
            <a:off x="305193" y="1278117"/>
            <a:ext cx="8609814" cy="5443357"/>
          </a:xfrm>
          <a:prstGeom prst="rect">
            <a:avLst/>
          </a:prstGeom>
          <a:ln>
            <a:noFill/>
          </a:ln>
          <a:effectLst>
            <a:softEdge rad="112500"/>
          </a:effectLst>
        </p:spPr>
      </p:pic>
    </p:spTree>
    <p:extLst>
      <p:ext uri="{BB962C8B-B14F-4D97-AF65-F5344CB8AC3E}">
        <p14:creationId xmlns:p14="http://schemas.microsoft.com/office/powerpoint/2010/main" val="1064696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90E1-191F-453D-8A49-E189CDEBAB74}"/>
              </a:ext>
            </a:extLst>
          </p:cNvPr>
          <p:cNvSpPr>
            <a:spLocks noGrp="1"/>
          </p:cNvSpPr>
          <p:nvPr>
            <p:ph type="title"/>
          </p:nvPr>
        </p:nvSpPr>
        <p:spPr/>
        <p:txBody>
          <a:bodyPr/>
          <a:lstStyle/>
          <a:p>
            <a:pPr algn="l"/>
            <a:r>
              <a:rPr lang="en-US" b="1" dirty="0">
                <a:solidFill>
                  <a:srgbClr val="FF0000"/>
                </a:solidFill>
                <a:latin typeface="Arial" panose="020B0604020202020204" pitchFamily="34" charset="0"/>
                <a:cs typeface="Arial" panose="020B0604020202020204" pitchFamily="34" charset="0"/>
              </a:rPr>
              <a:t>SCREENSHOT</a:t>
            </a:r>
            <a:endParaRPr lang="en-IN" b="1" dirty="0">
              <a:solidFill>
                <a:srgbClr val="FF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5F2A98A6-B991-4963-A851-16574A85F659}"/>
              </a:ext>
            </a:extLst>
          </p:cNvPr>
          <p:cNvSpPr>
            <a:spLocks noGrp="1"/>
          </p:cNvSpPr>
          <p:nvPr>
            <p:ph type="dt" sz="half" idx="10"/>
          </p:nvPr>
        </p:nvSpPr>
        <p:spPr/>
        <p:txBody>
          <a:bodyPr/>
          <a:lstStyle/>
          <a:p>
            <a:fld id="{1A9C9DA3-207B-4128-A780-0899C9C276AD}" type="datetime3">
              <a:rPr lang="en-US" smtClean="0"/>
              <a:pPr/>
              <a:t>10 April 2022</a:t>
            </a:fld>
            <a:endParaRPr lang="en-US"/>
          </a:p>
        </p:txBody>
      </p:sp>
      <p:sp>
        <p:nvSpPr>
          <p:cNvPr id="4" name="Footer Placeholder 3">
            <a:extLst>
              <a:ext uri="{FF2B5EF4-FFF2-40B4-BE49-F238E27FC236}">
                <a16:creationId xmlns:a16="http://schemas.microsoft.com/office/drawing/2014/main" id="{02B25A6D-5DD2-429D-87D5-288D4FF78ED0}"/>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628D0922-E987-406B-B4F0-A44DB81FAA5A}"/>
              </a:ext>
            </a:extLst>
          </p:cNvPr>
          <p:cNvSpPr>
            <a:spLocks noGrp="1"/>
          </p:cNvSpPr>
          <p:nvPr>
            <p:ph type="sldNum" sz="quarter" idx="12"/>
          </p:nvPr>
        </p:nvSpPr>
        <p:spPr/>
        <p:txBody>
          <a:bodyPr/>
          <a:lstStyle/>
          <a:p>
            <a:fld id="{7B28076C-CE04-4A00-BFAA-A90EA8355859}" type="slidenum">
              <a:rPr lang="en-US" smtClean="0"/>
              <a:pPr/>
              <a:t>12</a:t>
            </a:fld>
            <a:endParaRPr lang="en-US"/>
          </a:p>
        </p:txBody>
      </p:sp>
      <p:pic>
        <p:nvPicPr>
          <p:cNvPr id="7" name="Picture 6">
            <a:extLst>
              <a:ext uri="{FF2B5EF4-FFF2-40B4-BE49-F238E27FC236}">
                <a16:creationId xmlns:a16="http://schemas.microsoft.com/office/drawing/2014/main" id="{1BBFC088-152D-4B9E-9C0E-404A352A8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02" y="1524000"/>
            <a:ext cx="7899324" cy="4343400"/>
          </a:xfrm>
          <a:prstGeom prst="rect">
            <a:avLst/>
          </a:prstGeom>
        </p:spPr>
      </p:pic>
      <p:pic>
        <p:nvPicPr>
          <p:cNvPr id="9" name="Picture 8" descr="A picture containing toy&#10;&#10;Description automatically generated">
            <a:extLst>
              <a:ext uri="{FF2B5EF4-FFF2-40B4-BE49-F238E27FC236}">
                <a16:creationId xmlns:a16="http://schemas.microsoft.com/office/drawing/2014/main" id="{622D6E0F-86E1-448D-AE90-55A33DD473AF}"/>
              </a:ext>
            </a:extLst>
          </p:cNvPr>
          <p:cNvPicPr>
            <a:picLocks noChangeAspect="1"/>
          </p:cNvPicPr>
          <p:nvPr/>
        </p:nvPicPr>
        <p:blipFill>
          <a:blip r:embed="rId3">
            <a:alphaModFix amt="12000"/>
            <a:extLst>
              <a:ext uri="{28A0092B-C50C-407E-A947-70E740481C1C}">
                <a14:useLocalDpi xmlns:a14="http://schemas.microsoft.com/office/drawing/2010/main" val="0"/>
              </a:ext>
            </a:extLst>
          </a:blip>
          <a:stretch>
            <a:fillRect/>
          </a:stretch>
        </p:blipFill>
        <p:spPr>
          <a:xfrm>
            <a:off x="305193" y="1278117"/>
            <a:ext cx="8609814" cy="5443357"/>
          </a:xfrm>
          <a:prstGeom prst="rect">
            <a:avLst/>
          </a:prstGeom>
          <a:ln>
            <a:noFill/>
          </a:ln>
          <a:effectLst>
            <a:softEdge rad="112500"/>
          </a:effectLst>
        </p:spPr>
      </p:pic>
    </p:spTree>
    <p:extLst>
      <p:ext uri="{BB962C8B-B14F-4D97-AF65-F5344CB8AC3E}">
        <p14:creationId xmlns:p14="http://schemas.microsoft.com/office/powerpoint/2010/main" val="4024457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533400" y="381000"/>
            <a:ext cx="8229600" cy="685800"/>
          </a:xfrm>
        </p:spPr>
        <p:txBody>
          <a:bodyPr>
            <a:noAutofit/>
          </a:bodyPr>
          <a:lstStyle/>
          <a:p>
            <a:pPr algn="l"/>
            <a:r>
              <a:rPr lang="en-US" b="1" dirty="0">
                <a:solidFill>
                  <a:srgbClr val="FF0000"/>
                </a:solidFill>
                <a:latin typeface="Times New Roman" panose="02020603050405020304" pitchFamily="18" charset="0"/>
                <a:cs typeface="Times New Roman" panose="02020603050405020304" pitchFamily="18" charset="0"/>
              </a:rPr>
              <a:t>CONCLUSION</a:t>
            </a:r>
          </a:p>
        </p:txBody>
      </p:sp>
      <p:sp>
        <p:nvSpPr>
          <p:cNvPr id="8" name="Content Placeholder 2"/>
          <p:cNvSpPr>
            <a:spLocks noGrp="1"/>
          </p:cNvSpPr>
          <p:nvPr>
            <p:ph idx="1"/>
          </p:nvPr>
        </p:nvSpPr>
        <p:spPr>
          <a:xfrm>
            <a:off x="304800" y="1295400"/>
            <a:ext cx="8458200" cy="5334000"/>
          </a:xfrm>
        </p:spPr>
        <p:txBody>
          <a:bodyPr>
            <a:normAutofit/>
          </a:bodyPr>
          <a:lstStyle/>
          <a:p>
            <a:r>
              <a:rPr lang="en-US" sz="1800" dirty="0">
                <a:latin typeface="Times New Roman" panose="02020603050405020304" pitchFamily="18" charset="0"/>
                <a:cs typeface="Times New Roman" panose="02020603050405020304" pitchFamily="18" charset="0"/>
              </a:rPr>
              <a:t>Improvement in computing technology has made it possible to examine social information that cannot previously be captured, processed and analyzed. New analytical techniques of machine learning can be used in property research. This study is an exploratory attempt to use three machine learning algorithms in estimating housing prices, and then compare their result.</a:t>
            </a:r>
          </a:p>
          <a:p>
            <a:r>
              <a:rPr lang="en-US" sz="1800" dirty="0">
                <a:latin typeface="Times New Roman" panose="02020603050405020304" pitchFamily="18" charset="0"/>
                <a:cs typeface="Times New Roman" panose="02020603050405020304" pitchFamily="18" charset="0"/>
              </a:rPr>
              <a:t>First, our study has shown that advanced machine learning algorithms like Decision tree, linear regression and lasso, are promising tools for property researchers to use in housing price predictions. However, we must be cautious that these machine learning tools also have their own limitations. There are often many potential features for researchers to choose and include in the models so that a very careful feature selection is essential.</a:t>
            </a:r>
          </a:p>
          <a:p>
            <a:r>
              <a:rPr lang="en-US" sz="1800" dirty="0">
                <a:latin typeface="Times New Roman" panose="02020603050405020304" pitchFamily="18" charset="0"/>
                <a:cs typeface="Times New Roman" panose="02020603050405020304" pitchFamily="18" charset="0"/>
              </a:rPr>
              <a:t>To conclude, the application of machine learning in property research is still at an early stage. We hope this study has moved a small step ahead in providing some methodological and empirical contributions to property appraisal, and presenting an alternative approach to the valuation of housing prices. Future direction of research may consider incorporating additional property transaction data from a larger geographical location with more features, or </a:t>
            </a:r>
            <a:r>
              <a:rPr lang="en-US" sz="1800" dirty="0" err="1">
                <a:latin typeface="Times New Roman" panose="02020603050405020304" pitchFamily="18" charset="0"/>
                <a:cs typeface="Times New Roman" panose="02020603050405020304" pitchFamily="18" charset="0"/>
              </a:rPr>
              <a:t>analysing</a:t>
            </a:r>
            <a:r>
              <a:rPr lang="en-US" sz="1800" dirty="0">
                <a:latin typeface="Times New Roman" panose="02020603050405020304" pitchFamily="18" charset="0"/>
                <a:cs typeface="Times New Roman" panose="02020603050405020304" pitchFamily="18" charset="0"/>
              </a:rPr>
              <a:t> other property types beyond housing development.</a:t>
            </a:r>
          </a:p>
          <a:p>
            <a:endParaRPr lang="en-US" dirty="0"/>
          </a:p>
        </p:txBody>
      </p:sp>
      <p:pic>
        <p:nvPicPr>
          <p:cNvPr id="10" name="Picture 9" descr="A picture containing toy&#10;&#10;Description automatically generated">
            <a:extLst>
              <a:ext uri="{FF2B5EF4-FFF2-40B4-BE49-F238E27FC236}">
                <a16:creationId xmlns:a16="http://schemas.microsoft.com/office/drawing/2014/main" id="{D665C6DD-980D-4F14-968F-DE44C854B705}"/>
              </a:ext>
            </a:extLst>
          </p:cNvPr>
          <p:cNvPicPr>
            <a:picLocks noChangeAspect="1"/>
          </p:cNvPicPr>
          <p:nvPr/>
        </p:nvPicPr>
        <p:blipFill>
          <a:blip r:embed="rId2">
            <a:alphaModFix amt="12000"/>
            <a:extLst>
              <a:ext uri="{28A0092B-C50C-407E-A947-70E740481C1C}">
                <a14:useLocalDpi xmlns:a14="http://schemas.microsoft.com/office/drawing/2010/main" val="0"/>
              </a:ext>
            </a:extLst>
          </a:blip>
          <a:stretch>
            <a:fillRect/>
          </a:stretch>
        </p:blipFill>
        <p:spPr>
          <a:xfrm>
            <a:off x="305193" y="1278117"/>
            <a:ext cx="8609814" cy="5443357"/>
          </a:xfrm>
          <a:prstGeom prst="rect">
            <a:avLst/>
          </a:prstGeom>
          <a:ln>
            <a:noFill/>
          </a:ln>
          <a:effectLst>
            <a:softEdge rad="112500"/>
          </a:effectLst>
        </p:spPr>
      </p:pic>
    </p:spTree>
    <p:extLst>
      <p:ext uri="{BB962C8B-B14F-4D97-AF65-F5344CB8AC3E}">
        <p14:creationId xmlns:p14="http://schemas.microsoft.com/office/powerpoint/2010/main" val="542845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Title 1"/>
          <p:cNvSpPr txBox="1">
            <a:spLocks/>
          </p:cNvSpPr>
          <p:nvPr/>
        </p:nvSpPr>
        <p:spPr>
          <a:xfrm>
            <a:off x="444062" y="25279"/>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b="1" dirty="0">
                <a:solidFill>
                  <a:srgbClr val="FF0000"/>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A98C8EBC-99AC-43E4-991A-09F398A45116}"/>
              </a:ext>
            </a:extLst>
          </p:cNvPr>
          <p:cNvSpPr>
            <a:spLocks noGrp="1"/>
          </p:cNvSpPr>
          <p:nvPr>
            <p:ph idx="1"/>
          </p:nvPr>
        </p:nvSpPr>
        <p:spPr/>
        <p:txBody>
          <a:bodyPr>
            <a:normAutofit fontScale="92500" lnSpcReduction="10000"/>
          </a:bodyPr>
          <a:lstStyle/>
          <a:p>
            <a:pPr marL="0" marR="0" indent="0">
              <a:spcBef>
                <a:spcPts val="695"/>
              </a:spcBef>
              <a:spcAft>
                <a:spcPts val="0"/>
              </a:spcAft>
              <a:buNone/>
              <a:tabLst>
                <a:tab pos="368935" algn="l"/>
              </a:tabLst>
            </a:pPr>
            <a:r>
              <a:rPr lang="en-IN" sz="1800" b="0" i="0" u="none" strike="noStrike" baseline="0" dirty="0">
                <a:latin typeface="Times New Roman" panose="02020603050405020304" pitchFamily="18" charset="0"/>
                <a:cs typeface="Times New Roman" panose="02020603050405020304" pitchFamily="18" charset="0"/>
              </a:rPr>
              <a:t>1. https://www.kaggle.com/datasets/amitabhajoy/bengaluru-house-price-data</a:t>
            </a:r>
          </a:p>
          <a:p>
            <a:pPr marL="0" indent="0" algn="just">
              <a:lnSpc>
                <a:spcPct val="150000"/>
              </a:lnSpc>
              <a:buNone/>
            </a:pPr>
            <a:r>
              <a:rPr lang="en-IN" sz="1800" b="0" i="0" u="none" strike="noStrike" baseline="0" dirty="0">
                <a:latin typeface="Times New Roman" panose="02020603050405020304" pitchFamily="18" charset="0"/>
                <a:cs typeface="Times New Roman" panose="02020603050405020304" pitchFamily="18" charset="0"/>
              </a:rPr>
              <a:t>2. https://towardsdatascience.com/predicting-house-prices-with-linearregression-</a:t>
            </a:r>
          </a:p>
          <a:p>
            <a:pPr marL="0" indent="0" algn="just">
              <a:lnSpc>
                <a:spcPct val="150000"/>
              </a:lnSpc>
              <a:buNone/>
            </a:pPr>
            <a:r>
              <a:rPr lang="en-IN" sz="1800" b="0" i="0" u="none" strike="noStrike" baseline="0" dirty="0">
                <a:latin typeface="Times New Roman" panose="02020603050405020304" pitchFamily="18" charset="0"/>
                <a:cs typeface="Times New Roman" panose="02020603050405020304" pitchFamily="18" charset="0"/>
              </a:rPr>
              <a:t>machine-learning-from-scratch-part-ii-47a0238aeac1</a:t>
            </a:r>
          </a:p>
          <a:p>
            <a:pPr marL="0" indent="0" algn="just">
              <a:lnSpc>
                <a:spcPct val="150000"/>
              </a:lnSpc>
              <a:buNone/>
            </a:pPr>
            <a:r>
              <a:rPr lang="en-IN" sz="1800" b="0" i="0" u="none" strike="noStrike" baseline="0" dirty="0">
                <a:latin typeface="Times New Roman" panose="02020603050405020304" pitchFamily="18" charset="0"/>
                <a:cs typeface="Times New Roman" panose="02020603050405020304" pitchFamily="18" charset="0"/>
              </a:rPr>
              <a:t>3. https://github.com/</a:t>
            </a:r>
          </a:p>
          <a:p>
            <a:pPr marL="0" indent="0" algn="just">
              <a:lnSpc>
                <a:spcPct val="150000"/>
              </a:lnSpc>
              <a:buNone/>
            </a:pPr>
            <a:r>
              <a:rPr lang="en-IN" sz="1800" b="0" i="0" u="none" strike="noStrike" baseline="0" dirty="0">
                <a:latin typeface="Times New Roman" panose="02020603050405020304" pitchFamily="18" charset="0"/>
                <a:cs typeface="Times New Roman" panose="02020603050405020304" pitchFamily="18" charset="0"/>
              </a:rPr>
              <a:t>4. https://www.wikipedia.org</a:t>
            </a:r>
          </a:p>
          <a:p>
            <a:pPr marL="0" indent="0" algn="just">
              <a:lnSpc>
                <a:spcPct val="150000"/>
              </a:lnSpc>
              <a:buNone/>
            </a:pPr>
            <a:r>
              <a:rPr lang="en-IN" sz="1800" b="0" i="0" u="none" strike="noStrike" baseline="0" dirty="0">
                <a:latin typeface="Times New Roman" panose="02020603050405020304" pitchFamily="18" charset="0"/>
                <a:cs typeface="Times New Roman" panose="02020603050405020304" pitchFamily="18" charset="0"/>
              </a:rPr>
              <a:t>5. https://www.javatpoint.com</a:t>
            </a:r>
          </a:p>
          <a:p>
            <a:pPr marL="0" indent="0" algn="just">
              <a:lnSpc>
                <a:spcPct val="150000"/>
              </a:lnSpc>
              <a:buNone/>
            </a:pPr>
            <a:r>
              <a:rPr lang="en-IN" sz="1800" b="0" i="0" u="none" strike="noStrike" baseline="0" dirty="0">
                <a:latin typeface="Times New Roman" panose="02020603050405020304" pitchFamily="18" charset="0"/>
                <a:cs typeface="Times New Roman" panose="02020603050405020304" pitchFamily="18" charset="0"/>
              </a:rPr>
              <a:t>6. https://www.geeksforgeeks.org</a:t>
            </a:r>
          </a:p>
          <a:p>
            <a:pPr marL="0" indent="0" algn="just">
              <a:lnSpc>
                <a:spcPct val="150000"/>
              </a:lnSpc>
              <a:buNone/>
            </a:pPr>
            <a:r>
              <a:rPr lang="en-IN" sz="1800" b="0" i="0" u="none" strike="noStrike" baseline="0" dirty="0">
                <a:latin typeface="Times New Roman" panose="02020603050405020304" pitchFamily="18" charset="0"/>
                <a:cs typeface="Times New Roman" panose="02020603050405020304" pitchFamily="18" charset="0"/>
              </a:rPr>
              <a:t>7. https://www.tutorialspoint.com</a:t>
            </a:r>
          </a:p>
          <a:p>
            <a:pPr marL="0" indent="0" algn="just">
              <a:lnSpc>
                <a:spcPct val="150000"/>
              </a:lnSpc>
              <a:buNone/>
            </a:pPr>
            <a:r>
              <a:rPr lang="en-IN" sz="1800" b="0" i="0" u="none" strike="noStrike" baseline="0" dirty="0">
                <a:latin typeface="Times New Roman" panose="02020603050405020304" pitchFamily="18" charset="0"/>
                <a:cs typeface="Times New Roman" panose="02020603050405020304" pitchFamily="18" charset="0"/>
              </a:rPr>
              <a:t>8. https://www.wikihow.com</a:t>
            </a:r>
          </a:p>
          <a:p>
            <a:pPr marL="0" indent="0" algn="just">
              <a:lnSpc>
                <a:spcPct val="150000"/>
              </a:lnSpc>
              <a:buNone/>
            </a:pPr>
            <a:r>
              <a:rPr lang="en-IN" sz="1800" b="0" i="0" u="none" strike="noStrike" baseline="0" dirty="0">
                <a:latin typeface="Times New Roman" panose="02020603050405020304" pitchFamily="18" charset="0"/>
                <a:cs typeface="Times New Roman" panose="02020603050405020304" pitchFamily="18" charset="0"/>
              </a:rPr>
              <a:t>9. https://stackoverflow.com</a:t>
            </a:r>
          </a:p>
          <a:p>
            <a:pPr marL="0" indent="0" algn="just">
              <a:lnSpc>
                <a:spcPct val="150000"/>
              </a:lnSpc>
              <a:buNone/>
            </a:pPr>
            <a:r>
              <a:rPr lang="en-IN" sz="1800" b="0" i="0" u="none" strike="noStrike" baseline="0" dirty="0">
                <a:latin typeface="Times New Roman" panose="02020603050405020304" pitchFamily="18" charset="0"/>
                <a:cs typeface="Times New Roman" panose="02020603050405020304" pitchFamily="18" charset="0"/>
              </a:rPr>
              <a:t>10. https://www.w3schools.com</a:t>
            </a:r>
            <a:endParaRPr lang="en-US" sz="21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EE9FA94-2BCD-4418-90CC-0CC501B1F795}"/>
              </a:ext>
            </a:extLst>
          </p:cNvPr>
          <p:cNvPicPr>
            <a:picLocks noChangeAspect="1"/>
          </p:cNvPicPr>
          <p:nvPr/>
        </p:nvPicPr>
        <p:blipFill>
          <a:blip r:embed="rId2"/>
          <a:stretch>
            <a:fillRect/>
          </a:stretch>
        </p:blipFill>
        <p:spPr>
          <a:xfrm>
            <a:off x="267851" y="1295400"/>
            <a:ext cx="8608298" cy="5181600"/>
          </a:xfrm>
          <a:prstGeom prst="rect">
            <a:avLst/>
          </a:prstGeom>
        </p:spPr>
      </p:pic>
    </p:spTree>
    <p:extLst>
      <p:ext uri="{BB962C8B-B14F-4D97-AF65-F5344CB8AC3E}">
        <p14:creationId xmlns:p14="http://schemas.microsoft.com/office/powerpoint/2010/main" val="197919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b="1" dirty="0">
                <a:solidFill>
                  <a:srgbClr val="FF0000"/>
                </a:solidFill>
                <a:latin typeface="Times New Roman" panose="02020603050405020304" pitchFamily="18" charset="0"/>
                <a:cs typeface="Times New Roman" panose="02020603050405020304" pitchFamily="18"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400" dirty="0">
                <a:latin typeface="Times New Roman" panose="02020603050405020304" pitchFamily="18" charset="0"/>
                <a:cs typeface="Times New Roman" panose="02020603050405020304" pitchFamily="18" charset="0"/>
              </a:rPr>
              <a:t>Course Certificate</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Objectives</a:t>
            </a:r>
          </a:p>
          <a:p>
            <a:r>
              <a:rPr lang="en-US" sz="2400" dirty="0">
                <a:latin typeface="Times New Roman" panose="02020603050405020304" pitchFamily="18" charset="0"/>
                <a:cs typeface="Times New Roman" panose="02020603050405020304" pitchFamily="18" charset="0"/>
              </a:rPr>
              <a:t>System Architecture</a:t>
            </a:r>
          </a:p>
          <a:p>
            <a:r>
              <a:rPr lang="en-US" sz="2400" dirty="0">
                <a:latin typeface="Times New Roman" panose="02020603050405020304" pitchFamily="18" charset="0"/>
                <a:cs typeface="Times New Roman" panose="02020603050405020304" pitchFamily="18" charset="0"/>
              </a:rPr>
              <a:t>Project Implementation</a:t>
            </a:r>
          </a:p>
          <a:p>
            <a:r>
              <a:rPr lang="en-US" sz="2400" dirty="0">
                <a:latin typeface="Times New Roman" panose="02020603050405020304" pitchFamily="18" charset="0"/>
                <a:cs typeface="Times New Roman" panose="02020603050405020304" pitchFamily="18" charset="0"/>
              </a:rPr>
              <a:t>Methodology</a:t>
            </a:r>
          </a:p>
          <a:p>
            <a:r>
              <a:rPr lang="en-US" sz="2400" dirty="0">
                <a:latin typeface="Times New Roman" panose="02020603050405020304" pitchFamily="18" charset="0"/>
                <a:cs typeface="Times New Roman" panose="02020603050405020304" pitchFamily="18" charset="0"/>
              </a:rPr>
              <a:t>Results and Discussions</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10 April 2022</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38579"/>
            <a:ext cx="8229600" cy="6556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solidFill>
                  <a:srgbClr val="FF0000"/>
                </a:solidFill>
                <a:latin typeface="Arial" pitchFamily="34" charset="0"/>
                <a:cs typeface="Arial" pitchFamily="34" charset="0"/>
              </a:rPr>
              <a:t>COURSE CERTIFICATE</a:t>
            </a:r>
          </a:p>
        </p:txBody>
      </p:sp>
      <p:sp>
        <p:nvSpPr>
          <p:cNvPr id="7" name="Date Placeholder 6"/>
          <p:cNvSpPr>
            <a:spLocks noGrp="1"/>
          </p:cNvSpPr>
          <p:nvPr>
            <p:ph type="dt" sz="half" idx="10"/>
          </p:nvPr>
        </p:nvSpPr>
        <p:spPr/>
        <p:txBody>
          <a:bodyPr/>
          <a:lstStyle/>
          <a:p>
            <a:fld id="{34BF8381-4334-4BCF-A228-57F83149AF87}"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38579"/>
            <a:ext cx="8229600" cy="6556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solidFill>
                  <a:srgbClr val="FF0000"/>
                </a:solidFill>
                <a:latin typeface="Arial" pitchFamily="34" charset="0"/>
                <a:cs typeface="Arial" pitchFamily="34" charset="0"/>
              </a:rPr>
              <a:t>INTRODUCTION</a:t>
            </a:r>
          </a:p>
        </p:txBody>
      </p:sp>
      <p:sp>
        <p:nvSpPr>
          <p:cNvPr id="6" name="Content Placeholder 2"/>
          <p:cNvSpPr txBox="1">
            <a:spLocks/>
          </p:cNvSpPr>
          <p:nvPr/>
        </p:nvSpPr>
        <p:spPr>
          <a:xfrm>
            <a:off x="304800" y="1219200"/>
            <a:ext cx="8534400" cy="54101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28800" lvl="4" indent="0" algn="just">
              <a:lnSpc>
                <a:spcPct val="80000"/>
              </a:lnSpc>
              <a:buNone/>
            </a:pPr>
            <a:endParaRPr lang="en-US" sz="2600" dirty="0">
              <a:latin typeface="Arial" panose="020B0604020202020204" pitchFamily="34" charset="0"/>
              <a:cs typeface="Arial" panose="020B0604020202020204" pitchFamily="34" charset="0"/>
            </a:endParaRPr>
          </a:p>
          <a:p>
            <a:pPr algn="l"/>
            <a:r>
              <a:rPr lang="en-US" sz="1800" b="0" i="0" u="none" strike="noStrike" baseline="0" dirty="0">
                <a:latin typeface="Times New Roman" panose="02020603050405020304" pitchFamily="18" charset="0"/>
              </a:rPr>
              <a:t>The aim of this project is to implement the machine learning algorithm with the best accuracy to predict house prices based on features such as super built-up area, number of bedrooms, bathrooms as well as </a:t>
            </a:r>
            <a:r>
              <a:rPr lang="en-IN" sz="1800" b="0" i="0" u="none" strike="noStrike" baseline="0" dirty="0">
                <a:latin typeface="Times New Roman" panose="02020603050405020304" pitchFamily="18" charset="0"/>
              </a:rPr>
              <a:t>area.</a:t>
            </a:r>
          </a:p>
          <a:p>
            <a:pPr algn="l"/>
            <a:r>
              <a:rPr lang="en-US" sz="1800" b="0" i="0" u="none" strike="noStrike" baseline="0" dirty="0">
                <a:latin typeface="Times New Roman" panose="02020603050405020304" pitchFamily="18" charset="0"/>
              </a:rPr>
              <a:t>Machine learning (ML) is a type of artificial intelligence (AI) that allows software applications to become more accurate at predicting outcomes without being explicitly programmed to do so. Machine learning algorithms use historical data as input to predict new output values. Recommendation engines are a common use case for machine learning. Other popular uses include fraud detection, spam filtering, malware threat detection, business process automation (BPA) and Predictive </a:t>
            </a:r>
            <a:r>
              <a:rPr lang="en-IN" sz="1800" b="0" i="0" u="none" strike="noStrike" baseline="0" dirty="0">
                <a:latin typeface="Times New Roman" panose="02020603050405020304" pitchFamily="18" charset="0"/>
              </a:rPr>
              <a:t>maintenance.</a:t>
            </a:r>
          </a:p>
          <a:p>
            <a:pPr algn="l"/>
            <a:r>
              <a:rPr lang="en-US" sz="1800" b="0" i="0" u="none" strike="noStrike" baseline="0" dirty="0">
                <a:latin typeface="Times New Roman" panose="02020603050405020304" pitchFamily="18" charset="0"/>
              </a:rPr>
              <a:t>Investment is a business activity that most people are interested in this globalization era. There are several objects that are often used for investment, for example, gold, stocks and property. In particular, property investment has increased significantly since 2011, both on demand and property selling. One of the increasing of property demand is because of high population in India. Indian Central Bureau of Statistics states that in North India, 50% of the population is classified as a young population who have age approximately at 30 years old.</a:t>
            </a:r>
            <a:endParaRPr lang="en-IN" sz="1800" b="0" i="0" u="none" strike="noStrike" baseline="0" dirty="0">
              <a:latin typeface="Times New Roman" panose="02020603050405020304" pitchFamily="18" charset="0"/>
            </a:endParaRPr>
          </a:p>
          <a:p>
            <a:pPr marL="0" indent="0" algn="l">
              <a:buNone/>
            </a:pPr>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pic>
        <p:nvPicPr>
          <p:cNvPr id="10" name="Picture 9" descr="A picture containing toy&#10;&#10;Description automatically generated">
            <a:extLst>
              <a:ext uri="{FF2B5EF4-FFF2-40B4-BE49-F238E27FC236}">
                <a16:creationId xmlns:a16="http://schemas.microsoft.com/office/drawing/2014/main" id="{40DF3E0E-BCE9-4B51-9AD9-99E32B5A84D6}"/>
              </a:ext>
            </a:extLst>
          </p:cNvPr>
          <p:cNvPicPr>
            <a:picLocks noChangeAspect="1"/>
          </p:cNvPicPr>
          <p:nvPr/>
        </p:nvPicPr>
        <p:blipFill>
          <a:blip r:embed="rId2">
            <a:alphaModFix amt="12000"/>
            <a:extLst>
              <a:ext uri="{28A0092B-C50C-407E-A947-70E740481C1C}">
                <a14:useLocalDpi xmlns:a14="http://schemas.microsoft.com/office/drawing/2010/main" val="0"/>
              </a:ext>
            </a:extLst>
          </a:blip>
          <a:stretch>
            <a:fillRect/>
          </a:stretch>
        </p:blipFill>
        <p:spPr>
          <a:xfrm>
            <a:off x="305193" y="1278117"/>
            <a:ext cx="8609814" cy="5443357"/>
          </a:xfrm>
          <a:prstGeom prst="rect">
            <a:avLst/>
          </a:prstGeom>
          <a:ln>
            <a:noFill/>
          </a:ln>
          <a:effectLst>
            <a:softEdge rad="112500"/>
          </a:effectLst>
        </p:spPr>
      </p:pic>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10 April 2022</a:t>
            </a:fld>
            <a:endParaRPr lang="en-US" dirty="0"/>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495300" y="381000"/>
            <a:ext cx="8229600" cy="655638"/>
          </a:xfrm>
        </p:spPr>
        <p:txBody>
          <a:bodyPr>
            <a:noAutofit/>
          </a:bodyPr>
          <a:lstStyle/>
          <a:p>
            <a:pPr algn="l"/>
            <a:r>
              <a:rPr lang="en-US" b="1" dirty="0">
                <a:solidFill>
                  <a:srgbClr val="FF0000"/>
                </a:solidFill>
                <a:latin typeface="Times New Roman" panose="02020603050405020304" pitchFamily="18" charset="0"/>
                <a:cs typeface="Times New Roman" panose="02020603050405020304" pitchFamily="18" charset="0"/>
              </a:rPr>
              <a:t>OBJECTIVES</a:t>
            </a:r>
          </a:p>
        </p:txBody>
      </p:sp>
      <p:sp>
        <p:nvSpPr>
          <p:cNvPr id="11" name="Content Placeholder 2"/>
          <p:cNvSpPr>
            <a:spLocks noGrp="1"/>
          </p:cNvSpPr>
          <p:nvPr>
            <p:ph idx="1"/>
          </p:nvPr>
        </p:nvSpPr>
        <p:spPr>
          <a:xfrm>
            <a:off x="304800" y="1295399"/>
            <a:ext cx="8534400" cy="5105401"/>
          </a:xfrm>
        </p:spPr>
        <p:txBody>
          <a:bodyPr>
            <a:normAutofit fontScale="70000" lnSpcReduction="20000"/>
          </a:bodyPr>
          <a:lstStyle/>
          <a:p>
            <a:pPr>
              <a:lnSpc>
                <a:spcPct val="150000"/>
              </a:lnSpc>
            </a:pPr>
            <a:r>
              <a:rPr lang="en-US" sz="2900" dirty="0">
                <a:latin typeface="Times New Roman" panose="02020603050405020304" pitchFamily="18" charset="0"/>
                <a:cs typeface="Times New Roman" panose="02020603050405020304" pitchFamily="18" charset="0"/>
              </a:rPr>
              <a:t>This objective of this project is to develop a project which predicts the price of a house on basis of attributes such as area, number of bedrooms, bathrooms and location.</a:t>
            </a:r>
          </a:p>
          <a:p>
            <a:pPr>
              <a:lnSpc>
                <a:spcPct val="150000"/>
              </a:lnSpc>
            </a:pPr>
            <a:r>
              <a:rPr lang="en-US" sz="2900" dirty="0">
                <a:latin typeface="Times New Roman" panose="02020603050405020304" pitchFamily="18" charset="0"/>
                <a:cs typeface="Times New Roman" panose="02020603050405020304" pitchFamily="18" charset="0"/>
              </a:rPr>
              <a:t>Recent statistics has house that the demand of houses in the succeeding years are increasing at an alarming rate. The reason for this van be increased life expectancies or children leaving house at a young age etc.</a:t>
            </a:r>
          </a:p>
          <a:p>
            <a:pPr>
              <a:lnSpc>
                <a:spcPct val="150000"/>
              </a:lnSpc>
            </a:pPr>
            <a:r>
              <a:rPr lang="en-US" sz="2900" dirty="0">
                <a:latin typeface="Times New Roman" panose="02020603050405020304" pitchFamily="18" charset="0"/>
                <a:cs typeface="Times New Roman" panose="02020603050405020304" pitchFamily="18" charset="0"/>
              </a:rPr>
              <a:t>Its proven that when going to buy a house having a set budget not only helps one to find he perfect house with all required amenities, but also enables us to choose the perfect properties .</a:t>
            </a:r>
          </a:p>
          <a:p>
            <a:pPr>
              <a:lnSpc>
                <a:spcPct val="150000"/>
              </a:lnSpc>
            </a:pPr>
            <a:r>
              <a:rPr lang="en-US" sz="2900" dirty="0">
                <a:latin typeface="Times New Roman" panose="02020603050405020304" pitchFamily="18" charset="0"/>
                <a:cs typeface="Times New Roman" panose="02020603050405020304" pitchFamily="18" charset="0"/>
              </a:rPr>
              <a:t>This project enables user to have a median amount which is required to </a:t>
            </a:r>
            <a:r>
              <a:rPr lang="en-US" sz="2900" dirty="0" err="1">
                <a:latin typeface="Times New Roman" panose="02020603050405020304" pitchFamily="18" charset="0"/>
                <a:cs typeface="Times New Roman" panose="02020603050405020304" pitchFamily="18" charset="0"/>
              </a:rPr>
              <a:t>buya</a:t>
            </a:r>
            <a:r>
              <a:rPr lang="en-US" sz="2900" dirty="0">
                <a:latin typeface="Times New Roman" panose="02020603050405020304" pitchFamily="18" charset="0"/>
                <a:cs typeface="Times New Roman" panose="02020603050405020304" pitchFamily="18" charset="0"/>
              </a:rPr>
              <a:t> housed with desired attributes.</a:t>
            </a:r>
          </a:p>
          <a:p>
            <a:pPr>
              <a:lnSpc>
                <a:spcPct val="150000"/>
              </a:lnSpc>
            </a:pPr>
            <a:endParaRPr lang="en-US" sz="2400" dirty="0">
              <a:latin typeface="Arial" panose="020B0604020202020204" pitchFamily="34" charset="0"/>
              <a:cs typeface="Arial" pitchFamily="34" charset="0"/>
            </a:endParaRPr>
          </a:p>
          <a:p>
            <a:pPr algn="just"/>
            <a:endParaRPr lang="en-US" sz="2800" dirty="0">
              <a:latin typeface="Arial" panose="020B0604020202020204" pitchFamily="34" charset="0"/>
              <a:cs typeface="Arial" pitchFamily="34" charset="0"/>
            </a:endParaRPr>
          </a:p>
          <a:p>
            <a:pPr algn="just"/>
            <a:endParaRPr lang="en-US" sz="2800" dirty="0"/>
          </a:p>
        </p:txBody>
      </p:sp>
      <p:pic>
        <p:nvPicPr>
          <p:cNvPr id="12" name="Picture 11" descr="A picture containing toy&#10;&#10;Description automatically generated">
            <a:extLst>
              <a:ext uri="{FF2B5EF4-FFF2-40B4-BE49-F238E27FC236}">
                <a16:creationId xmlns:a16="http://schemas.microsoft.com/office/drawing/2014/main" id="{1FC813E3-9F3F-4732-95CC-3ABB32E3D0BC}"/>
              </a:ext>
            </a:extLst>
          </p:cNvPr>
          <p:cNvPicPr>
            <a:picLocks noChangeAspect="1"/>
          </p:cNvPicPr>
          <p:nvPr/>
        </p:nvPicPr>
        <p:blipFill>
          <a:blip r:embed="rId2">
            <a:alphaModFix amt="12000"/>
            <a:extLst>
              <a:ext uri="{28A0092B-C50C-407E-A947-70E740481C1C}">
                <a14:useLocalDpi xmlns:a14="http://schemas.microsoft.com/office/drawing/2010/main" val="0"/>
              </a:ext>
            </a:extLst>
          </a:blip>
          <a:stretch>
            <a:fillRect/>
          </a:stretch>
        </p:blipFill>
        <p:spPr>
          <a:xfrm>
            <a:off x="305193" y="1278117"/>
            <a:ext cx="8609814" cy="5443357"/>
          </a:xfrm>
          <a:prstGeom prst="rect">
            <a:avLst/>
          </a:prstGeom>
          <a:ln>
            <a:noFill/>
          </a:ln>
          <a:effectLst>
            <a:softEdge rad="112500"/>
          </a:effectLst>
        </p:spPr>
      </p:pic>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886D-5491-4292-93C9-D698405AF5BC}"/>
              </a:ext>
            </a:extLst>
          </p:cNvPr>
          <p:cNvSpPr>
            <a:spLocks noGrp="1"/>
          </p:cNvSpPr>
          <p:nvPr>
            <p:ph type="title"/>
          </p:nvPr>
        </p:nvSpPr>
        <p:spPr/>
        <p:txBody>
          <a:bodyPr/>
          <a:lstStyle/>
          <a:p>
            <a:pPr algn="l"/>
            <a:r>
              <a:rPr lang="en-US" b="1" dirty="0">
                <a:solidFill>
                  <a:srgbClr val="FF0000"/>
                </a:solidFill>
                <a:latin typeface="Times New Roman" panose="02020603050405020304" pitchFamily="18" charset="0"/>
                <a:cs typeface="Times New Roman" panose="02020603050405020304" pitchFamily="18" charset="0"/>
              </a:rPr>
              <a:t>IDEATION MAP</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697E909-E7D0-4443-B9B9-59ECF1FEAF1A}"/>
              </a:ext>
            </a:extLst>
          </p:cNvPr>
          <p:cNvSpPr>
            <a:spLocks noGrp="1"/>
          </p:cNvSpPr>
          <p:nvPr>
            <p:ph type="dt" sz="half" idx="10"/>
          </p:nvPr>
        </p:nvSpPr>
        <p:spPr/>
        <p:txBody>
          <a:bodyPr/>
          <a:lstStyle/>
          <a:p>
            <a:fld id="{1A9C9DA3-207B-4128-A780-0899C9C276AD}" type="datetime3">
              <a:rPr lang="en-US" smtClean="0"/>
              <a:pPr/>
              <a:t>10 April 2022</a:t>
            </a:fld>
            <a:endParaRPr lang="en-US"/>
          </a:p>
        </p:txBody>
      </p:sp>
      <p:sp>
        <p:nvSpPr>
          <p:cNvPr id="4" name="Footer Placeholder 3">
            <a:extLst>
              <a:ext uri="{FF2B5EF4-FFF2-40B4-BE49-F238E27FC236}">
                <a16:creationId xmlns:a16="http://schemas.microsoft.com/office/drawing/2014/main" id="{C43E972E-18E6-471E-BBD9-9CAF855B35F2}"/>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922DC03A-AAA8-4735-BCEF-3ABC7BB3DC75}"/>
              </a:ext>
            </a:extLst>
          </p:cNvPr>
          <p:cNvSpPr>
            <a:spLocks noGrp="1"/>
          </p:cNvSpPr>
          <p:nvPr>
            <p:ph type="sldNum" sz="quarter" idx="12"/>
          </p:nvPr>
        </p:nvSpPr>
        <p:spPr/>
        <p:txBody>
          <a:bodyPr/>
          <a:lstStyle/>
          <a:p>
            <a:fld id="{7B28076C-CE04-4A00-BFAA-A90EA8355859}" type="slidenum">
              <a:rPr lang="en-US" smtClean="0"/>
              <a:pPr/>
              <a:t>6</a:t>
            </a:fld>
            <a:endParaRPr lang="en-US"/>
          </a:p>
        </p:txBody>
      </p:sp>
      <p:pic>
        <p:nvPicPr>
          <p:cNvPr id="7" name="Picture 6">
            <a:extLst>
              <a:ext uri="{FF2B5EF4-FFF2-40B4-BE49-F238E27FC236}">
                <a16:creationId xmlns:a16="http://schemas.microsoft.com/office/drawing/2014/main" id="{6AF74E41-ACE7-45EB-8115-C0F0A490BC40}"/>
              </a:ext>
            </a:extLst>
          </p:cNvPr>
          <p:cNvPicPr>
            <a:picLocks noChangeAspect="1"/>
          </p:cNvPicPr>
          <p:nvPr/>
        </p:nvPicPr>
        <p:blipFill>
          <a:blip r:embed="rId2"/>
          <a:stretch>
            <a:fillRect/>
          </a:stretch>
        </p:blipFill>
        <p:spPr>
          <a:xfrm>
            <a:off x="417794" y="2133600"/>
            <a:ext cx="8308411" cy="3200513"/>
          </a:xfrm>
          <a:prstGeom prst="rect">
            <a:avLst/>
          </a:prstGeom>
        </p:spPr>
      </p:pic>
      <p:pic>
        <p:nvPicPr>
          <p:cNvPr id="10" name="Picture 9" descr="A picture containing toy&#10;&#10;Description automatically generated">
            <a:extLst>
              <a:ext uri="{FF2B5EF4-FFF2-40B4-BE49-F238E27FC236}">
                <a16:creationId xmlns:a16="http://schemas.microsoft.com/office/drawing/2014/main" id="{36F27210-D16B-4846-B2B9-D2B975BE5438}"/>
              </a:ext>
            </a:extLst>
          </p:cNvPr>
          <p:cNvPicPr>
            <a:picLocks noChangeAspect="1"/>
          </p:cNvPicPr>
          <p:nvPr/>
        </p:nvPicPr>
        <p:blipFill>
          <a:blip r:embed="rId3">
            <a:alphaModFix amt="12000"/>
            <a:extLst>
              <a:ext uri="{28A0092B-C50C-407E-A947-70E740481C1C}">
                <a14:useLocalDpi xmlns:a14="http://schemas.microsoft.com/office/drawing/2010/main" val="0"/>
              </a:ext>
            </a:extLst>
          </a:blip>
          <a:stretch>
            <a:fillRect/>
          </a:stretch>
        </p:blipFill>
        <p:spPr>
          <a:xfrm>
            <a:off x="305193" y="1278117"/>
            <a:ext cx="8609814" cy="5443357"/>
          </a:xfrm>
          <a:prstGeom prst="rect">
            <a:avLst/>
          </a:prstGeom>
          <a:ln>
            <a:noFill/>
          </a:ln>
          <a:effectLst>
            <a:softEdge rad="112500"/>
          </a:effectLst>
        </p:spPr>
      </p:pic>
    </p:spTree>
    <p:extLst>
      <p:ext uri="{BB962C8B-B14F-4D97-AF65-F5344CB8AC3E}">
        <p14:creationId xmlns:p14="http://schemas.microsoft.com/office/powerpoint/2010/main" val="2498670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7B6D0F-EFA1-4F89-BE3D-389F99B25DCE}"/>
              </a:ext>
            </a:extLst>
          </p:cNvPr>
          <p:cNvSpPr>
            <a:spLocks noGrp="1"/>
          </p:cNvSpPr>
          <p:nvPr>
            <p:ph type="dt" sz="half" idx="10"/>
          </p:nvPr>
        </p:nvSpPr>
        <p:spPr/>
        <p:txBody>
          <a:bodyPr/>
          <a:lstStyle/>
          <a:p>
            <a:fld id="{9828E112-8377-45A9-BD19-18629BBD0547}" type="datetime3">
              <a:rPr lang="en-US" smtClean="0"/>
              <a:pPr/>
              <a:t>10 April 2022</a:t>
            </a:fld>
            <a:endParaRPr lang="en-US"/>
          </a:p>
        </p:txBody>
      </p:sp>
      <p:sp>
        <p:nvSpPr>
          <p:cNvPr id="3" name="Footer Placeholder 2">
            <a:extLst>
              <a:ext uri="{FF2B5EF4-FFF2-40B4-BE49-F238E27FC236}">
                <a16:creationId xmlns:a16="http://schemas.microsoft.com/office/drawing/2014/main" id="{46A596F9-5295-45DC-A7B9-329AE8E44163}"/>
              </a:ext>
            </a:extLst>
          </p:cNvPr>
          <p:cNvSpPr>
            <a:spLocks noGrp="1"/>
          </p:cNvSpPr>
          <p:nvPr>
            <p:ph type="ftr" sz="quarter" idx="11"/>
          </p:nvPr>
        </p:nvSpPr>
        <p:spPr/>
        <p:txBody>
          <a:bodyPr/>
          <a:lstStyle/>
          <a:p>
            <a:r>
              <a:rPr lang="en-US"/>
              <a:t>Department of CSE</a:t>
            </a:r>
          </a:p>
        </p:txBody>
      </p:sp>
      <p:sp>
        <p:nvSpPr>
          <p:cNvPr id="4" name="Slide Number Placeholder 3">
            <a:extLst>
              <a:ext uri="{FF2B5EF4-FFF2-40B4-BE49-F238E27FC236}">
                <a16:creationId xmlns:a16="http://schemas.microsoft.com/office/drawing/2014/main" id="{6E0C0AD4-CB98-4127-AEBF-911BBDB6DE97}"/>
              </a:ext>
            </a:extLst>
          </p:cNvPr>
          <p:cNvSpPr>
            <a:spLocks noGrp="1"/>
          </p:cNvSpPr>
          <p:nvPr>
            <p:ph type="sldNum" sz="quarter" idx="12"/>
          </p:nvPr>
        </p:nvSpPr>
        <p:spPr/>
        <p:txBody>
          <a:bodyPr/>
          <a:lstStyle/>
          <a:p>
            <a:fld id="{7B28076C-CE04-4A00-BFAA-A90EA8355859}" type="slidenum">
              <a:rPr lang="en-US" smtClean="0"/>
              <a:pPr/>
              <a:t>7</a:t>
            </a:fld>
            <a:endParaRPr lang="en-US"/>
          </a:p>
        </p:txBody>
      </p:sp>
      <p:pic>
        <p:nvPicPr>
          <p:cNvPr id="1026" name="Picture 2" descr="Flow chart describing methodology. LRA *: Linear Regression analysis. |  Download Scientific Diagram">
            <a:extLst>
              <a:ext uri="{FF2B5EF4-FFF2-40B4-BE49-F238E27FC236}">
                <a16:creationId xmlns:a16="http://schemas.microsoft.com/office/drawing/2014/main" id="{9BB1AB83-6D5C-430E-AA4A-1CC71883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8850"/>
            <a:ext cx="6477000" cy="51272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oy&#10;&#10;Description automatically generated">
            <a:extLst>
              <a:ext uri="{FF2B5EF4-FFF2-40B4-BE49-F238E27FC236}">
                <a16:creationId xmlns:a16="http://schemas.microsoft.com/office/drawing/2014/main" id="{1F75E185-5762-477E-AD13-4D60FB38980A}"/>
              </a:ext>
            </a:extLst>
          </p:cNvPr>
          <p:cNvPicPr>
            <a:picLocks noChangeAspect="1"/>
          </p:cNvPicPr>
          <p:nvPr/>
        </p:nvPicPr>
        <p:blipFill>
          <a:blip r:embed="rId3">
            <a:alphaModFix amt="12000"/>
            <a:extLst>
              <a:ext uri="{28A0092B-C50C-407E-A947-70E740481C1C}">
                <a14:useLocalDpi xmlns:a14="http://schemas.microsoft.com/office/drawing/2010/main" val="0"/>
              </a:ext>
            </a:extLst>
          </a:blip>
          <a:stretch>
            <a:fillRect/>
          </a:stretch>
        </p:blipFill>
        <p:spPr>
          <a:xfrm>
            <a:off x="381000" y="1278118"/>
            <a:ext cx="8609814" cy="5443357"/>
          </a:xfrm>
          <a:prstGeom prst="rect">
            <a:avLst/>
          </a:prstGeom>
          <a:ln>
            <a:noFill/>
          </a:ln>
          <a:effectLst>
            <a:softEdge rad="112500"/>
          </a:effectLst>
        </p:spPr>
      </p:pic>
    </p:spTree>
    <p:extLst>
      <p:ext uri="{BB962C8B-B14F-4D97-AF65-F5344CB8AC3E}">
        <p14:creationId xmlns:p14="http://schemas.microsoft.com/office/powerpoint/2010/main" val="1975506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Title 1"/>
          <p:cNvSpPr>
            <a:spLocks noGrp="1"/>
          </p:cNvSpPr>
          <p:nvPr>
            <p:ph type="title"/>
          </p:nvPr>
        </p:nvSpPr>
        <p:spPr>
          <a:xfrm>
            <a:off x="381000" y="457200"/>
            <a:ext cx="8229600" cy="655638"/>
          </a:xfrm>
        </p:spPr>
        <p:txBody>
          <a:bodyPr>
            <a:noAutofit/>
          </a:bodyPr>
          <a:lstStyle/>
          <a:p>
            <a:pPr algn="l"/>
            <a:r>
              <a:rPr lang="en-US" b="1" dirty="0">
                <a:solidFill>
                  <a:srgbClr val="FF0000"/>
                </a:solidFill>
                <a:latin typeface="Arial" pitchFamily="34" charset="0"/>
                <a:cs typeface="Arial" pitchFamily="34" charset="0"/>
              </a:rPr>
              <a:t>PROJECT IMPLEMENTATION</a:t>
            </a:r>
            <a:endParaRPr lang="en-US" b="1" dirty="0">
              <a:solidFill>
                <a:srgbClr val="FF0000"/>
              </a:solidFill>
            </a:endParaRPr>
          </a:p>
        </p:txBody>
      </p:sp>
      <p:sp>
        <p:nvSpPr>
          <p:cNvPr id="8" name="Content Placeholder 2"/>
          <p:cNvSpPr>
            <a:spLocks noGrp="1"/>
          </p:cNvSpPr>
          <p:nvPr>
            <p:ph idx="1"/>
          </p:nvPr>
        </p:nvSpPr>
        <p:spPr>
          <a:xfrm>
            <a:off x="304800" y="1219200"/>
            <a:ext cx="8610600" cy="5181600"/>
          </a:xfrm>
        </p:spPr>
        <p:txBody>
          <a:bodyPr>
            <a:noAutofit/>
          </a:bodyPr>
          <a:lstStyle/>
          <a:p>
            <a:pPr>
              <a:lnSpc>
                <a:spcPct val="150000"/>
              </a:lnSpc>
            </a:pPr>
            <a:r>
              <a:rPr lang="en-US" sz="1600" dirty="0">
                <a:latin typeface="Times New Roman" panose="02020603050405020304" pitchFamily="18" charset="0"/>
                <a:cs typeface="Times New Roman" panose="02020603050405020304" pitchFamily="18" charset="0"/>
              </a:rPr>
              <a:t>Machine learning (ML) is the study of computer algorithms that can improve automatically through experience and by the use of data. It is seen as a part of artificial intelligence. Machine learning algorithms build a model based on sample data, known as training data, in order to make predictions or decisions without being explicitly programmed to do so. Machine learning algorithms are used in a wide variety of applications, such as in medicine, email filtering, speech recognition, and computer vision, where it is difficult or unfeasible to develop conventional algorithms to perform the needed tasks.</a:t>
            </a:r>
          </a:p>
          <a:p>
            <a:pPr>
              <a:lnSpc>
                <a:spcPct val="150000"/>
              </a:lnSpc>
            </a:pPr>
            <a:r>
              <a:rPr lang="en-US" sz="1600" dirty="0">
                <a:latin typeface="Times New Roman" panose="02020603050405020304" pitchFamily="18" charset="0"/>
                <a:cs typeface="Times New Roman" panose="02020603050405020304" pitchFamily="18" charset="0"/>
              </a:rPr>
              <a:t>7 Steps of machine learning:</a:t>
            </a:r>
          </a:p>
          <a:p>
            <a:pPr algn="just">
              <a:buFont typeface="+mj-lt"/>
              <a:buAutoNum type="arabicPeriod"/>
            </a:pPr>
            <a:r>
              <a:rPr lang="en-US" sz="1600" b="0" i="0" dirty="0">
                <a:solidFill>
                  <a:srgbClr val="202124"/>
                </a:solidFill>
                <a:effectLst/>
                <a:latin typeface="Times New Roman" panose="02020603050405020304" pitchFamily="18" charset="0"/>
                <a:cs typeface="Times New Roman" panose="02020603050405020304" pitchFamily="18" charset="0"/>
              </a:rPr>
              <a:t>Collecting Data: </a:t>
            </a:r>
          </a:p>
          <a:p>
            <a:pPr algn="just">
              <a:buFont typeface="+mj-lt"/>
              <a:buAutoNum type="arabicPeriod"/>
            </a:pPr>
            <a:r>
              <a:rPr lang="en-US" sz="1600" b="0" i="0" dirty="0">
                <a:solidFill>
                  <a:srgbClr val="202124"/>
                </a:solidFill>
                <a:effectLst/>
                <a:latin typeface="Times New Roman" panose="02020603050405020304" pitchFamily="18" charset="0"/>
                <a:cs typeface="Times New Roman" panose="02020603050405020304" pitchFamily="18" charset="0"/>
              </a:rPr>
              <a:t>Preparing the Data: </a:t>
            </a:r>
          </a:p>
          <a:p>
            <a:pPr algn="just">
              <a:buFont typeface="+mj-lt"/>
              <a:buAutoNum type="arabicPeriod"/>
            </a:pPr>
            <a:r>
              <a:rPr lang="en-US" sz="1600" b="0" i="0" dirty="0">
                <a:solidFill>
                  <a:srgbClr val="202124"/>
                </a:solidFill>
                <a:effectLst/>
                <a:latin typeface="Times New Roman" panose="02020603050405020304" pitchFamily="18" charset="0"/>
                <a:cs typeface="Times New Roman" panose="02020603050405020304" pitchFamily="18" charset="0"/>
              </a:rPr>
              <a:t>Choosing a Model: </a:t>
            </a:r>
          </a:p>
          <a:p>
            <a:pPr algn="just">
              <a:buFont typeface="+mj-lt"/>
              <a:buAutoNum type="arabicPeriod"/>
            </a:pPr>
            <a:r>
              <a:rPr lang="en-US" sz="1600" b="0" i="0" dirty="0">
                <a:solidFill>
                  <a:srgbClr val="202124"/>
                </a:solidFill>
                <a:effectLst/>
                <a:latin typeface="Times New Roman" panose="02020603050405020304" pitchFamily="18" charset="0"/>
                <a:cs typeface="Times New Roman" panose="02020603050405020304" pitchFamily="18" charset="0"/>
              </a:rPr>
              <a:t>Training the Model: </a:t>
            </a:r>
          </a:p>
          <a:p>
            <a:pPr algn="just">
              <a:buFont typeface="+mj-lt"/>
              <a:buAutoNum type="arabicPeriod"/>
            </a:pPr>
            <a:r>
              <a:rPr lang="en-US" sz="1600" b="0" i="0" dirty="0">
                <a:solidFill>
                  <a:srgbClr val="202124"/>
                </a:solidFill>
                <a:effectLst/>
                <a:latin typeface="Times New Roman" panose="02020603050405020304" pitchFamily="18" charset="0"/>
                <a:cs typeface="Times New Roman" panose="02020603050405020304" pitchFamily="18" charset="0"/>
              </a:rPr>
              <a:t>Evaluating the Model:</a:t>
            </a:r>
          </a:p>
          <a:p>
            <a:pPr algn="just">
              <a:buFont typeface="+mj-lt"/>
              <a:buAutoNum type="arabicPeriod"/>
            </a:pPr>
            <a:r>
              <a:rPr lang="en-US" sz="1600" b="0" i="0" dirty="0">
                <a:solidFill>
                  <a:srgbClr val="202124"/>
                </a:solidFill>
                <a:effectLst/>
                <a:latin typeface="Times New Roman" panose="02020603050405020304" pitchFamily="18" charset="0"/>
                <a:cs typeface="Times New Roman" panose="02020603050405020304" pitchFamily="18" charset="0"/>
              </a:rPr>
              <a:t>Parameter Tuning: </a:t>
            </a:r>
          </a:p>
          <a:p>
            <a:pPr algn="just">
              <a:buFont typeface="+mj-lt"/>
              <a:buAutoNum type="arabicPeriod"/>
            </a:pPr>
            <a:r>
              <a:rPr lang="en-US" sz="1600" b="0" i="0" dirty="0">
                <a:solidFill>
                  <a:srgbClr val="202124"/>
                </a:solidFill>
                <a:effectLst/>
                <a:latin typeface="Times New Roman" panose="02020603050405020304" pitchFamily="18" charset="0"/>
                <a:cs typeface="Times New Roman" panose="02020603050405020304" pitchFamily="18" charset="0"/>
              </a:rPr>
              <a:t>Making Predictions: </a:t>
            </a:r>
          </a:p>
          <a:p>
            <a:pPr>
              <a:lnSpc>
                <a:spcPct val="150000"/>
              </a:lnSpc>
            </a:pPr>
            <a:endParaRPr lang="en-US" sz="1600" dirty="0">
              <a:latin typeface="Times New Roman" panose="02020603050405020304" pitchFamily="18" charset="0"/>
              <a:cs typeface="Times New Roman" panose="02020603050405020304" pitchFamily="18" charset="0"/>
            </a:endParaRP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p:txBody>
      </p:sp>
      <p:pic>
        <p:nvPicPr>
          <p:cNvPr id="11" name="Picture 10" descr="A picture containing toy&#10;&#10;Description automatically generated">
            <a:extLst>
              <a:ext uri="{FF2B5EF4-FFF2-40B4-BE49-F238E27FC236}">
                <a16:creationId xmlns:a16="http://schemas.microsoft.com/office/drawing/2014/main" id="{097EEBB7-7DD9-4DFB-908C-0BACBCCE61DE}"/>
              </a:ext>
            </a:extLst>
          </p:cNvPr>
          <p:cNvPicPr>
            <a:picLocks noChangeAspect="1"/>
          </p:cNvPicPr>
          <p:nvPr/>
        </p:nvPicPr>
        <p:blipFill>
          <a:blip r:embed="rId3">
            <a:alphaModFix amt="12000"/>
            <a:extLst>
              <a:ext uri="{28A0092B-C50C-407E-A947-70E740481C1C}">
                <a14:useLocalDpi xmlns:a14="http://schemas.microsoft.com/office/drawing/2010/main" val="0"/>
              </a:ext>
            </a:extLst>
          </a:blip>
          <a:stretch>
            <a:fillRect/>
          </a:stretch>
        </p:blipFill>
        <p:spPr>
          <a:xfrm>
            <a:off x="305193" y="1278117"/>
            <a:ext cx="8609814" cy="5443357"/>
          </a:xfrm>
          <a:prstGeom prst="rect">
            <a:avLst/>
          </a:prstGeom>
          <a:ln>
            <a:noFill/>
          </a:ln>
          <a:effectLst>
            <a:softEdge rad="112500"/>
          </a:effectLst>
        </p:spPr>
      </p:pic>
    </p:spTree>
    <p:extLst>
      <p:ext uri="{BB962C8B-B14F-4D97-AF65-F5344CB8AC3E}">
        <p14:creationId xmlns:p14="http://schemas.microsoft.com/office/powerpoint/2010/main" val="25264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381000" y="533400"/>
            <a:ext cx="8229600" cy="503238"/>
          </a:xfrm>
        </p:spPr>
        <p:txBody>
          <a:bodyPr>
            <a:noAutofit/>
          </a:bodyPr>
          <a:lstStyle/>
          <a:p>
            <a:pPr algn="l"/>
            <a:r>
              <a:rPr lang="en-US" b="1" dirty="0">
                <a:solidFill>
                  <a:srgbClr val="FF0000"/>
                </a:solidFill>
                <a:latin typeface="Times New Roman" panose="02020603050405020304" pitchFamily="18" charset="0"/>
                <a:cs typeface="Times New Roman" panose="02020603050405020304" pitchFamily="18" charset="0"/>
              </a:rPr>
              <a:t>METHODOLOGY</a:t>
            </a:r>
          </a:p>
        </p:txBody>
      </p:sp>
      <p:sp>
        <p:nvSpPr>
          <p:cNvPr id="8" name="Content Placeholder 2"/>
          <p:cNvSpPr>
            <a:spLocks noGrp="1"/>
          </p:cNvSpPr>
          <p:nvPr>
            <p:ph idx="1"/>
          </p:nvPr>
        </p:nvSpPr>
        <p:spPr>
          <a:xfrm>
            <a:off x="304800" y="1219200"/>
            <a:ext cx="8610600" cy="5181600"/>
          </a:xfrm>
        </p:spPr>
        <p:txBody>
          <a:bodyPr>
            <a:normAutofit/>
          </a:bodyPr>
          <a:lstStyle/>
          <a:p>
            <a:pPr marL="0" indent="0" algn="just">
              <a:lnSpc>
                <a:spcPct val="150000"/>
              </a:lnSpc>
              <a:buNone/>
            </a:pPr>
            <a:endParaRPr lang="en-US" sz="2800" dirty="0">
              <a:latin typeface="Times New Roman" panose="02020603050405020304" pitchFamily="18" charset="0"/>
              <a:cs typeface="Times New Roman" panose="02020603050405020304" pitchFamily="18" charset="0"/>
            </a:endParaRPr>
          </a:p>
          <a:p>
            <a:pPr algn="just">
              <a:lnSpc>
                <a:spcPct val="90000"/>
              </a:lnSpc>
            </a:pPr>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FD6BB76-ADBB-4ED7-BF78-4B11A869C004}"/>
              </a:ext>
            </a:extLst>
          </p:cNvPr>
          <p:cNvSpPr txBox="1"/>
          <p:nvPr/>
        </p:nvSpPr>
        <p:spPr>
          <a:xfrm>
            <a:off x="304800" y="1265186"/>
            <a:ext cx="8458200" cy="4942892"/>
          </a:xfrm>
          <a:prstGeom prst="rect">
            <a:avLst/>
          </a:prstGeom>
          <a:noFill/>
        </p:spPr>
        <p:txBody>
          <a:bodyPr wrap="square">
            <a:sp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Linear Regression is a machine learning algorithm based on supervised learning. It performs regression task. Regression models a target prediction value based on independent variables. It is mostly used for finding out the relationship between variables and forecasting. Different regression models differ based on – the kind of relationship between dependent and independent variables they are considering, and the number of independent variables getting used.</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Linear regression performs the task to predict a dependent variable value (y) based on a given independent variable (x). So, this regression technique finds out a linear relationship between x (input) and y(output). Hence, the name is Linear Regression.</a:t>
            </a:r>
          </a:p>
          <a:p>
            <a:pPr marL="0" marR="0" lvl="0" indent="0" algn="ctr"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 a0+a1X+ </a:t>
            </a:r>
            <a:r>
              <a:rPr kumimoji="0" lang="el-GR"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ε</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where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 = Dependent Variable                                                                                                                             X = Independent Variable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a0 = Intercept of the line that offers additional DOF or degree of freedom.</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a1 = Linear regression coefficient, which is a scale factor to every input value.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ε = Random error</a:t>
            </a:r>
          </a:p>
        </p:txBody>
      </p:sp>
      <p:pic>
        <p:nvPicPr>
          <p:cNvPr id="11" name="Picture 10" descr="A picture containing toy&#10;&#10;Description automatically generated">
            <a:extLst>
              <a:ext uri="{FF2B5EF4-FFF2-40B4-BE49-F238E27FC236}">
                <a16:creationId xmlns:a16="http://schemas.microsoft.com/office/drawing/2014/main" id="{561CCC3A-4B44-447C-9005-CCD5EEA0253E}"/>
              </a:ext>
            </a:extLst>
          </p:cNvPr>
          <p:cNvPicPr>
            <a:picLocks noChangeAspect="1"/>
          </p:cNvPicPr>
          <p:nvPr/>
        </p:nvPicPr>
        <p:blipFill>
          <a:blip r:embed="rId2">
            <a:alphaModFix amt="12000"/>
            <a:extLst>
              <a:ext uri="{28A0092B-C50C-407E-A947-70E740481C1C}">
                <a14:useLocalDpi xmlns:a14="http://schemas.microsoft.com/office/drawing/2010/main" val="0"/>
              </a:ext>
            </a:extLst>
          </a:blip>
          <a:stretch>
            <a:fillRect/>
          </a:stretch>
        </p:blipFill>
        <p:spPr>
          <a:xfrm>
            <a:off x="305193" y="1278117"/>
            <a:ext cx="8609814" cy="5443357"/>
          </a:xfrm>
          <a:prstGeom prst="rect">
            <a:avLst/>
          </a:prstGeom>
          <a:ln>
            <a:noFill/>
          </a:ln>
          <a:effectLst>
            <a:softEdge rad="112500"/>
          </a:effectLst>
        </p:spPr>
      </p:pic>
    </p:spTree>
    <p:extLst>
      <p:ext uri="{BB962C8B-B14F-4D97-AF65-F5344CB8AC3E}">
        <p14:creationId xmlns:p14="http://schemas.microsoft.com/office/powerpoint/2010/main" val="125036181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1681</TotalTime>
  <Words>1204</Words>
  <Application>Microsoft Office PowerPoint</Application>
  <PresentationFormat>On-screen Show (4:3)</PresentationFormat>
  <Paragraphs>118</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Custom Design</vt:lpstr>
      <vt:lpstr> </vt:lpstr>
      <vt:lpstr>PRESENTATION OUTLINE</vt:lpstr>
      <vt:lpstr>PowerPoint Presentation</vt:lpstr>
      <vt:lpstr>PowerPoint Presentation</vt:lpstr>
      <vt:lpstr>OBJECTIVES</vt:lpstr>
      <vt:lpstr>IDEATION MAP</vt:lpstr>
      <vt:lpstr>PowerPoint Presentation</vt:lpstr>
      <vt:lpstr>PROJECT IMPLEMENTATION</vt:lpstr>
      <vt:lpstr>METHODOLOGY</vt:lpstr>
      <vt:lpstr>PowerPoint Presentation</vt:lpstr>
      <vt:lpstr>RESULTS AND DISCUSSION</vt:lpstr>
      <vt:lpstr>SCREENSHOT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Pankhuri Santoshi</cp:lastModifiedBy>
  <cp:revision>84</cp:revision>
  <dcterms:created xsi:type="dcterms:W3CDTF">2019-11-06T07:48:53Z</dcterms:created>
  <dcterms:modified xsi:type="dcterms:W3CDTF">2022-04-10T17:04:47Z</dcterms:modified>
</cp:coreProperties>
</file>