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93" r:id="rId8"/>
    <p:sldId id="294" r:id="rId9"/>
    <p:sldId id="295" r:id="rId10"/>
    <p:sldId id="296" r:id="rId11"/>
    <p:sldId id="267" r:id="rId12"/>
    <p:sldId id="287" r:id="rId13"/>
    <p:sldId id="291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23D7CF4-AAE2-46C2-9FD3-AE7D3415ADE2}" type="datetimeFigureOut">
              <a:rPr lang="en-US" smtClean="0"/>
              <a:pPr/>
              <a:t>11/3/2018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38E3900-509C-40A5-9E8A-8ECF65EDC11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6282" y="-214338"/>
            <a:ext cx="4357718" cy="2071678"/>
          </a:xfrm>
        </p:spPr>
        <p:txBody>
          <a:bodyPr/>
          <a:lstStyle/>
          <a:p>
            <a:pPr algn="l"/>
            <a:r>
              <a:rPr lang="en-IN" dirty="0" smtClean="0"/>
              <a:t>DIGIT RECOGNITION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15008" y="4919008"/>
            <a:ext cx="34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Presented By</a:t>
            </a:r>
          </a:p>
          <a:p>
            <a:r>
              <a:rPr lang="en-IN" sz="2400" dirty="0" err="1" smtClean="0">
                <a:solidFill>
                  <a:schemeClr val="bg1"/>
                </a:solidFill>
              </a:rPr>
              <a:t>Pankhuri</a:t>
            </a:r>
            <a:r>
              <a:rPr lang="en-IN" sz="2400" dirty="0" smtClean="0">
                <a:solidFill>
                  <a:schemeClr val="bg1"/>
                </a:solidFill>
              </a:rPr>
              <a:t> Jain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18121023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PhD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Mathematical Science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314" name="AutoShape 2" descr="Image result for artificial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16" name="AutoShape 4" descr="Image result for artificial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18" name="AutoShape 6" descr="Image result for artificial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22" name="Picture 2" descr="Figure shows some examples of different user handwritten&#10; "/>
          <p:cNvPicPr>
            <a:picLocks noChangeAspect="1" noChangeArrowheads="1"/>
          </p:cNvPicPr>
          <p:nvPr/>
        </p:nvPicPr>
        <p:blipFill>
          <a:blip r:embed="rId2"/>
          <a:srcRect l="9483" t="17224" r="3526" b="46764"/>
          <a:stretch>
            <a:fillRect/>
          </a:stretch>
        </p:blipFill>
        <p:spPr bwMode="auto">
          <a:xfrm>
            <a:off x="3643306" y="2500306"/>
            <a:ext cx="5286412" cy="16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Tensor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Google </a:t>
            </a:r>
            <a:r>
              <a:rPr lang="en-IN" dirty="0" err="1" smtClean="0"/>
              <a:t>TensorFlow</a:t>
            </a:r>
            <a:r>
              <a:rPr lang="en-IN" dirty="0" smtClean="0"/>
              <a:t> is basically a Machine Learning library that is used for applying deep learning.</a:t>
            </a:r>
          </a:p>
          <a:p>
            <a:r>
              <a:rPr lang="en-IN" dirty="0" smtClean="0"/>
              <a:t>It created data graph flows for each model, where a graph consists of two units: 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Tensor:</a:t>
            </a:r>
            <a:r>
              <a:rPr lang="en-IN" dirty="0" smtClean="0"/>
              <a:t> A tensor is any multidimensional array.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Node:</a:t>
            </a:r>
            <a:r>
              <a:rPr lang="en-IN" dirty="0" smtClean="0"/>
              <a:t> A node is a mathematical computation that is being worked at the moment.</a:t>
            </a:r>
          </a:p>
          <a:p>
            <a:r>
              <a:rPr lang="en-IN" dirty="0" smtClean="0"/>
              <a:t>A data graph flow essentially maps the flow of information via the interchange between these two components. Once this graph is complete, the model is executed and the output is computed.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DATASET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hangingPunct="0"/>
            <a:r>
              <a:rPr lang="en-IN" sz="2400" dirty="0" smtClean="0"/>
              <a:t>Two datasets have been used:</a:t>
            </a:r>
          </a:p>
          <a:p>
            <a:pPr marL="457200" indent="-457200" hangingPunct="0">
              <a:buFont typeface="+mj-lt"/>
              <a:buAutoNum type="arabicPeriod"/>
            </a:pPr>
            <a:r>
              <a:rPr lang="en-IN" sz="2400" dirty="0" smtClean="0"/>
              <a:t>Dataset available from python library </a:t>
            </a:r>
            <a:r>
              <a:rPr lang="en-IN" sz="2400" dirty="0" err="1" smtClean="0"/>
              <a:t>sklearn</a:t>
            </a:r>
            <a:r>
              <a:rPr lang="en-IN" sz="2400" dirty="0" smtClean="0"/>
              <a:t>. It consists of 1797 8 by 8 images i.e. 1797 instances with 64 dimensionality.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MNIST dataset is a computer vision database consisting of handwritten digits, with labels identifying the digits. It consists of 70000 images of </a:t>
            </a:r>
            <a:r>
              <a:rPr lang="en-IN" sz="2400" b="1" dirty="0" smtClean="0"/>
              <a:t>28</a:t>
            </a:r>
            <a:r>
              <a:rPr lang="en-IN" sz="2400" dirty="0" smtClean="0"/>
              <a:t> pixels by </a:t>
            </a:r>
            <a:r>
              <a:rPr lang="en-IN" sz="2400" b="1" dirty="0" smtClean="0"/>
              <a:t>28</a:t>
            </a:r>
            <a:r>
              <a:rPr lang="en-IN" sz="2400" dirty="0" smtClean="0"/>
              <a:t> pixels i.e. 784 dimensionality.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dirty="0" smtClean="0"/>
              <a:t>RESULTS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For digits dataset with 1383 instances in training and 414 in testing i.e. In ratio 77:23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Logistic Regression – 94.202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K Nearest Neighbour – 98.309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Support Vector Machine – 98.067</a:t>
            </a:r>
          </a:p>
          <a:p>
            <a:r>
              <a:rPr lang="en-IN" sz="2400" dirty="0" smtClean="0"/>
              <a:t>For MNIST dataset with 60000 instances in training and 10000 in testing i.e. In ratio 6:1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Logistic Regression – 92.02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K Nearest Neighbour – 94.17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Support Vector Machine – 96.88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err="1" smtClean="0"/>
              <a:t>Tensorflow</a:t>
            </a:r>
            <a:r>
              <a:rPr lang="en-IN" sz="2400" dirty="0" smtClean="0"/>
              <a:t> – 91.76</a:t>
            </a:r>
          </a:p>
          <a:p>
            <a:pPr>
              <a:buFont typeface="Wingdings" pitchFamily="2" charset="2"/>
              <a:buChar char="§"/>
            </a:pPr>
            <a:endParaRPr lang="en-IN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KNN algorithm is that it’s </a:t>
            </a:r>
            <a:r>
              <a:rPr lang="en-IN" sz="2400" i="1" dirty="0" smtClean="0"/>
              <a:t>extremely simple</a:t>
            </a:r>
            <a:r>
              <a:rPr lang="en-IN" sz="2400" dirty="0" smtClean="0"/>
              <a:t> to implement and understand. Also, the KNN algorithm is more suited for low-dimensional feature spaces. </a:t>
            </a:r>
          </a:p>
          <a:p>
            <a:r>
              <a:rPr lang="en-IN" sz="2400" dirty="0" smtClean="0"/>
              <a:t>Support Vector Machines are a powerful method of prediction and is a widely used machine learning algorithm.</a:t>
            </a:r>
          </a:p>
          <a:p>
            <a:r>
              <a:rPr lang="en-IN" sz="2400" dirty="0" smtClean="0"/>
              <a:t>Creating a deep learning model can be easy and intuitive on </a:t>
            </a:r>
            <a:r>
              <a:rPr lang="en-IN" sz="2400" dirty="0" err="1" smtClean="0"/>
              <a:t>Tensorflow</a:t>
            </a:r>
            <a:r>
              <a:rPr lang="en-IN" sz="2400" dirty="0" smtClean="0"/>
              <a:t>. </a:t>
            </a:r>
          </a:p>
          <a:p>
            <a:endParaRPr lang="en-IN" sz="2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conclusion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computer understand the numbers that is written manually by users and views them according to the computer process. Best accuracy obtained was 98.30%.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1462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dirty="0" smtClean="0"/>
              <a:t>CONTENTS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200" dirty="0" smtClean="0"/>
              <a:t>INTRODUCTION</a:t>
            </a:r>
          </a:p>
          <a:p>
            <a:pPr algn="just"/>
            <a:r>
              <a:rPr lang="en-IN" sz="2200" dirty="0" smtClean="0"/>
              <a:t>OBJECTIVE</a:t>
            </a:r>
          </a:p>
          <a:p>
            <a:pPr algn="just"/>
            <a:r>
              <a:rPr lang="en-IN" sz="2200" dirty="0" smtClean="0"/>
              <a:t>METHODOLOGY</a:t>
            </a:r>
          </a:p>
          <a:p>
            <a:pPr algn="just"/>
            <a:r>
              <a:rPr lang="en-IN" sz="2200" dirty="0" smtClean="0"/>
              <a:t>LOGISTIC REGRESSION</a:t>
            </a:r>
          </a:p>
          <a:p>
            <a:pPr algn="just"/>
            <a:r>
              <a:rPr lang="en-IN" sz="2200" dirty="0" smtClean="0"/>
              <a:t>K NEAREST NEIGHBOUR</a:t>
            </a:r>
          </a:p>
          <a:p>
            <a:pPr algn="just"/>
            <a:r>
              <a:rPr lang="en-IN" sz="2200" dirty="0" smtClean="0"/>
              <a:t>SUPPORT VECTOR MACHINE</a:t>
            </a:r>
          </a:p>
          <a:p>
            <a:pPr algn="just"/>
            <a:r>
              <a:rPr lang="en-IN" sz="2200" dirty="0" smtClean="0"/>
              <a:t>TENSORFLOW</a:t>
            </a:r>
          </a:p>
          <a:p>
            <a:pPr algn="just"/>
            <a:r>
              <a:rPr lang="en-IN" sz="2200" dirty="0" smtClean="0"/>
              <a:t>DATASET</a:t>
            </a:r>
          </a:p>
          <a:p>
            <a:pPr algn="just"/>
            <a:r>
              <a:rPr lang="en-IN" sz="2200" dirty="0" smtClean="0"/>
              <a:t>RESULTS</a:t>
            </a:r>
          </a:p>
          <a:p>
            <a:pPr algn="just"/>
            <a:r>
              <a:rPr lang="en-IN" sz="2200" dirty="0" smtClean="0"/>
              <a:t>CONCLUSION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dirty="0" smtClean="0"/>
              <a:t>introduction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There are many fields concern with numbers, for example, checks in banks or recognizing numbers in car plates, the subject of digit recognition appears. </a:t>
            </a:r>
          </a:p>
          <a:p>
            <a:r>
              <a:rPr lang="en-IN" sz="2400" dirty="0" smtClean="0"/>
              <a:t>In other words, to let the computer understand the numbers that is written manually by users and views them according to the computer process. Here, we present a way to recognize isolated digits that exist in different applications.</a:t>
            </a:r>
            <a:endParaRPr lang="en-IN" sz="22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Figure shows some examples of different user handwritten digits.</a:t>
            </a:r>
            <a:endParaRPr lang="en-IN" sz="2200" dirty="0"/>
          </a:p>
        </p:txBody>
      </p:sp>
      <p:pic>
        <p:nvPicPr>
          <p:cNvPr id="4" name="Picture 2" descr="Figure shows some examples of different user handwritten&#10; "/>
          <p:cNvPicPr>
            <a:picLocks noChangeAspect="1" noChangeArrowheads="1"/>
          </p:cNvPicPr>
          <p:nvPr/>
        </p:nvPicPr>
        <p:blipFill>
          <a:blip r:embed="rId2"/>
          <a:srcRect l="9483" t="17224" r="3526" b="46764"/>
          <a:stretch>
            <a:fillRect/>
          </a:stretch>
        </p:blipFill>
        <p:spPr bwMode="auto">
          <a:xfrm>
            <a:off x="714348" y="2857496"/>
            <a:ext cx="5286412" cy="16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OBJECTIVE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main objective for our system was to recognize digits existing in different application. </a:t>
            </a:r>
          </a:p>
          <a:p>
            <a:r>
              <a:rPr lang="en-IN" sz="2400" dirty="0" smtClean="0"/>
              <a:t>For example, different users have their own handwriting styles where here the main challenge falls to let computer system understand these different handwriting styles and recognize the underlying digit.</a:t>
            </a:r>
            <a:endParaRPr lang="en-IN" sz="2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methodology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Digit Recognition uses four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K Nearest Neighbour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Support Vector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 smtClean="0"/>
              <a:t>Tensorflow</a:t>
            </a:r>
            <a:endParaRPr lang="en-IN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Logistic regression is a probabilistic, linear classifier. </a:t>
            </a:r>
          </a:p>
          <a:p>
            <a:r>
              <a:rPr lang="en-IN" sz="2400" dirty="0" smtClean="0"/>
              <a:t>It is </a:t>
            </a:r>
            <a:r>
              <a:rPr lang="en-IN" sz="2400" dirty="0" err="1" smtClean="0"/>
              <a:t>parametrised</a:t>
            </a:r>
            <a:r>
              <a:rPr lang="en-IN" sz="2400" dirty="0" smtClean="0"/>
              <a:t> by a weight matrix and a bias vector. </a:t>
            </a:r>
          </a:p>
          <a:p>
            <a:r>
              <a:rPr lang="en-IN" sz="2400" dirty="0" smtClean="0"/>
              <a:t>Classification is done by projecting an input vector onto a set of </a:t>
            </a:r>
            <a:r>
              <a:rPr lang="en-IN" sz="2400" dirty="0" err="1" smtClean="0"/>
              <a:t>hyperplanes</a:t>
            </a:r>
            <a:r>
              <a:rPr lang="en-IN" sz="2400" dirty="0" smtClean="0"/>
              <a:t>, each of which corresponds to a class. </a:t>
            </a:r>
          </a:p>
          <a:p>
            <a:r>
              <a:rPr lang="en-IN" sz="2400" dirty="0" smtClean="0"/>
              <a:t>The distance from the input to a </a:t>
            </a:r>
            <a:r>
              <a:rPr lang="en-IN" sz="2400" dirty="0" err="1" smtClean="0"/>
              <a:t>hyperplane</a:t>
            </a:r>
            <a:r>
              <a:rPr lang="en-IN" sz="2400" dirty="0" smtClean="0"/>
              <a:t> reflects the probability that the input is a member of the corresponding class.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 nearest neighbour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k-Nearest </a:t>
            </a:r>
            <a:r>
              <a:rPr lang="en-IN" sz="2400" dirty="0" err="1" smtClean="0"/>
              <a:t>Neighbor</a:t>
            </a:r>
            <a:r>
              <a:rPr lang="en-IN" sz="2400" dirty="0" smtClean="0"/>
              <a:t> classifier is the most simple image classification algorithm. </a:t>
            </a:r>
          </a:p>
          <a:p>
            <a:r>
              <a:rPr lang="en-IN" sz="2400" dirty="0" smtClean="0"/>
              <a:t>It calculates the distance between feature vectors, we have the </a:t>
            </a:r>
            <a:r>
              <a:rPr lang="en-IN" sz="2400" i="1" dirty="0" smtClean="0"/>
              <a:t>labels</a:t>
            </a:r>
            <a:r>
              <a:rPr lang="en-IN" sz="2400" dirty="0" smtClean="0"/>
              <a:t> associated with each image, so we can predict and return an actual </a:t>
            </a:r>
            <a:r>
              <a:rPr lang="en-IN" sz="2400" i="1" dirty="0" smtClean="0"/>
              <a:t>category</a:t>
            </a:r>
            <a:r>
              <a:rPr lang="en-IN" sz="2400" dirty="0" smtClean="0"/>
              <a:t> for the image.</a:t>
            </a:r>
          </a:p>
          <a:p>
            <a:r>
              <a:rPr lang="en-IN" sz="2400" dirty="0" smtClean="0"/>
              <a:t>The k-NN algorithm classifies unknown data points by finding the </a:t>
            </a:r>
            <a:r>
              <a:rPr lang="en-IN" sz="2400" i="1" dirty="0" smtClean="0"/>
              <a:t>most common class</a:t>
            </a:r>
            <a:r>
              <a:rPr lang="en-IN" sz="2400" dirty="0" smtClean="0"/>
              <a:t> among the </a:t>
            </a:r>
            <a:r>
              <a:rPr lang="en-IN" sz="2400" b="1" i="1" dirty="0" smtClean="0"/>
              <a:t>k</a:t>
            </a:r>
            <a:r>
              <a:rPr lang="en-IN" sz="2400" i="1" dirty="0" smtClean="0"/>
              <a:t> closest examples.</a:t>
            </a:r>
            <a:r>
              <a:rPr lang="en-IN" sz="2400" dirty="0" smtClean="0"/>
              <a:t> Each data point in the </a:t>
            </a:r>
            <a:r>
              <a:rPr lang="en-IN" sz="2400" i="1" dirty="0" smtClean="0"/>
              <a:t>k</a:t>
            </a:r>
            <a:r>
              <a:rPr lang="en-IN" sz="2400" dirty="0" smtClean="0"/>
              <a:t> closest data points casts a vote, and the category with the highest number of votes wins!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Support Vector Machines try to find a </a:t>
            </a:r>
            <a:r>
              <a:rPr lang="en-IN" sz="2400" dirty="0" err="1" smtClean="0"/>
              <a:t>hyperplane</a:t>
            </a:r>
            <a:r>
              <a:rPr lang="en-IN" sz="2400" dirty="0" smtClean="0"/>
              <a:t> that separates the training data into classes with a maximum margin. </a:t>
            </a:r>
          </a:p>
          <a:p>
            <a:r>
              <a:rPr lang="en-IN" sz="2400" dirty="0" smtClean="0"/>
              <a:t>Aim is to maximize the margin between the </a:t>
            </a:r>
            <a:r>
              <a:rPr lang="en-IN" sz="2400" dirty="0" err="1" smtClean="0"/>
              <a:t>hyperplane</a:t>
            </a:r>
            <a:r>
              <a:rPr lang="en-IN" sz="2400" dirty="0" smtClean="0"/>
              <a:t> and to minimize the error of incorrectly recognizing a digit. </a:t>
            </a:r>
          </a:p>
          <a:p>
            <a:r>
              <a:rPr lang="en-IN" sz="2400" dirty="0" smtClean="0"/>
              <a:t>The </a:t>
            </a:r>
            <a:r>
              <a:rPr lang="en-IN" sz="2400" dirty="0" err="1" smtClean="0"/>
              <a:t>hyperplane</a:t>
            </a:r>
            <a:r>
              <a:rPr lang="en-IN" sz="2400" dirty="0" smtClean="0"/>
              <a:t> then divides the data, so that everything above the </a:t>
            </a:r>
            <a:r>
              <a:rPr lang="en-IN" sz="2400" dirty="0" err="1" smtClean="0"/>
              <a:t>hyperplane</a:t>
            </a:r>
            <a:r>
              <a:rPr lang="en-IN" sz="2400" dirty="0" smtClean="0"/>
              <a:t> belongs to one class and everything below the </a:t>
            </a:r>
            <a:r>
              <a:rPr lang="en-IN" sz="2400" dirty="0" err="1" smtClean="0"/>
              <a:t>hyperplane</a:t>
            </a:r>
            <a:r>
              <a:rPr lang="en-IN" sz="2400" dirty="0" smtClean="0"/>
              <a:t> belongs to the other class.</a:t>
            </a:r>
            <a:endParaRPr lang="en-I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2727</TotalTime>
  <Words>456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DIGIT RECOGNITION</vt:lpstr>
      <vt:lpstr>CONTENTS</vt:lpstr>
      <vt:lpstr>introduction</vt:lpstr>
      <vt:lpstr>Slide 4</vt:lpstr>
      <vt:lpstr>OBJECTIVE</vt:lpstr>
      <vt:lpstr>methodology</vt:lpstr>
      <vt:lpstr>Logistic regression</vt:lpstr>
      <vt:lpstr>K nearest neighbour</vt:lpstr>
      <vt:lpstr>Support vector machine</vt:lpstr>
      <vt:lpstr>Tensor flow</vt:lpstr>
      <vt:lpstr>DATASET</vt:lpstr>
      <vt:lpstr>RESULTS</vt:lpstr>
      <vt:lpstr>Slide 13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classification using ANN</dc:title>
  <dc:creator>user</dc:creator>
  <cp:lastModifiedBy>user</cp:lastModifiedBy>
  <cp:revision>175</cp:revision>
  <dcterms:created xsi:type="dcterms:W3CDTF">2018-03-17T08:24:59Z</dcterms:created>
  <dcterms:modified xsi:type="dcterms:W3CDTF">2018-11-03T14:18:35Z</dcterms:modified>
</cp:coreProperties>
</file>