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2" r:id="rId3"/>
    <p:sldId id="258" r:id="rId4"/>
    <p:sldId id="259" r:id="rId5"/>
    <p:sldId id="278" r:id="rId6"/>
    <p:sldId id="275" r:id="rId7"/>
    <p:sldId id="271" r:id="rId8"/>
    <p:sldId id="290" r:id="rId9"/>
    <p:sldId id="291" r:id="rId10"/>
    <p:sldId id="289" r:id="rId11"/>
    <p:sldId id="293" r:id="rId12"/>
    <p:sldId id="292" r:id="rId13"/>
    <p:sldId id="268" r:id="rId14"/>
    <p:sldId id="295" r:id="rId15"/>
    <p:sldId id="296" r:id="rId16"/>
    <p:sldId id="299" r:id="rId17"/>
    <p:sldId id="303" r:id="rId18"/>
    <p:sldId id="298" r:id="rId19"/>
    <p:sldId id="300" r:id="rId20"/>
    <p:sldId id="302" r:id="rId21"/>
    <p:sldId id="305" r:id="rId22"/>
    <p:sldId id="306" r:id="rId23"/>
    <p:sldId id="307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</a:t>
            </a:r>
            <a:r>
              <a:rPr lang="en-IN" sz="1800"/>
              <a:t>Pankhuri Mishra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</a:t>
            </a:r>
            <a:r>
              <a:rPr lang="en-US" sz="2800" dirty="0"/>
              <a:t> Contd.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342900">
              <a:buFont typeface="+mj-lt"/>
              <a:buAutoNum type="arabicPeriod" startAt="3"/>
            </a:pPr>
            <a:r>
              <a:rPr lang="en-IN" sz="1600" dirty="0"/>
              <a:t>Conclude driving factors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400" dirty="0"/>
              <a:t>We have few variables having direct impact on the target variable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400" dirty="0"/>
              <a:t>Focussing on the factors for defaulters i.e. % Charged Off  loan status, risk factor can be defined as below: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Very Low Risk i.e. less than 10% Charged Off loan applicants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Low Risk i.e. 10 -15% Charged Off loan applicants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Medium Risk i.e. 15-20% Charged Off loan applicants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High Risk i.e. 20-25% Charged Off loan applicants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Very High Risk i.e. more than 25% Charged Off loan applicants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400" dirty="0"/>
              <a:t>Home Ownership, Verification status, Employment, State, DTI have some impact on the Fully Paid and Charged Off .Low-Medium risk areas can be identified. For example ,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Loan applicants having rented property are at higher risk than those having own property.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400" dirty="0"/>
              <a:t>Loan requests for small business are at very high risk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400" dirty="0"/>
              <a:t>Loan grade, purpose of loan,  loan amount, loan term, public bankruptcies have significant impact on Fully Paid and Charged Off.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400" dirty="0"/>
              <a:t>Criteria's can be identified from historical data to identify the low risk, high risk factors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400" dirty="0"/>
              <a:t>These factors needs to be accounted once approving / rejecting the loan request especially when a loan applicant has Medium to High risk factors identified </a:t>
            </a:r>
          </a:p>
          <a:p>
            <a:pPr marL="1714500" lvl="3" indent="-342900">
              <a:buFont typeface="+mj-lt"/>
              <a:buAutoNum type="arabicPeriod"/>
            </a:pPr>
            <a:endParaRPr lang="en-IN" sz="14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390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US" sz="2800" dirty="0"/>
              <a:t>Risk Factors </a:t>
            </a: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F9296-22FA-483B-882B-1D3E6F52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45000"/>
              </p:ext>
            </p:extLst>
          </p:nvPr>
        </p:nvGraphicFramePr>
        <p:xfrm>
          <a:off x="333465" y="2047240"/>
          <a:ext cx="1152506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50">
                  <a:extLst>
                    <a:ext uri="{9D8B030D-6E8A-4147-A177-3AD203B41FA5}">
                      <a16:colId xmlns:a16="http://schemas.microsoft.com/office/drawing/2014/main" val="1150912978"/>
                    </a:ext>
                  </a:extLst>
                </a:gridCol>
                <a:gridCol w="1353099">
                  <a:extLst>
                    <a:ext uri="{9D8B030D-6E8A-4147-A177-3AD203B41FA5}">
                      <a16:colId xmlns:a16="http://schemas.microsoft.com/office/drawing/2014/main" val="4093516879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978367957"/>
                    </a:ext>
                  </a:extLst>
                </a:gridCol>
                <a:gridCol w="2723380">
                  <a:extLst>
                    <a:ext uri="{9D8B030D-6E8A-4147-A177-3AD203B41FA5}">
                      <a16:colId xmlns:a16="http://schemas.microsoft.com/office/drawing/2014/main" val="3951590676"/>
                    </a:ext>
                  </a:extLst>
                </a:gridCol>
                <a:gridCol w="1269500">
                  <a:extLst>
                    <a:ext uri="{9D8B030D-6E8A-4147-A177-3AD203B41FA5}">
                      <a16:colId xmlns:a16="http://schemas.microsoft.com/office/drawing/2014/main" val="395107427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651966302"/>
                    </a:ext>
                  </a:extLst>
                </a:gridCol>
              </a:tblGrid>
              <a:tr h="8920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Low Risk</a:t>
                      </a:r>
                    </a:p>
                    <a:p>
                      <a:r>
                        <a:rPr lang="en-US" sz="1400" dirty="0"/>
                        <a:t> (less than 10% Charged 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Risk</a:t>
                      </a:r>
                    </a:p>
                    <a:p>
                      <a:r>
                        <a:rPr lang="en-US" sz="1400" dirty="0"/>
                        <a:t>(10- 15% Charged Off))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 Risk</a:t>
                      </a:r>
                    </a:p>
                    <a:p>
                      <a:r>
                        <a:rPr lang="en-US" sz="1400" dirty="0"/>
                        <a:t>(15-20% Charged Off))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Risk</a:t>
                      </a:r>
                    </a:p>
                    <a:p>
                      <a:r>
                        <a:rPr lang="en-US" sz="1400" dirty="0"/>
                        <a:t>(20-25% Charged Off))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Very High Risk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(25% and above Charged Off))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87187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Home Ownership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MORTGAGE/OWN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Other/ 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07053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Verification 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VERIFIED/ SOURCE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0962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77513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Employment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0-8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8+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3659"/>
                  </a:ext>
                </a:extLst>
              </a:tr>
              <a:tr h="69061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CAR, CREDIT CARD, HOME IMPROVEMENT, MAJOR PURCHASE, MOVING, VACATION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DEBT CONSOLIDATION, EDUCATIONAL, HOUSE, MEDICAL, OTHER, RENEWABLE ENERGY,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SMALL BUSINESS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36851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Loan Amount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15-25K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25-35K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5996"/>
                  </a:ext>
                </a:extLst>
              </a:tr>
              <a:tr h="48918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State(&gt;500 applicants)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AZ, CO, CT, IL, MA,  MI,MN, NC,NY,OH, PA,TX,VA,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CA, FL, GA, MD, MO, NJ,WA,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23164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37134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Public Bankruptcies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31348"/>
                  </a:ext>
                </a:extLst>
              </a:tr>
              <a:tr h="28775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DTI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0-15, 25-30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</a:t>
            </a:r>
            <a:r>
              <a:rPr lang="en-US" sz="2800" dirty="0"/>
              <a:t> Contd.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71700" lvl="4" indent="-342900">
              <a:buFont typeface="+mj-lt"/>
              <a:buAutoNum type="arabicPeriod"/>
            </a:pPr>
            <a:endParaRPr lang="en-IN" sz="1200" dirty="0"/>
          </a:p>
          <a:p>
            <a:pPr marL="1257300" lvl="2" indent="-342900">
              <a:buFont typeface="+mj-lt"/>
              <a:buAutoNum type="arabicPeriod" startAt="3"/>
            </a:pPr>
            <a:r>
              <a:rPr lang="en-IN" sz="1600" dirty="0"/>
              <a:t>Define Strategy </a:t>
            </a:r>
          </a:p>
          <a:p>
            <a:pPr marL="1714500" lvl="3" indent="-342900">
              <a:buFont typeface="+mj-lt"/>
              <a:buAutoNum type="arabicPeriod"/>
            </a:pPr>
            <a:endParaRPr lang="en-IN" sz="1600" dirty="0"/>
          </a:p>
          <a:p>
            <a:pPr marL="1257300" lvl="2" indent="-342900">
              <a:buFont typeface="+mj-lt"/>
              <a:buAutoNum type="arabicPeriod" startAt="3"/>
            </a:pPr>
            <a:endParaRPr lang="en-IN" sz="10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550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04B13C-488F-4BEE-BDFC-0FEBF050B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844675"/>
            <a:ext cx="5160963" cy="1581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6C1D82-67AC-430B-8395-797014D5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3490913"/>
            <a:ext cx="5160963" cy="1373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71576D-F35A-49E4-A36A-F2E6AAA8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4927600"/>
            <a:ext cx="5160963" cy="13668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4A210FB-BFDC-48E2-B9BF-1D9C9719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9713" y="1844675"/>
            <a:ext cx="4233863" cy="2847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art&#10;&#10;Description automatically generated">
            <a:extLst>
              <a:ext uri="{FF2B5EF4-FFF2-40B4-BE49-F238E27FC236}">
                <a16:creationId xmlns:a16="http://schemas.microsoft.com/office/drawing/2014/main" id="{A1C94CB5-0128-405F-A906-6095EE94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9713" y="4757738"/>
            <a:ext cx="4233863" cy="1536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Behavior of loan applicants 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768200B-F681-4181-B880-75AF7F18A3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788"/>
            <a:ext cx="3013075" cy="178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3ED3214-5DDF-4530-B020-22ABF1816A7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711575"/>
            <a:ext cx="3013075" cy="2571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84D417-9D68-47A1-B3DD-565DBD3E422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1125" y="1855788"/>
            <a:ext cx="7427913" cy="4427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Home Ownership</a:t>
            </a:r>
          </a:p>
        </p:txBody>
      </p:sp>
    </p:spTree>
    <p:extLst>
      <p:ext uri="{BB962C8B-B14F-4D97-AF65-F5344CB8AC3E}">
        <p14:creationId xmlns:p14="http://schemas.microsoft.com/office/powerpoint/2010/main" val="274958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5276E0E-B249-43CF-9A91-B7DECEB3237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788"/>
            <a:ext cx="3013075" cy="1784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3ED3214-5DDF-4530-B020-22ABF1816A7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711575"/>
            <a:ext cx="3013075" cy="2571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220C873-EAC3-4661-B874-9BE073630D1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1855788"/>
            <a:ext cx="7427913" cy="4427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Verification Status</a:t>
            </a:r>
          </a:p>
        </p:txBody>
      </p:sp>
    </p:spTree>
    <p:extLst>
      <p:ext uri="{BB962C8B-B14F-4D97-AF65-F5344CB8AC3E}">
        <p14:creationId xmlns:p14="http://schemas.microsoft.com/office/powerpoint/2010/main" val="15124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Employment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BCD1E91-2E93-4EC7-8361-64579A444B7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8" y="1690688"/>
            <a:ext cx="4235850" cy="25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98E4B108-907C-41FB-851C-6296BB6101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98" y="1556405"/>
            <a:ext cx="5966822" cy="49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4873F8D1-3F70-4B23-9BEA-F00CB9EB90C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98" y="4114800"/>
            <a:ext cx="3943222" cy="25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5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State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81676A6-1959-46C7-B5B4-84EE9DCBBAD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566" y="1132569"/>
            <a:ext cx="7315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2D3DB768-B415-47E8-B85E-DFAC04E2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4" y="1132569"/>
            <a:ext cx="3769482" cy="56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5CADEEAE-8A50-4DC2-84C6-1D862A2C775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95284"/>
            <a:ext cx="740716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5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ECC0D6A-400A-4400-A9E0-802C4BE5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844675"/>
            <a:ext cx="3073400" cy="2119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9F50AE02-3B95-4B90-8F19-0FFBA0B2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029075"/>
            <a:ext cx="3073400" cy="2265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F50ED0F-27F3-4A4A-BA5C-57EF22E2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844675"/>
            <a:ext cx="6408738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Grade</a:t>
            </a:r>
          </a:p>
        </p:txBody>
      </p:sp>
    </p:spTree>
    <p:extLst>
      <p:ext uri="{BB962C8B-B14F-4D97-AF65-F5344CB8AC3E}">
        <p14:creationId xmlns:p14="http://schemas.microsoft.com/office/powerpoint/2010/main" val="385347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Chart&#10;&#10;Description automatically generated">
            <a:extLst>
              <a:ext uri="{FF2B5EF4-FFF2-40B4-BE49-F238E27FC236}">
                <a16:creationId xmlns:a16="http://schemas.microsoft.com/office/drawing/2014/main" id="{63C10CC3-86F3-4E30-A99D-CE870026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844675"/>
            <a:ext cx="4549775" cy="1238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2B0E302-60D4-4AF2-A20E-4368679C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146425"/>
            <a:ext cx="4549775" cy="3148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280B8A4-AE35-417A-A13E-EA08F1F0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1844675"/>
            <a:ext cx="4649788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Loan Purpose</a:t>
            </a:r>
          </a:p>
        </p:txBody>
      </p:sp>
    </p:spTree>
    <p:extLst>
      <p:ext uri="{BB962C8B-B14F-4D97-AF65-F5344CB8AC3E}">
        <p14:creationId xmlns:p14="http://schemas.microsoft.com/office/powerpoint/2010/main" val="10605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593669"/>
            <a:ext cx="11168742" cy="4344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Problem Statement :</a:t>
            </a:r>
          </a:p>
          <a:p>
            <a:pPr marL="0" indent="0">
              <a:buNone/>
            </a:pPr>
            <a:r>
              <a:rPr lang="en-IN" sz="1600" dirty="0"/>
              <a:t>As employee for consumer finance company which specializes in lending various loans to urban customers online, I want to define a strategy to approve and reject a loan request from the applicant given the records of past loan applicants </a:t>
            </a:r>
          </a:p>
          <a:p>
            <a:pPr marL="0" indent="0">
              <a:buNone/>
            </a:pPr>
            <a:r>
              <a:rPr lang="en-IN" sz="1600" u="sng" dirty="0"/>
              <a:t>Risks involved:</a:t>
            </a:r>
          </a:p>
          <a:p>
            <a:r>
              <a:rPr lang="en-US" sz="1600" dirty="0"/>
              <a:t>Rejecting loan if likely to repay the loan will result in loss of business to the company </a:t>
            </a:r>
          </a:p>
          <a:p>
            <a:r>
              <a:rPr lang="en-US" sz="1600" dirty="0"/>
              <a:t>Approving loan not likely to repay the loan will result in financial loss to the company</a:t>
            </a:r>
          </a:p>
          <a:p>
            <a:pPr marL="0" indent="0">
              <a:buNone/>
            </a:pPr>
            <a:r>
              <a:rPr lang="en-IN" sz="1600" b="1" dirty="0"/>
              <a:t>Given:</a:t>
            </a:r>
          </a:p>
          <a:p>
            <a:r>
              <a:rPr lang="en-IN" sz="1600" dirty="0"/>
              <a:t>Loan' dataset with applicant, loan, miscellaneous translation details in 111 different attributes </a:t>
            </a:r>
          </a:p>
          <a:p>
            <a:r>
              <a:rPr lang="en-IN" sz="1600" dirty="0"/>
              <a:t>Data Dictionary with metadata information for all the variables in loan dataset</a:t>
            </a:r>
          </a:p>
          <a:p>
            <a:pPr marL="0" indent="0">
              <a:buNone/>
            </a:pPr>
            <a:r>
              <a:rPr lang="en-US" sz="1600" b="1" dirty="0"/>
              <a:t>Goals of data analysis:</a:t>
            </a:r>
          </a:p>
          <a:p>
            <a:r>
              <a:rPr lang="en-US" sz="1600" dirty="0"/>
              <a:t>Identify the trend of the loan applicants </a:t>
            </a:r>
          </a:p>
          <a:p>
            <a:r>
              <a:rPr lang="en-US" sz="1600" dirty="0"/>
              <a:t>Identify the driving factors indicators of the defaulters (</a:t>
            </a:r>
            <a:r>
              <a:rPr lang="en-US" sz="1600" b="1" dirty="0"/>
              <a:t>Charged-off</a:t>
            </a:r>
            <a:r>
              <a:rPr lang="en-US" sz="1600" dirty="0"/>
              <a:t>). These factors make the applicant at high risk i.e. loan cannot be approved </a:t>
            </a:r>
          </a:p>
          <a:p>
            <a:r>
              <a:rPr lang="en-US" sz="1600" dirty="0"/>
              <a:t>Identify the driving factors indicators the defaulters (</a:t>
            </a:r>
            <a:r>
              <a:rPr lang="en-US" sz="1600" b="1" dirty="0"/>
              <a:t>Fully paid</a:t>
            </a:r>
            <a:r>
              <a:rPr lang="en-US" sz="1600" dirty="0"/>
              <a:t>). These factors make the applicant at low risk i.e. loan can be approved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500" dirty="0"/>
              <a:t> </a:t>
            </a:r>
            <a:r>
              <a:rPr lang="en-US" sz="2600" b="1" dirty="0"/>
              <a:t>How should online loan marketplace reject or approve loan request?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45301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Loan Amount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5889A7E5-95A1-4815-A32E-D26EFD2A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93" y="1524796"/>
            <a:ext cx="3605152" cy="25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D3454396-A69A-4776-9022-C07FE8F5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71" y="1427929"/>
            <a:ext cx="6808997" cy="47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023E404D-1973-4CC2-A6B8-37B3DE27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05" y="3983035"/>
            <a:ext cx="3347082" cy="271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1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233C265-4C40-498F-A928-34967A7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844675"/>
            <a:ext cx="2844800" cy="1954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A31E146-6B07-482E-85AE-4DEFBA4D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3862388"/>
            <a:ext cx="2844800" cy="2432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8ED30-E735-4BDB-A7AE-E79C5784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1844675"/>
            <a:ext cx="64182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Loan term</a:t>
            </a:r>
          </a:p>
        </p:txBody>
      </p:sp>
    </p:spTree>
    <p:extLst>
      <p:ext uri="{BB962C8B-B14F-4D97-AF65-F5344CB8AC3E}">
        <p14:creationId xmlns:p14="http://schemas.microsoft.com/office/powerpoint/2010/main" val="256361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FCBF0E6-B813-41D5-B819-48225553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844675"/>
            <a:ext cx="3032125" cy="2090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BB01049-52E6-4C1E-B373-25FAF9B3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4000500"/>
            <a:ext cx="3032125" cy="2293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Chart&#10;&#10;Description automatically generated">
            <a:extLst>
              <a:ext uri="{FF2B5EF4-FFF2-40B4-BE49-F238E27FC236}">
                <a16:creationId xmlns:a16="http://schemas.microsoft.com/office/drawing/2014/main" id="{3A3C2C0E-A646-4598-A4F1-EB335C3F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844675"/>
            <a:ext cx="641985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Impact of Bankruptcy </a:t>
            </a:r>
          </a:p>
        </p:txBody>
      </p:sp>
    </p:spTree>
    <p:extLst>
      <p:ext uri="{BB962C8B-B14F-4D97-AF65-F5344CB8AC3E}">
        <p14:creationId xmlns:p14="http://schemas.microsoft.com/office/powerpoint/2010/main" val="3234303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latin typeface="+mj-lt"/>
                <a:cs typeface="+mj-cs"/>
              </a:rPr>
              <a:t>  Impact of DTI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865453B4-4E53-4393-A418-8A7FB59AA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1168" y="3200857"/>
            <a:ext cx="3797536" cy="30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1B035A81-D745-4492-B147-1AD1D43F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200857"/>
            <a:ext cx="3797536" cy="268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>
            <a:extLst>
              <a:ext uri="{FF2B5EF4-FFF2-40B4-BE49-F238E27FC236}">
                <a16:creationId xmlns:a16="http://schemas.microsoft.com/office/drawing/2014/main" id="{89A8D087-DCA5-45BE-846F-666509E2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97" y="3200857"/>
            <a:ext cx="3797536" cy="268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4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Driving Factors for Charged Off applicants :</a:t>
            </a:r>
          </a:p>
          <a:p>
            <a:pPr marL="0" indent="0">
              <a:buNone/>
            </a:pPr>
            <a:r>
              <a:rPr lang="en-IN" sz="2000" dirty="0"/>
              <a:t>Home Ownership, Verification status, Employment, State, DTI are Low to Medium Risk factors </a:t>
            </a:r>
          </a:p>
          <a:p>
            <a:pPr marL="0" indent="0">
              <a:buNone/>
            </a:pPr>
            <a:r>
              <a:rPr lang="en-IN" sz="2000" dirty="0"/>
              <a:t>Loan grade, purpose of loan</a:t>
            </a:r>
            <a:r>
              <a:rPr lang="en-IN" sz="2000"/>
              <a:t>, loan </a:t>
            </a:r>
            <a:r>
              <a:rPr lang="en-IN" sz="2000" dirty="0"/>
              <a:t>amount, loan term, public bankruptcies are Medium to High Risk Factors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Problem solving 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A3B2F-CECA-44AD-BAF0-394C530D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9" y="3004457"/>
            <a:ext cx="10745757" cy="16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29194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 : 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IN" sz="1600" b="1" dirty="0"/>
              <a:t>Understand the Loan Dataset: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Loan dataset has 111 variables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These provide details of the applicant , loan and applicant credit history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Following variables which will add value to further analysis </a:t>
            </a:r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0CC725-2E5A-48F9-BC64-0367D261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69533"/>
              </p:ext>
            </p:extLst>
          </p:nvPr>
        </p:nvGraphicFramePr>
        <p:xfrm>
          <a:off x="2105296" y="3429000"/>
          <a:ext cx="2222863" cy="2898954"/>
        </p:xfrm>
        <a:graphic>
          <a:graphicData uri="http://schemas.openxmlformats.org/drawingml/2006/table">
            <a:tbl>
              <a:tblPr/>
              <a:tblGrid>
                <a:gridCol w="2222863">
                  <a:extLst>
                    <a:ext uri="{9D8B030D-6E8A-4147-A177-3AD203B41FA5}">
                      <a16:colId xmlns:a16="http://schemas.microsoft.com/office/drawing/2014/main" val="2305583667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addr_state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57359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annual_inc</a:t>
                      </a:r>
                      <a:r>
                        <a:rPr lang="en-US" sz="1600" dirty="0"/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48377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emp_length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831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home_ownership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97612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verification_status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830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dti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17504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application_type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06851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7667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39D5D9-FB65-4791-B6CF-9A8D590C8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52591"/>
              </p:ext>
            </p:extLst>
          </p:nvPr>
        </p:nvGraphicFramePr>
        <p:xfrm>
          <a:off x="4464593" y="3429000"/>
          <a:ext cx="2222863" cy="2898954"/>
        </p:xfrm>
        <a:graphic>
          <a:graphicData uri="http://schemas.openxmlformats.org/drawingml/2006/table">
            <a:tbl>
              <a:tblPr/>
              <a:tblGrid>
                <a:gridCol w="2222863">
                  <a:extLst>
                    <a:ext uri="{9D8B030D-6E8A-4147-A177-3AD203B41FA5}">
                      <a16:colId xmlns:a16="http://schemas.microsoft.com/office/drawing/2014/main" val="2305583667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57359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installment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48377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int_rate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831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issue_d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97612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loan_amnt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830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loan_status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17504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purpose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06851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pub_rec_bankruptcies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296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7DC2F9-72DF-4068-B177-420D8D6AF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56689"/>
              </p:ext>
            </p:extLst>
          </p:nvPr>
        </p:nvGraphicFramePr>
        <p:xfrm>
          <a:off x="6823890" y="3422969"/>
          <a:ext cx="2222863" cy="2346960"/>
        </p:xfrm>
        <a:graphic>
          <a:graphicData uri="http://schemas.openxmlformats.org/drawingml/2006/table">
            <a:tbl>
              <a:tblPr/>
              <a:tblGrid>
                <a:gridCol w="2222863">
                  <a:extLst>
                    <a:ext uri="{9D8B030D-6E8A-4147-A177-3AD203B41FA5}">
                      <a16:colId xmlns:a16="http://schemas.microsoft.com/office/drawing/2014/main" val="2305583667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pub_rec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13447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annual_inc_joint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57359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verification_status_joint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48377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dti_joint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831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home_ownership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97612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verification_status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830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dti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1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29194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 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IN" sz="1600" b="1" dirty="0"/>
              <a:t>Identify variables for analysis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The variables related to joint do not have relevant information and can be dropped.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Drop the missing values in dataset i.e. </a:t>
            </a:r>
            <a:r>
              <a:rPr lang="en-IN" sz="1600" dirty="0" err="1"/>
              <a:t>emp_length</a:t>
            </a:r>
            <a:r>
              <a:rPr lang="en-IN" sz="1600" dirty="0"/>
              <a:t>, </a:t>
            </a:r>
            <a:r>
              <a:rPr lang="en-IN" sz="1600" dirty="0" err="1"/>
              <a:t>pub_rec_bankruptcies</a:t>
            </a:r>
            <a:endParaRPr lang="en-IN" sz="1600" dirty="0"/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Our Target variable is loan-status. We are interested in Fully Paid, Charged Off value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We can limit further analysis to the limited dataset</a:t>
            </a:r>
          </a:p>
          <a:p>
            <a:pPr marL="1714500" lvl="3" indent="-342900">
              <a:buFont typeface="+mj-lt"/>
              <a:buAutoNum type="arabicPeriod"/>
            </a:pPr>
            <a:endParaRPr lang="en-IN" sz="12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C83FF1-55A2-4BEF-B4DB-DB176242E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09197"/>
              </p:ext>
            </p:extLst>
          </p:nvPr>
        </p:nvGraphicFramePr>
        <p:xfrm>
          <a:off x="2176416" y="3429000"/>
          <a:ext cx="2222863" cy="2455317"/>
        </p:xfrm>
        <a:graphic>
          <a:graphicData uri="http://schemas.openxmlformats.org/drawingml/2006/table">
            <a:tbl>
              <a:tblPr/>
              <a:tblGrid>
                <a:gridCol w="2222863">
                  <a:extLst>
                    <a:ext uri="{9D8B030D-6E8A-4147-A177-3AD203B41FA5}">
                      <a16:colId xmlns:a16="http://schemas.microsoft.com/office/drawing/2014/main" val="2305583667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addr_state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57359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annual_inc</a:t>
                      </a:r>
                      <a:r>
                        <a:rPr lang="en-US" sz="1600" dirty="0"/>
                        <a:t>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48377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emp_length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831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home_ownership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97612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verification_status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830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dti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17504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term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7667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C1EBC8-DBE7-4C28-BF6E-FD93D102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68111"/>
              </p:ext>
            </p:extLst>
          </p:nvPr>
        </p:nvGraphicFramePr>
        <p:xfrm>
          <a:off x="4535713" y="3429000"/>
          <a:ext cx="2222863" cy="2455317"/>
        </p:xfrm>
        <a:graphic>
          <a:graphicData uri="http://schemas.openxmlformats.org/drawingml/2006/table">
            <a:tbl>
              <a:tblPr/>
              <a:tblGrid>
                <a:gridCol w="2222863">
                  <a:extLst>
                    <a:ext uri="{9D8B030D-6E8A-4147-A177-3AD203B41FA5}">
                      <a16:colId xmlns:a16="http://schemas.microsoft.com/office/drawing/2014/main" val="2305583667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grade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357359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installment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48377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int_rate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831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issue_d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97612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loan_amnt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883055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loan_status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717504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purpose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068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42EE32-5195-4389-9151-412D81149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71661"/>
              </p:ext>
            </p:extLst>
          </p:nvPr>
        </p:nvGraphicFramePr>
        <p:xfrm>
          <a:off x="6978830" y="3429000"/>
          <a:ext cx="2222863" cy="887274"/>
        </p:xfrm>
        <a:graphic>
          <a:graphicData uri="http://schemas.openxmlformats.org/drawingml/2006/table">
            <a:tbl>
              <a:tblPr/>
              <a:tblGrid>
                <a:gridCol w="2222863">
                  <a:extLst>
                    <a:ext uri="{9D8B030D-6E8A-4147-A177-3AD203B41FA5}">
                      <a16:colId xmlns:a16="http://schemas.microsoft.com/office/drawing/2014/main" val="2305583667"/>
                    </a:ext>
                  </a:extLst>
                </a:gridCol>
              </a:tblGrid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pub_rec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29678"/>
                  </a:ext>
                </a:extLst>
              </a:tr>
              <a:tr h="44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pub_rec_bankruptcies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9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29194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 : Analyse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0788568" cy="434426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IN" sz="1600" b="1" dirty="0"/>
              <a:t>Identify trend for loan applicants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Annual Income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/>
              <a:t>Most of the applicants have limited income - no source of income or minimum source of income.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There are few outliers which can be excluded from the analysis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Its safe to remove the outliers , applicant earning more than 1000000 can be excluded from the dataset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Loan Amount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Range of the loan processed is 5000-15000 with significant loan requests beyond 30000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Instalment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Installments primary range is 167-429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Many outliers beyond 800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Issue Date Issue Date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sz="1600" dirty="0"/>
              <a:t>Number of application has been rapidly increasing since 2007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Interest Rate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1600" dirty="0"/>
              <a:t>8-14 is the typical interest rate for the loan issued</a:t>
            </a:r>
          </a:p>
          <a:p>
            <a:pPr marL="1714500" lvl="3" indent="-342900">
              <a:buFont typeface="+mj-lt"/>
              <a:buAutoNum type="arabicPeriod"/>
            </a:pPr>
            <a:endParaRPr lang="en-IN" sz="12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1257300" lvl="2" indent="-342900">
              <a:buFont typeface="+mj-lt"/>
              <a:buAutoNum type="arabicPeriod"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6910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</a:t>
            </a:r>
            <a:r>
              <a:rPr lang="en-US" sz="2800" dirty="0"/>
              <a:t> Contd.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IN" sz="1600" b="1" dirty="0"/>
              <a:t>Impact of other variables on target variable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Home Ownership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Most of the applicants have rented property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Applicants having Mortgage are too significant loan applicants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Significant ratio of rented or mortgage property are among Charged Off applicants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Medi Risk : Other (Need to look for reason though)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Verification Status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Most of the applicants are not verified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Verified applicants and Not Verified both have similar number of charged off applicants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Verification state is not a significant factor for charged off loans, though Not verified applicants have more chances to repay the loan amount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600" dirty="0"/>
              <a:t>Grade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Most of the loan grades are from B, A, C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B, C, D have similar rang of applicants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Higher the loan grade, more chances are for defaulter. Grade D and above are high risk</a:t>
            </a:r>
          </a:p>
          <a:p>
            <a:pPr marL="2171700" lvl="4" indent="-342900">
              <a:buFont typeface="+mj-lt"/>
              <a:buAutoNum type="arabicPeriod"/>
            </a:pPr>
            <a:endParaRPr lang="en-IN" sz="1600" dirty="0"/>
          </a:p>
          <a:p>
            <a:pPr marL="1714500" lvl="3" indent="-342900">
              <a:buFont typeface="+mj-lt"/>
              <a:buAutoNum type="arabicPeriod"/>
            </a:pPr>
            <a:endParaRPr lang="en-IN" sz="1600" dirty="0"/>
          </a:p>
          <a:p>
            <a:pPr marL="1257300" lvl="2" indent="-342900">
              <a:buFont typeface="+mj-lt"/>
              <a:buAutoNum type="arabicPeriod"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1008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</a:t>
            </a:r>
            <a:r>
              <a:rPr lang="en-US" sz="2800" dirty="0"/>
              <a:t> Contd.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342900">
              <a:buFont typeface="+mj-lt"/>
              <a:buAutoNum type="arabicPeriod" startAt="4"/>
            </a:pPr>
            <a:r>
              <a:rPr lang="en-IN" sz="1600" dirty="0"/>
              <a:t>Employment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Most of the applicants have no or less than 2 years of experience. They are able to fully pay the loan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Significant number of applicants have 2-5 years exp.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Though there is significant dip in 6-8 years exp, 8+ years exp are applying for loan increase again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Looks like people after gaining experience are venturing in small business, which are adding debt and increasing chances of defaulters </a:t>
            </a:r>
          </a:p>
          <a:p>
            <a:pPr marL="1257300" lvl="2" indent="-342900">
              <a:buFont typeface="+mj-lt"/>
              <a:buAutoNum type="arabicPeriod" startAt="4"/>
            </a:pPr>
            <a:r>
              <a:rPr lang="en-IN" sz="1600" dirty="0"/>
              <a:t>Purpose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Most popular reason of the loan is to p</a:t>
            </a:r>
            <a:r>
              <a:rPr lang="en-US" sz="1600" dirty="0"/>
              <a:t>ay off other liabilities. Significant number of applicants taking loan for this reason are among the defaulters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The next top reason for loan is to pay credit card bills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Significant number of applicants have 2-5 years exp.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Though there is significant dip in 6-8 years exp, 8+ years exp are applying for loan increase again </a:t>
            </a:r>
          </a:p>
          <a:p>
            <a:pPr marL="1257300" lvl="2" indent="-342900">
              <a:buFont typeface="+mj-lt"/>
              <a:buAutoNum type="arabicPeriod" startAt="4"/>
            </a:pPr>
            <a:r>
              <a:rPr lang="en-IN" sz="1600" dirty="0"/>
              <a:t>Loan Amount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Most loan </a:t>
            </a:r>
            <a:r>
              <a:rPr lang="en-IN" sz="1600" dirty="0"/>
              <a:t>requests are for 5-10K US.  0-5K and 10-15K is next frequent loan request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As the loan amount increases the percentage of defaulting increases. Especially for 25-35K range</a:t>
            </a:r>
          </a:p>
          <a:p>
            <a:pPr marL="2171700" lvl="4" indent="-342900">
              <a:buFont typeface="+mj-lt"/>
              <a:buAutoNum type="arabicPeriod"/>
            </a:pPr>
            <a:endParaRPr lang="en-IN" sz="1600" dirty="0"/>
          </a:p>
          <a:p>
            <a:pPr marL="2171700" lvl="4" indent="-342900">
              <a:buFont typeface="+mj-lt"/>
              <a:buAutoNum type="arabicPeriod"/>
            </a:pPr>
            <a:endParaRPr lang="en-IN" sz="1600" dirty="0"/>
          </a:p>
          <a:p>
            <a:pPr marL="1714500" lvl="3" indent="-342900">
              <a:buFont typeface="+mj-lt"/>
              <a:buAutoNum type="arabicPeriod"/>
            </a:pPr>
            <a:endParaRPr lang="en-IN" sz="1600" dirty="0"/>
          </a:p>
          <a:p>
            <a:pPr marL="1257300" lvl="2" indent="-342900">
              <a:buFont typeface="+mj-lt"/>
              <a:buAutoNum type="arabicPeriod" startAt="4"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352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dirty="0"/>
              <a:t>Analysis</a:t>
            </a:r>
            <a:r>
              <a:rPr lang="en-US" sz="2800" dirty="0"/>
              <a:t> Contd.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342900">
              <a:buFont typeface="+mj-lt"/>
              <a:buAutoNum type="arabicPeriod" startAt="7"/>
            </a:pPr>
            <a:r>
              <a:rPr lang="en-IN" sz="1600" dirty="0"/>
              <a:t>State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Top loan applicants are from CA, NY,  FL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In a way this confirms that most small businesses are setup in few specific states </a:t>
            </a:r>
            <a:endParaRPr lang="en-IN" sz="1600" dirty="0"/>
          </a:p>
          <a:p>
            <a:pPr marL="1257300" lvl="2" indent="-342900">
              <a:buFont typeface="+mj-lt"/>
              <a:buAutoNum type="arabicPeriod" startAt="7"/>
            </a:pPr>
            <a:r>
              <a:rPr lang="en-IN" sz="1600" dirty="0"/>
              <a:t>Term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Loan applicants have only 2 options of terms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Higher chance of default if the term is for 60 months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This implies, if the loan amount is larger the term to repay the installment is longer. Of course, the higher the amount, more difficult to repay.</a:t>
            </a:r>
            <a:endParaRPr lang="en-IN" sz="1600" dirty="0"/>
          </a:p>
          <a:p>
            <a:pPr marL="1257300" lvl="2" indent="-342900">
              <a:buFont typeface="+mj-lt"/>
              <a:buAutoNum type="arabicPeriod" startAt="7"/>
            </a:pPr>
            <a:r>
              <a:rPr lang="en-IN" sz="1600" dirty="0"/>
              <a:t>Bankruptcies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Very less loan applicants have bankruptcies. Its obvious to bankrupt people are less likely to repay the loan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IN" sz="1600" dirty="0"/>
              <a:t>Only 5 applicant have declared bankruptcies 2 times </a:t>
            </a:r>
          </a:p>
          <a:p>
            <a:pPr marL="1257300" lvl="2" indent="-342900">
              <a:buFont typeface="+mj-lt"/>
              <a:buAutoNum type="arabicPeriod" startAt="7"/>
            </a:pPr>
            <a:r>
              <a:rPr lang="en-IN" sz="1600" dirty="0"/>
              <a:t>DTI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Top loan applicants have 10-15 DTI</a:t>
            </a:r>
            <a:endParaRPr lang="en-IN" sz="1600" dirty="0"/>
          </a:p>
          <a:p>
            <a:pPr marL="1714500" lvl="3" indent="-342900">
              <a:buFont typeface="+mj-lt"/>
              <a:buAutoNum type="arabicPeriod"/>
            </a:pPr>
            <a:endParaRPr lang="en-IN" sz="1600" dirty="0"/>
          </a:p>
          <a:p>
            <a:pPr marL="2171700" lvl="4" indent="-342900">
              <a:buFont typeface="+mj-lt"/>
              <a:buAutoNum type="arabicPeriod"/>
            </a:pPr>
            <a:endParaRPr lang="en-IN" sz="1600" dirty="0"/>
          </a:p>
          <a:p>
            <a:pPr marL="2171700" lvl="4" indent="-342900">
              <a:buFont typeface="+mj-lt"/>
              <a:buAutoNum type="arabicPeriod"/>
            </a:pPr>
            <a:endParaRPr lang="en-IN" sz="1600" dirty="0"/>
          </a:p>
          <a:p>
            <a:pPr marL="1714500" lvl="3" indent="-342900">
              <a:buFont typeface="+mj-lt"/>
              <a:buAutoNum type="arabicPeriod"/>
            </a:pPr>
            <a:endParaRPr lang="en-IN" sz="1600" dirty="0"/>
          </a:p>
          <a:p>
            <a:pPr marL="1257300" lvl="2" indent="-342900">
              <a:buFont typeface="+mj-lt"/>
              <a:buAutoNum type="arabicPeriod" startAt="7"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8622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1464</Words>
  <Application>Microsoft Office PowerPoint</Application>
  <PresentationFormat>Widescreen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LENDING CLUB ASSIGNMENT  SUBMISSION </vt:lpstr>
      <vt:lpstr> How should online loan marketplace reject or approve loan request?</vt:lpstr>
      <vt:lpstr>Problem solving methodology</vt:lpstr>
      <vt:lpstr> Analysis : Data Inspection</vt:lpstr>
      <vt:lpstr> Analysis : Data Cleaning</vt:lpstr>
      <vt:lpstr> Analysis : Analyse variables</vt:lpstr>
      <vt:lpstr> Analysis Contd.</vt:lpstr>
      <vt:lpstr> Analysis Contd.</vt:lpstr>
      <vt:lpstr> Analysis Contd.</vt:lpstr>
      <vt:lpstr> Analysis Contd.</vt:lpstr>
      <vt:lpstr> Risk Factors </vt:lpstr>
      <vt:lpstr> Analysis Contd.</vt:lpstr>
      <vt:lpstr>  Behavior of loan applicants </vt:lpstr>
      <vt:lpstr>  Impact of Home Ownership</vt:lpstr>
      <vt:lpstr>  Impact of Verification Status</vt:lpstr>
      <vt:lpstr>  Impact of Employment </vt:lpstr>
      <vt:lpstr>  Impact of State</vt:lpstr>
      <vt:lpstr>  Impact of Grade</vt:lpstr>
      <vt:lpstr>  Impact of Loan Purpose</vt:lpstr>
      <vt:lpstr>  Impact of Loan Amount</vt:lpstr>
      <vt:lpstr>  Impact of Loan term</vt:lpstr>
      <vt:lpstr>  Impact of Bankruptcy </vt:lpstr>
      <vt:lpstr>  Impact of DTI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ASSIGNMENT  SUBMISSION </dc:title>
  <dc:creator>Mishra Pankhuri</dc:creator>
  <cp:lastModifiedBy>Mishra Pankhuri</cp:lastModifiedBy>
  <cp:revision>4</cp:revision>
  <dcterms:created xsi:type="dcterms:W3CDTF">2021-06-13T08:16:59Z</dcterms:created>
  <dcterms:modified xsi:type="dcterms:W3CDTF">2021-06-13T08:25:23Z</dcterms:modified>
</cp:coreProperties>
</file>