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1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gUB0VEPycEno+lafrf8guPpjcc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5" name="Google Shape;75;p3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3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3" name="Google Shape;83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etecting-spam-emails-using-tensorflow-in-python/" TargetMode="External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kaggle.com/datasets/venky73/spam-mails-dataset" TargetMode="External"/><Relationship Id="rId5" Type="http://schemas.openxmlformats.org/officeDocument/2006/relationships/hyperlink" Target="https://www.sciencedirect.com/science/article/pii/S2405844018353404" TargetMode="External"/><Relationship Id="rId4" Type="http://schemas.openxmlformats.org/officeDocument/2006/relationships/hyperlink" Target="https://pythonbaba.com/email-spam-classification-project-report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Recurrent_neural_network" TargetMode="External"/><Relationship Id="rId5" Type="http://schemas.openxmlformats.org/officeDocument/2006/relationships/hyperlink" Target="https://en.wikipedia.org/wiki/Artificial_neural_network" TargetMode="Externa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" descr="Person holding mouse"/>
          <p:cNvPicPr preferRelativeResize="0"/>
          <p:nvPr/>
        </p:nvPicPr>
        <p:blipFill rotWithShape="1">
          <a:blip r:embed="rId3">
            <a:alphaModFix amt="50000"/>
          </a:blip>
          <a:srcRect t="13179" b="2551"/>
          <a:stretch/>
        </p:blipFill>
        <p:spPr>
          <a:xfrm>
            <a:off x="20" y="1"/>
            <a:ext cx="1219198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"/>
          <p:cNvSpPr txBox="1">
            <a:spLocks noGrp="1"/>
          </p:cNvSpPr>
          <p:nvPr>
            <p:ph type="ctrTitle"/>
          </p:nvPr>
        </p:nvSpPr>
        <p:spPr>
          <a:xfrm>
            <a:off x="1524000" y="1122361"/>
            <a:ext cx="9144000" cy="3037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libri"/>
              <a:buNone/>
            </a:pPr>
            <a:r>
              <a:rPr lang="en-IN" b="1">
                <a:solidFill>
                  <a:srgbClr val="FFFFFF"/>
                </a:solidFill>
              </a:rPr>
              <a:t>E-mail Spam Detection</a:t>
            </a:r>
            <a:endParaRPr/>
          </a:p>
        </p:txBody>
      </p:sp>
      <p:sp>
        <p:nvSpPr>
          <p:cNvPr id="105" name="Google Shape;105;p1"/>
          <p:cNvSpPr txBox="1"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</a:pPr>
            <a:r>
              <a:rPr lang="en-IN" sz="1700" dirty="0">
                <a:solidFill>
                  <a:srgbClr val="FFFFFF"/>
                </a:solidFill>
              </a:rPr>
              <a:t>Presented By- Group3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</a:pPr>
            <a:r>
              <a:rPr lang="en-IN" sz="1700" dirty="0">
                <a:solidFill>
                  <a:srgbClr val="FFFFFF"/>
                </a:solidFill>
              </a:rPr>
              <a:t>(</a:t>
            </a:r>
            <a:r>
              <a:rPr lang="en-IN" sz="1700" dirty="0" err="1">
                <a:solidFill>
                  <a:srgbClr val="FFFFFF"/>
                </a:solidFill>
              </a:rPr>
              <a:t>Jaineet</a:t>
            </a:r>
            <a:r>
              <a:rPr lang="en-IN" sz="1700" dirty="0">
                <a:solidFill>
                  <a:srgbClr val="FFFFFF"/>
                </a:solidFill>
              </a:rPr>
              <a:t> Kaur(20CSU046) &amp; </a:t>
            </a:r>
            <a:r>
              <a:rPr lang="en-IN" sz="1700">
                <a:solidFill>
                  <a:srgbClr val="FFFFFF"/>
                </a:solidFill>
              </a:rPr>
              <a:t>Pankil Kamboj(20CSU077)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0"/>
          <p:cNvSpPr/>
          <p:nvPr/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18AC81-920F-B63C-A121-D7D02FAA4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72" y="443547"/>
            <a:ext cx="5731510" cy="59709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D9E5CAF-714D-B012-64AB-A1FF2F50B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522" y="1843404"/>
            <a:ext cx="5731510" cy="31711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1"/>
          <p:cNvSpPr/>
          <p:nvPr/>
        </p:nvSpPr>
        <p:spPr>
          <a:xfrm rot="-54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1"/>
          <p:cNvSpPr txBox="1"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-I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Word cloud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BDFA8-E45D-AECB-00CF-96C4D23106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33AA5D-FAF2-26C7-C27A-6268AD9D7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621" y="526269"/>
            <a:ext cx="5615140" cy="54292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2"/>
          <p:cNvSpPr/>
          <p:nvPr/>
        </p:nvSpPr>
        <p:spPr>
          <a:xfrm rot="-2700000" flipH="1">
            <a:off x="-376156" y="-253670"/>
            <a:ext cx="1827638" cy="1376989"/>
          </a:xfrm>
          <a:custGeom>
            <a:avLst/>
            <a:gdLst/>
            <a:ahLst/>
            <a:cxnLst/>
            <a:rect l="l" t="t" r="r" b="b"/>
            <a:pathLst>
              <a:path w="1827638" h="1376989" extrusionOk="0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2"/>
          <p:cNvSpPr/>
          <p:nvPr/>
        </p:nvSpPr>
        <p:spPr>
          <a:xfrm rot="-27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2"/>
          <p:cNvSpPr/>
          <p:nvPr/>
        </p:nvSpPr>
        <p:spPr>
          <a:xfrm rot="-27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2"/>
          <p:cNvSpPr/>
          <p:nvPr/>
        </p:nvSpPr>
        <p:spPr>
          <a:xfrm rot="10800000" flipH="1">
            <a:off x="9356643" y="0"/>
            <a:ext cx="2835357" cy="1480837"/>
          </a:xfrm>
          <a:custGeom>
            <a:avLst/>
            <a:gdLst/>
            <a:ahLst/>
            <a:cxnLst/>
            <a:rect l="l" t="t" r="r" b="b"/>
            <a:pathLst>
              <a:path w="2835357" h="1480837" extrusionOk="0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2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name="adj" fmla="val 50000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2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name="adj" fmla="val 50000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2"/>
          <p:cNvSpPr txBox="1"/>
          <p:nvPr/>
        </p:nvSpPr>
        <p:spPr>
          <a:xfrm>
            <a:off x="189701" y="6213101"/>
            <a:ext cx="1046209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Tokenization is the process of breaking streams of texts into smaller meaningful words called tokens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 adds zero for padding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0F3AD-C171-3100-63A2-47555E92C9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850542-0485-889D-3D39-D61EFBFB4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63" y="434824"/>
            <a:ext cx="5731510" cy="18942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C23E2F-FEEE-ECF8-3897-B595D4439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188" y="2775338"/>
            <a:ext cx="5731510" cy="27089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3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ap="flat" cmpd="thinThick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alibri"/>
              <a:buNone/>
            </a:pPr>
            <a:r>
              <a:rPr lang="en-IN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/>
          </a:p>
        </p:txBody>
      </p:sp>
      <p:sp>
        <p:nvSpPr>
          <p:cNvPr id="298" name="Google Shape;298;p13"/>
          <p:cNvSpPr txBox="1"/>
          <p:nvPr/>
        </p:nvSpPr>
        <p:spPr>
          <a:xfrm flipH="1">
            <a:off x="1143000" y="6133068"/>
            <a:ext cx="9906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Callbacks are used to check whether the model is improving with each epoch or not.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69F9B3-4C8D-92DF-2066-39EBBD16D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0"/>
            <a:ext cx="5731510" cy="32435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FD859B3-9220-F2E0-2800-03C061252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2484437"/>
            <a:ext cx="4918976" cy="364863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4"/>
          <p:cNvSpPr/>
          <p:nvPr/>
        </p:nvSpPr>
        <p:spPr>
          <a:xfrm>
            <a:off x="0" y="9525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14"/>
          <p:cNvSpPr/>
          <p:nvPr/>
        </p:nvSpPr>
        <p:spPr>
          <a:xfrm>
            <a:off x="5697824" y="740430"/>
            <a:ext cx="759618" cy="5710965"/>
          </a:xfrm>
          <a:custGeom>
            <a:avLst/>
            <a:gdLst/>
            <a:ahLst/>
            <a:cxnLst/>
            <a:rect l="l" t="t" r="r" b="b"/>
            <a:pathLst>
              <a:path w="414" h="2447" extrusionOk="0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4"/>
          <p:cNvSpPr/>
          <p:nvPr/>
        </p:nvSpPr>
        <p:spPr>
          <a:xfrm>
            <a:off x="5611822" y="505004"/>
            <a:ext cx="482654" cy="5521414"/>
          </a:xfrm>
          <a:custGeom>
            <a:avLst/>
            <a:gdLst/>
            <a:ahLst/>
            <a:cxnLst/>
            <a:rect l="l" t="t" r="r" b="b"/>
            <a:pathLst>
              <a:path w="209" h="2358" extrusionOk="0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64CB69-D50C-985E-EB3B-F8500755B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442" y="0"/>
            <a:ext cx="5731510" cy="19602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89298BA-E4AA-1C62-55D9-FB74BEA9C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442" y="1824355"/>
            <a:ext cx="5731510" cy="50336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2827F7-D01A-7770-7E0C-91F1B8F001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463675"/>
            <a:ext cx="5731510" cy="29591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5"/>
          <p:cNvSpPr/>
          <p:nvPr/>
        </p:nvSpPr>
        <p:spPr>
          <a:xfrm>
            <a:off x="336384" y="303591"/>
            <a:ext cx="4334256" cy="5896743"/>
          </a:xfrm>
          <a:prstGeom prst="rect">
            <a:avLst/>
          </a:prstGeom>
          <a:solidFill>
            <a:srgbClr val="3F3F3F"/>
          </a:solidFill>
          <a:ln w="127000" cap="sq" cmpd="thinThick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15"/>
          <p:cNvSpPr txBox="1"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IN" sz="3600">
                <a:solidFill>
                  <a:schemeClr val="lt1"/>
                </a:solidFill>
              </a:rPr>
              <a:t>DATASET</a:t>
            </a:r>
            <a:endParaRPr/>
          </a:p>
        </p:txBody>
      </p:sp>
      <p:cxnSp>
        <p:nvCxnSpPr>
          <p:cNvPr id="314" name="Google Shape;314;p15"/>
          <p:cNvCxnSpPr/>
          <p:nvPr/>
        </p:nvCxnSpPr>
        <p:spPr>
          <a:xfrm>
            <a:off x="704088" y="2050687"/>
            <a:ext cx="3685032" cy="0"/>
          </a:xfrm>
          <a:prstGeom prst="straightConnector1">
            <a:avLst/>
          </a:prstGeom>
          <a:noFill/>
          <a:ln w="22225" cap="flat" cmpd="sng">
            <a:solidFill>
              <a:srgbClr val="E7E6E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5" name="Google Shape;315;p15"/>
          <p:cNvSpPr txBox="1">
            <a:spLocks noGrp="1"/>
          </p:cNvSpPr>
          <p:nvPr>
            <p:ph type="body" idx="1"/>
          </p:nvPr>
        </p:nvSpPr>
        <p:spPr>
          <a:xfrm>
            <a:off x="593610" y="2121763"/>
            <a:ext cx="3822192" cy="3773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IN" sz="2000">
                <a:solidFill>
                  <a:schemeClr val="lt1"/>
                </a:solidFill>
              </a:rPr>
              <a:t>Collection of related information or data.</a:t>
            </a:r>
            <a:endParaRPr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solidFill>
                <a:schemeClr val="lt1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IN" sz="2000">
                <a:solidFill>
                  <a:schemeClr val="lt1"/>
                </a:solidFill>
              </a:rPr>
              <a:t>Dataset being used here is a collection of spam and non-spam messages(ham).</a:t>
            </a:r>
            <a:endParaRPr/>
          </a:p>
        </p:txBody>
      </p:sp>
      <p:pic>
        <p:nvPicPr>
          <p:cNvPr id="316" name="Google Shape;31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10716" y="1454738"/>
            <a:ext cx="6596652" cy="379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6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dk1">
              <a:alpha val="5294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3" name="Google Shape;323;p16"/>
          <p:cNvGrpSpPr/>
          <p:nvPr/>
        </p:nvGrpSpPr>
        <p:grpSpPr>
          <a:xfrm>
            <a:off x="1" y="2075420"/>
            <a:ext cx="12396066" cy="4440643"/>
            <a:chOff x="1" y="2075420"/>
            <a:chExt cx="12396066" cy="4440643"/>
          </a:xfrm>
        </p:grpSpPr>
        <p:sp>
          <p:nvSpPr>
            <p:cNvPr id="324" name="Google Shape;324;p16"/>
            <p:cNvSpPr/>
            <p:nvPr/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 cap="flat" cmpd="sng">
              <a:solidFill>
                <a:srgbClr val="8296B0">
                  <a:alpha val="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16"/>
            <p:cNvSpPr/>
            <p:nvPr/>
          </p:nvSpPr>
          <p:spPr>
            <a:xfrm rot="-5400000">
              <a:off x="10435065" y="4048931"/>
              <a:ext cx="1381607" cy="1381607"/>
            </a:xfrm>
            <a:prstGeom prst="ellipse">
              <a:avLst/>
            </a:prstGeom>
            <a:noFill/>
            <a:ln w="31750" cap="flat" cmpd="sng">
              <a:solidFill>
                <a:srgbClr val="8296B0">
                  <a:alpha val="2000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16"/>
            <p:cNvSpPr/>
            <p:nvPr/>
          </p:nvSpPr>
          <p:spPr>
            <a:xfrm rot="-54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rgbClr val="323F4F">
                    <a:alpha val="20000"/>
                  </a:srgbClr>
                </a:gs>
                <a:gs pos="100000">
                  <a:srgbClr val="222A35">
                    <a:alpha val="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16"/>
            <p:cNvSpPr/>
            <p:nvPr/>
          </p:nvSpPr>
          <p:spPr>
            <a:xfrm rot="-90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rgbClr val="323F4F">
                    <a:alpha val="9803"/>
                  </a:srgbClr>
                </a:gs>
                <a:gs pos="100000">
                  <a:srgbClr val="323F4F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16"/>
            <p:cNvSpPr/>
            <p:nvPr/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 cap="flat" cmpd="sng">
              <a:solidFill>
                <a:srgbClr val="8296B0">
                  <a:alpha val="2000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16"/>
            <p:cNvSpPr/>
            <p:nvPr/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 cap="flat" cmpd="sng">
              <a:solidFill>
                <a:srgbClr val="8296B0">
                  <a:alpha val="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0" name="Google Shape;330;p16"/>
          <p:cNvSpPr txBox="1">
            <a:spLocks noGrp="1"/>
          </p:cNvSpPr>
          <p:nvPr>
            <p:ph type="title"/>
          </p:nvPr>
        </p:nvSpPr>
        <p:spPr>
          <a:xfrm>
            <a:off x="614959" y="372698"/>
            <a:ext cx="2919580" cy="959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IN" sz="4800">
                <a:solidFill>
                  <a:schemeClr val="lt1"/>
                </a:solidFill>
              </a:rPr>
              <a:t>OUTPUT</a:t>
            </a:r>
            <a:endParaRPr/>
          </a:p>
        </p:txBody>
      </p:sp>
      <p:sp>
        <p:nvSpPr>
          <p:cNvPr id="331" name="Google Shape;331;p16"/>
          <p:cNvSpPr/>
          <p:nvPr/>
        </p:nvSpPr>
        <p:spPr>
          <a:xfrm rot="-5400000">
            <a:off x="10438146" y="1042605"/>
            <a:ext cx="2796461" cy="711252"/>
          </a:xfrm>
          <a:prstGeom prst="rect">
            <a:avLst/>
          </a:prstGeom>
          <a:gradFill>
            <a:gsLst>
              <a:gs pos="0">
                <a:srgbClr val="ACB8CA">
                  <a:alpha val="0"/>
                </a:srgbClr>
              </a:gs>
              <a:gs pos="100000">
                <a:srgbClr val="323F4F">
                  <a:alpha val="9803"/>
                </a:srgbClr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2" name="Google Shape;332;p16"/>
          <p:cNvGrpSpPr/>
          <p:nvPr/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33" name="Google Shape;333;p16"/>
            <p:cNvCxnSpPr/>
            <p:nvPr/>
          </p:nvCxnSpPr>
          <p:spPr>
            <a:xfrm>
              <a:off x="7029447" y="3514725"/>
              <a:ext cx="1285875" cy="0"/>
            </a:xfrm>
            <a:prstGeom prst="straightConnector1">
              <a:avLst/>
            </a:prstGeom>
            <a:noFill/>
            <a:ln w="31750" cap="rnd" cmpd="sng">
              <a:solidFill>
                <a:srgbClr val="8296B0">
                  <a:alpha val="40000"/>
                </a:srgbClr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334" name="Google Shape;334;p16"/>
            <p:cNvCxnSpPr/>
            <p:nvPr/>
          </p:nvCxnSpPr>
          <p:spPr>
            <a:xfrm>
              <a:off x="7029447" y="3697727"/>
              <a:ext cx="1285875" cy="0"/>
            </a:xfrm>
            <a:prstGeom prst="straightConnector1">
              <a:avLst/>
            </a:prstGeom>
            <a:noFill/>
            <a:ln w="31750" cap="rnd" cmpd="sng">
              <a:solidFill>
                <a:srgbClr val="8296B0">
                  <a:alpha val="40000"/>
                </a:srgbClr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335" name="Google Shape;335;p16"/>
            <p:cNvCxnSpPr/>
            <p:nvPr/>
          </p:nvCxnSpPr>
          <p:spPr>
            <a:xfrm>
              <a:off x="7029447" y="3880729"/>
              <a:ext cx="1285875" cy="0"/>
            </a:xfrm>
            <a:prstGeom prst="straightConnector1">
              <a:avLst/>
            </a:prstGeom>
            <a:noFill/>
            <a:ln w="31750" cap="rnd" cmpd="sng">
              <a:solidFill>
                <a:srgbClr val="8296B0">
                  <a:alpha val="40000"/>
                </a:srgbClr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336" name="Google Shape;336;p16"/>
            <p:cNvCxnSpPr/>
            <p:nvPr/>
          </p:nvCxnSpPr>
          <p:spPr>
            <a:xfrm>
              <a:off x="7029447" y="4063732"/>
              <a:ext cx="1285875" cy="0"/>
            </a:xfrm>
            <a:prstGeom prst="straightConnector1">
              <a:avLst/>
            </a:prstGeom>
            <a:noFill/>
            <a:ln w="31750" cap="rnd" cmpd="sng">
              <a:solidFill>
                <a:srgbClr val="8296B0">
                  <a:alpha val="40000"/>
                </a:srgbClr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grpSp>
        <p:nvGrpSpPr>
          <p:cNvPr id="338" name="Google Shape;338;p16"/>
          <p:cNvGrpSpPr/>
          <p:nvPr/>
        </p:nvGrpSpPr>
        <p:grpSpPr>
          <a:xfrm rot="-5400000">
            <a:off x="6693312" y="774915"/>
            <a:ext cx="304800" cy="429768"/>
            <a:chOff x="215328" y="-46937"/>
            <a:chExt cx="304800" cy="2773841"/>
          </a:xfrm>
        </p:grpSpPr>
        <p:cxnSp>
          <p:nvCxnSpPr>
            <p:cNvPr id="339" name="Google Shape;339;p16"/>
            <p:cNvCxnSpPr/>
            <p:nvPr/>
          </p:nvCxnSpPr>
          <p:spPr>
            <a:xfrm>
              <a:off x="215328" y="-46937"/>
              <a:ext cx="0" cy="2773841"/>
            </a:xfrm>
            <a:prstGeom prst="straightConnector1">
              <a:avLst/>
            </a:prstGeom>
            <a:noFill/>
            <a:ln w="25400" cap="flat" cmpd="sng">
              <a:solidFill>
                <a:srgbClr val="EFEFEF">
                  <a:alpha val="4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40" name="Google Shape;340;p16"/>
            <p:cNvCxnSpPr/>
            <p:nvPr/>
          </p:nvCxnSpPr>
          <p:spPr>
            <a:xfrm>
              <a:off x="316928" y="-46937"/>
              <a:ext cx="0" cy="2773841"/>
            </a:xfrm>
            <a:prstGeom prst="straightConnector1">
              <a:avLst/>
            </a:prstGeom>
            <a:noFill/>
            <a:ln w="25400" cap="flat" cmpd="sng">
              <a:solidFill>
                <a:srgbClr val="EFEFEF">
                  <a:alpha val="4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41" name="Google Shape;341;p16"/>
            <p:cNvCxnSpPr/>
            <p:nvPr/>
          </p:nvCxnSpPr>
          <p:spPr>
            <a:xfrm>
              <a:off x="418528" y="-46937"/>
              <a:ext cx="0" cy="2773841"/>
            </a:xfrm>
            <a:prstGeom prst="straightConnector1">
              <a:avLst/>
            </a:prstGeom>
            <a:noFill/>
            <a:ln w="25400" cap="flat" cmpd="sng">
              <a:solidFill>
                <a:srgbClr val="EFEFEF">
                  <a:alpha val="4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42" name="Google Shape;342;p16"/>
            <p:cNvCxnSpPr/>
            <p:nvPr/>
          </p:nvCxnSpPr>
          <p:spPr>
            <a:xfrm>
              <a:off x="520128" y="-46937"/>
              <a:ext cx="0" cy="2773841"/>
            </a:xfrm>
            <a:prstGeom prst="straightConnector1">
              <a:avLst/>
            </a:prstGeom>
            <a:noFill/>
            <a:ln w="25400" cap="flat" cmpd="sng">
              <a:solidFill>
                <a:srgbClr val="EFEFEF">
                  <a:alpha val="4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43" name="Google Shape;343;p16"/>
          <p:cNvSpPr/>
          <p:nvPr/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>
            <a:gsLst>
              <a:gs pos="0">
                <a:srgbClr val="222A35">
                  <a:alpha val="9803"/>
                </a:srgbClr>
              </a:gs>
              <a:gs pos="10000">
                <a:srgbClr val="222A35">
                  <a:alpha val="9803"/>
                </a:srgbClr>
              </a:gs>
              <a:gs pos="100000">
                <a:srgbClr val="8296B0">
                  <a:alpha val="0"/>
                </a:srgbClr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4" name="Google Shape;344;p16"/>
          <p:cNvGrpSpPr/>
          <p:nvPr/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45" name="Google Shape;345;p16"/>
            <p:cNvCxnSpPr/>
            <p:nvPr/>
          </p:nvCxnSpPr>
          <p:spPr>
            <a:xfrm>
              <a:off x="7029447" y="3514725"/>
              <a:ext cx="1285875" cy="0"/>
            </a:xfrm>
            <a:prstGeom prst="straightConnector1">
              <a:avLst/>
            </a:prstGeom>
            <a:noFill/>
            <a:ln w="31750" cap="rnd" cmpd="sng">
              <a:solidFill>
                <a:srgbClr val="8296B0">
                  <a:alpha val="40000"/>
                </a:srgbClr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346" name="Google Shape;346;p16"/>
            <p:cNvCxnSpPr/>
            <p:nvPr/>
          </p:nvCxnSpPr>
          <p:spPr>
            <a:xfrm>
              <a:off x="7029447" y="3697727"/>
              <a:ext cx="1285875" cy="0"/>
            </a:xfrm>
            <a:prstGeom prst="straightConnector1">
              <a:avLst/>
            </a:prstGeom>
            <a:noFill/>
            <a:ln w="31750" cap="rnd" cmpd="sng">
              <a:solidFill>
                <a:srgbClr val="8296B0">
                  <a:alpha val="40000"/>
                </a:srgbClr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347" name="Google Shape;347;p16"/>
            <p:cNvCxnSpPr/>
            <p:nvPr/>
          </p:nvCxnSpPr>
          <p:spPr>
            <a:xfrm>
              <a:off x="7029447" y="3880729"/>
              <a:ext cx="1285875" cy="0"/>
            </a:xfrm>
            <a:prstGeom prst="straightConnector1">
              <a:avLst/>
            </a:prstGeom>
            <a:noFill/>
            <a:ln w="31750" cap="rnd" cmpd="sng">
              <a:solidFill>
                <a:srgbClr val="8296B0">
                  <a:alpha val="40000"/>
                </a:srgbClr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348" name="Google Shape;348;p16"/>
            <p:cNvCxnSpPr/>
            <p:nvPr/>
          </p:nvCxnSpPr>
          <p:spPr>
            <a:xfrm>
              <a:off x="7029447" y="4063732"/>
              <a:ext cx="1285875" cy="0"/>
            </a:xfrm>
            <a:prstGeom prst="straightConnector1">
              <a:avLst/>
            </a:prstGeom>
            <a:noFill/>
            <a:ln w="31750" cap="rnd" cmpd="sng">
              <a:solidFill>
                <a:srgbClr val="8296B0">
                  <a:alpha val="40000"/>
                </a:srgbClr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sp>
        <p:nvSpPr>
          <p:cNvPr id="349" name="Google Shape;349;p16"/>
          <p:cNvSpPr txBox="1">
            <a:spLocks noGrp="1"/>
          </p:cNvSpPr>
          <p:nvPr>
            <p:ph type="body" idx="1"/>
          </p:nvPr>
        </p:nvSpPr>
        <p:spPr>
          <a:xfrm>
            <a:off x="315771" y="1577186"/>
            <a:ext cx="5464451" cy="948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IN" sz="1800" dirty="0">
                <a:solidFill>
                  <a:schemeClr val="lt1"/>
                </a:solidFill>
              </a:rPr>
              <a:t>Our model can classify spam and ham mail.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IN" sz="1800" dirty="0">
                <a:solidFill>
                  <a:schemeClr val="lt1"/>
                </a:solidFill>
              </a:rPr>
              <a:t>From the classified data we get an accuracy of 96.3%</a:t>
            </a:r>
            <a:endParaRPr dirty="0"/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solidFill>
                <a:schemeClr val="lt1"/>
              </a:solidFill>
            </a:endParaRPr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solidFill>
                <a:schemeClr val="lt1"/>
              </a:solidFill>
            </a:endParaRPr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solidFill>
                <a:schemeClr val="lt1"/>
              </a:solidFill>
            </a:endParaRPr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solidFill>
                <a:schemeClr val="lt1"/>
              </a:solidFill>
            </a:endParaRPr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solidFill>
                <a:schemeClr val="l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9A8F7B-3760-0A6F-5CA1-0DAE2BD20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255" y="39432"/>
            <a:ext cx="6712040" cy="18527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AF52F5-06E6-2A9B-4CAF-C03ED7830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423" y="2471240"/>
            <a:ext cx="8359213" cy="381167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7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6" name="Google Shape;356;p17"/>
          <p:cNvGrpSpPr/>
          <p:nvPr/>
        </p:nvGrpSpPr>
        <p:grpSpPr>
          <a:xfrm>
            <a:off x="4" y="1216597"/>
            <a:ext cx="731521" cy="673460"/>
            <a:chOff x="3940602" y="308034"/>
            <a:chExt cx="2116791" cy="3428999"/>
          </a:xfrm>
        </p:grpSpPr>
        <p:sp>
          <p:nvSpPr>
            <p:cNvPr id="357" name="Google Shape;357;p17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7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0" name="Google Shape;360;p17"/>
          <p:cNvSpPr/>
          <p:nvPr/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17"/>
          <p:cNvSpPr txBox="1"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IN" sz="4800"/>
              <a:t>CONCLUSION</a:t>
            </a:r>
            <a:endParaRPr/>
          </a:p>
        </p:txBody>
      </p:sp>
      <p:cxnSp>
        <p:nvCxnSpPr>
          <p:cNvPr id="362" name="Google Shape;362;p17"/>
          <p:cNvCxnSpPr/>
          <p:nvPr/>
        </p:nvCxnSpPr>
        <p:spPr>
          <a:xfrm rot="10800000">
            <a:off x="838200" y="6485313"/>
            <a:ext cx="10515600" cy="0"/>
          </a:xfrm>
          <a:prstGeom prst="straightConnector1">
            <a:avLst/>
          </a:prstGeom>
          <a:noFill/>
          <a:ln w="5715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63" name="Google Shape;363;p17"/>
          <p:cNvGrpSpPr/>
          <p:nvPr/>
        </p:nvGrpSpPr>
        <p:grpSpPr>
          <a:xfrm>
            <a:off x="1038893" y="3018131"/>
            <a:ext cx="10109856" cy="3208676"/>
            <a:chOff x="134291" y="612"/>
            <a:chExt cx="10109856" cy="3208676"/>
          </a:xfrm>
        </p:grpSpPr>
        <p:sp>
          <p:nvSpPr>
            <p:cNvPr id="364" name="Google Shape;364;p17"/>
            <p:cNvSpPr/>
            <p:nvPr/>
          </p:nvSpPr>
          <p:spPr>
            <a:xfrm>
              <a:off x="134291" y="612"/>
              <a:ext cx="4332795" cy="2751325"/>
            </a:xfrm>
            <a:prstGeom prst="roundRect">
              <a:avLst>
                <a:gd name="adj" fmla="val 10000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7"/>
            <p:cNvSpPr/>
            <p:nvPr/>
          </p:nvSpPr>
          <p:spPr>
            <a:xfrm>
              <a:off x="615713" y="457963"/>
              <a:ext cx="4332795" cy="2751325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7"/>
            <p:cNvSpPr txBox="1"/>
            <p:nvPr/>
          </p:nvSpPr>
          <p:spPr>
            <a:xfrm>
              <a:off x="696297" y="538547"/>
              <a:ext cx="4171627" cy="25901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lang="en-IN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We can classify spam or non-spam emails using our model. It can be used along with existing methods to further increase spam filters' screening process and accuracy.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5429930" y="612"/>
              <a:ext cx="4332795" cy="2751325"/>
            </a:xfrm>
            <a:prstGeom prst="roundRect">
              <a:avLst>
                <a:gd name="adj" fmla="val 10000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7"/>
            <p:cNvSpPr/>
            <p:nvPr/>
          </p:nvSpPr>
          <p:spPr>
            <a:xfrm>
              <a:off x="5911352" y="457963"/>
              <a:ext cx="4332795" cy="2751325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7"/>
            <p:cNvSpPr txBox="1"/>
            <p:nvPr/>
          </p:nvSpPr>
          <p:spPr>
            <a:xfrm>
              <a:off x="5991936" y="538547"/>
              <a:ext cx="4171627" cy="25901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lang="en-IN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developed model will be more beneficial for small private companies or firms.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8"/>
          <p:cNvSpPr/>
          <p:nvPr/>
        </p:nvSpPr>
        <p:spPr>
          <a:xfrm>
            <a:off x="462059" y="450222"/>
            <a:ext cx="4182520" cy="360316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18"/>
          <p:cNvSpPr txBox="1">
            <a:spLocks noGrp="1"/>
          </p:cNvSpPr>
          <p:nvPr>
            <p:ph type="title"/>
          </p:nvPr>
        </p:nvSpPr>
        <p:spPr>
          <a:xfrm>
            <a:off x="774700" y="762000"/>
            <a:ext cx="3595973" cy="3018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IN">
                <a:solidFill>
                  <a:srgbClr val="FFFFFF"/>
                </a:solidFill>
              </a:rPr>
              <a:t>REFERENCES</a:t>
            </a:r>
            <a:endParaRPr/>
          </a:p>
        </p:txBody>
      </p:sp>
      <p:sp>
        <p:nvSpPr>
          <p:cNvPr id="376" name="Google Shape;376;p18"/>
          <p:cNvSpPr/>
          <p:nvPr/>
        </p:nvSpPr>
        <p:spPr>
          <a:xfrm>
            <a:off x="471770" y="4209599"/>
            <a:ext cx="4172809" cy="2173848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18"/>
          <p:cNvSpPr/>
          <p:nvPr/>
        </p:nvSpPr>
        <p:spPr>
          <a:xfrm>
            <a:off x="4810836" y="450221"/>
            <a:ext cx="4899923" cy="5948858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18"/>
          <p:cNvSpPr txBox="1">
            <a:spLocks noGrp="1"/>
          </p:cNvSpPr>
          <p:nvPr>
            <p:ph type="body" idx="1"/>
          </p:nvPr>
        </p:nvSpPr>
        <p:spPr>
          <a:xfrm>
            <a:off x="5259592" y="909143"/>
            <a:ext cx="4007581" cy="5029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 u="sng">
                <a:solidFill>
                  <a:schemeClr val="hlink"/>
                </a:solidFill>
                <a:hlinkClick r:id="rId3"/>
              </a:rPr>
              <a:t>https://www.geeksforgeeks.org/detecting-spam-emails-using-tensorflow-in-python/</a:t>
            </a:r>
            <a:endParaRPr sz="200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 u="sng">
                <a:solidFill>
                  <a:schemeClr val="hlink"/>
                </a:solidFill>
                <a:hlinkClick r:id="rId4"/>
              </a:rPr>
              <a:t>https://pythonbaba.com/email-spam-classification-project-report/</a:t>
            </a:r>
            <a:endParaRPr sz="2000"/>
          </a:p>
          <a:p>
            <a:pPr marL="228600" lvl="0" indent="-228600" algn="l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 u="sng">
                <a:solidFill>
                  <a:schemeClr val="hlink"/>
                </a:solidFill>
                <a:hlinkClick r:id="rId5"/>
              </a:rPr>
              <a:t>https://www.sciencedirect.com/science/article/pii/S2405844018353404</a:t>
            </a:r>
            <a:endParaRPr sz="2000" u="sng"/>
          </a:p>
          <a:p>
            <a:pPr marL="0" lvl="0" indent="0" algn="l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228600" lvl="0" indent="-228600" algn="l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 u="sng">
                <a:solidFill>
                  <a:schemeClr val="hlink"/>
                </a:solidFill>
                <a:hlinkClick r:id="rId6"/>
              </a:rPr>
              <a:t>https://www.kaggle.com/datasets/venky73/spam-mails-dataset</a:t>
            </a:r>
            <a:endParaRPr sz="2000"/>
          </a:p>
          <a:p>
            <a:pPr marL="228600" lvl="0" indent="-101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</p:txBody>
      </p:sp>
      <p:sp>
        <p:nvSpPr>
          <p:cNvPr id="379" name="Google Shape;379;p18"/>
          <p:cNvSpPr/>
          <p:nvPr/>
        </p:nvSpPr>
        <p:spPr>
          <a:xfrm>
            <a:off x="9875866" y="450221"/>
            <a:ext cx="1868033" cy="36031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0" name="Google Shape;380;p18" descr="Marker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654880" y="4374295"/>
            <a:ext cx="1835611" cy="1835611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18"/>
          <p:cNvSpPr/>
          <p:nvPr/>
        </p:nvSpPr>
        <p:spPr>
          <a:xfrm>
            <a:off x="9873746" y="4214253"/>
            <a:ext cx="1868033" cy="2173848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7" name="Google Shape;387;p19" descr="Wood human figure"/>
          <p:cNvPicPr preferRelativeResize="0"/>
          <p:nvPr/>
        </p:nvPicPr>
        <p:blipFill rotWithShape="1">
          <a:blip r:embed="rId3">
            <a:alphaModFix amt="50000"/>
          </a:blip>
          <a:srcRect r="-1" b="15708"/>
          <a:stretch/>
        </p:blipFill>
        <p:spPr>
          <a:xfrm>
            <a:off x="22" y="-152390"/>
            <a:ext cx="1218893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19"/>
          <p:cNvSpPr txBox="1"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Calibri"/>
              <a:buNone/>
            </a:pPr>
            <a:r>
              <a:rPr lang="en-IN" sz="6600">
                <a:solidFill>
                  <a:srgbClr val="FFFFFF"/>
                </a:solidFill>
              </a:rPr>
              <a:t>Thank you for your attention</a:t>
            </a:r>
            <a:endParaRPr/>
          </a:p>
        </p:txBody>
      </p:sp>
      <p:sp>
        <p:nvSpPr>
          <p:cNvPr id="389" name="Google Shape;389;p19"/>
          <p:cNvSpPr/>
          <p:nvPr/>
        </p:nvSpPr>
        <p:spPr>
          <a:xfrm>
            <a:off x="3974206" y="4368623"/>
            <a:ext cx="4243589" cy="18288"/>
          </a:xfrm>
          <a:custGeom>
            <a:avLst/>
            <a:gdLst/>
            <a:ahLst/>
            <a:cxnLst/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4901"/>
            </a:srgbClr>
          </a:solidFill>
          <a:ln w="44450" cap="rnd" cmpd="sng">
            <a:solidFill>
              <a:srgbClr val="FFFFFF">
                <a:alpha val="74901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/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dk1">
              <a:alpha val="8627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0" y="0"/>
            <a:ext cx="11786754" cy="6858000"/>
          </a:xfrm>
          <a:custGeom>
            <a:avLst/>
            <a:gdLst/>
            <a:ahLst/>
            <a:cxnLst/>
            <a:rect l="l" t="t" r="r" b="b"/>
            <a:pathLst>
              <a:path w="11786754" h="6858000" extrusionOk="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dk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0" y="0"/>
            <a:ext cx="3581400" cy="6858000"/>
          </a:xfrm>
          <a:custGeom>
            <a:avLst/>
            <a:gdLst/>
            <a:ahLst/>
            <a:cxnLst/>
            <a:rect l="l" t="t" r="r" b="b"/>
            <a:pathLst>
              <a:path w="3581400" h="6858000" extrusionOk="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dk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 txBox="1"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IN"/>
              <a:t>INTRODUCTION</a:t>
            </a:r>
            <a:endParaRPr/>
          </a:p>
        </p:txBody>
      </p:sp>
      <p:sp>
        <p:nvSpPr>
          <p:cNvPr id="114" name="Google Shape;114;p2"/>
          <p:cNvSpPr txBox="1">
            <a:spLocks noGrp="1"/>
          </p:cNvSpPr>
          <p:nvPr>
            <p:ph type="body" idx="1"/>
          </p:nvPr>
        </p:nvSpPr>
        <p:spPr>
          <a:xfrm>
            <a:off x="838200" y="2191807"/>
            <a:ext cx="4936067" cy="3985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IN" sz="2000"/>
              <a:t>Spam e-mails are annoying and dangerous too.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IN" sz="2000"/>
              <a:t>Spam mail can be defined as: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IN" sz="2000"/>
              <a:t>Mass mailings(bulk)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IN" sz="2000"/>
              <a:t>Unsolicited(unwanted)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IN" sz="2000"/>
              <a:t>Anonymous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 sz="20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IN" sz="2000"/>
              <a:t>Spam mail is junk mail mainly sent for commercial or phishing purposes.</a:t>
            </a:r>
            <a:endParaRPr sz="2000"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 sz="2000"/>
          </a:p>
        </p:txBody>
      </p:sp>
      <p:pic>
        <p:nvPicPr>
          <p:cNvPr id="115" name="Google Shape;115;p2" descr="Five easy ways to recognize and dispose of malicious emails | Malwarebytes  Lab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17734" y="3178910"/>
            <a:ext cx="4935970" cy="201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3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dk1">
              <a:alpha val="5294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2" name="Google Shape;122;p3"/>
          <p:cNvGrpSpPr/>
          <p:nvPr/>
        </p:nvGrpSpPr>
        <p:grpSpPr>
          <a:xfrm rot="-54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23" name="Google Shape;123;p3"/>
            <p:cNvCxnSpPr/>
            <p:nvPr/>
          </p:nvCxnSpPr>
          <p:spPr>
            <a:xfrm>
              <a:off x="215328" y="-46937"/>
              <a:ext cx="0" cy="2773841"/>
            </a:xfrm>
            <a:prstGeom prst="straightConnector1">
              <a:avLst/>
            </a:prstGeom>
            <a:noFill/>
            <a:ln w="25400" cap="flat" cmpd="sng">
              <a:solidFill>
                <a:srgbClr val="8296B0">
                  <a:alpha val="4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4" name="Google Shape;124;p3"/>
            <p:cNvCxnSpPr/>
            <p:nvPr/>
          </p:nvCxnSpPr>
          <p:spPr>
            <a:xfrm>
              <a:off x="316928" y="-46937"/>
              <a:ext cx="0" cy="2773841"/>
            </a:xfrm>
            <a:prstGeom prst="straightConnector1">
              <a:avLst/>
            </a:prstGeom>
            <a:noFill/>
            <a:ln w="25400" cap="flat" cmpd="sng">
              <a:solidFill>
                <a:srgbClr val="8296B0">
                  <a:alpha val="4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5" name="Google Shape;125;p3"/>
            <p:cNvCxnSpPr/>
            <p:nvPr/>
          </p:nvCxnSpPr>
          <p:spPr>
            <a:xfrm>
              <a:off x="418528" y="-46937"/>
              <a:ext cx="0" cy="2773841"/>
            </a:xfrm>
            <a:prstGeom prst="straightConnector1">
              <a:avLst/>
            </a:prstGeom>
            <a:noFill/>
            <a:ln w="25400" cap="flat" cmpd="sng">
              <a:solidFill>
                <a:srgbClr val="8296B0">
                  <a:alpha val="4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6" name="Google Shape;126;p3"/>
            <p:cNvCxnSpPr/>
            <p:nvPr/>
          </p:nvCxnSpPr>
          <p:spPr>
            <a:xfrm>
              <a:off x="520128" y="-46937"/>
              <a:ext cx="0" cy="2773841"/>
            </a:xfrm>
            <a:prstGeom prst="straightConnector1">
              <a:avLst/>
            </a:prstGeom>
            <a:noFill/>
            <a:ln w="25400" cap="flat" cmpd="sng">
              <a:solidFill>
                <a:srgbClr val="8296B0">
                  <a:alpha val="4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27" name="Google Shape;127;p3"/>
          <p:cNvGrpSpPr/>
          <p:nvPr/>
        </p:nvGrpSpPr>
        <p:grpSpPr>
          <a:xfrm>
            <a:off x="1" y="2075420"/>
            <a:ext cx="12396066" cy="4440643"/>
            <a:chOff x="1" y="2075420"/>
            <a:chExt cx="12396066" cy="4440643"/>
          </a:xfrm>
        </p:grpSpPr>
        <p:sp>
          <p:nvSpPr>
            <p:cNvPr id="128" name="Google Shape;128;p3"/>
            <p:cNvSpPr/>
            <p:nvPr/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 cap="flat" cmpd="sng">
              <a:solidFill>
                <a:srgbClr val="EFEFEF">
                  <a:alpha val="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3"/>
            <p:cNvSpPr/>
            <p:nvPr/>
          </p:nvSpPr>
          <p:spPr>
            <a:xfrm rot="-5400000">
              <a:off x="10435065" y="4048931"/>
              <a:ext cx="1381607" cy="1381607"/>
            </a:xfrm>
            <a:prstGeom prst="ellipse">
              <a:avLst/>
            </a:prstGeom>
            <a:noFill/>
            <a:ln w="31750" cap="flat" cmpd="sng">
              <a:solidFill>
                <a:srgbClr val="EFEFEF">
                  <a:alpha val="2000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 rot="-54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rgbClr val="AEABAB">
                    <a:alpha val="20000"/>
                  </a:srgbClr>
                </a:gs>
                <a:gs pos="100000">
                  <a:srgbClr val="757070">
                    <a:alpha val="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3"/>
            <p:cNvSpPr/>
            <p:nvPr/>
          </p:nvSpPr>
          <p:spPr>
            <a:xfrm rot="-90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rgbClr val="AEABAB">
                    <a:alpha val="9803"/>
                  </a:srgbClr>
                </a:gs>
                <a:gs pos="100000">
                  <a:srgbClr val="AEABAB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3"/>
            <p:cNvSpPr/>
            <p:nvPr/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 cap="flat" cmpd="sng">
              <a:solidFill>
                <a:srgbClr val="EFEFEF">
                  <a:alpha val="2000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3"/>
            <p:cNvSpPr/>
            <p:nvPr/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 cap="flat" cmpd="sng">
              <a:solidFill>
                <a:srgbClr val="EFEFEF">
                  <a:alpha val="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4" name="Google Shape;134;p3"/>
          <p:cNvSpPr/>
          <p:nvPr/>
        </p:nvSpPr>
        <p:spPr>
          <a:xfrm rot="-5400000">
            <a:off x="10438146" y="1042605"/>
            <a:ext cx="2796461" cy="711252"/>
          </a:xfrm>
          <a:prstGeom prst="rect">
            <a:avLst/>
          </a:prstGeom>
          <a:gradFill>
            <a:gsLst>
              <a:gs pos="0">
                <a:srgbClr val="F5F4F4">
                  <a:alpha val="0"/>
                </a:srgbClr>
              </a:gs>
              <a:gs pos="100000">
                <a:srgbClr val="AEABAB">
                  <a:alpha val="9803"/>
                </a:srgbClr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5" name="Google Shape;135;p3"/>
          <p:cNvGrpSpPr/>
          <p:nvPr/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136" name="Google Shape;136;p3"/>
            <p:cNvCxnSpPr/>
            <p:nvPr/>
          </p:nvCxnSpPr>
          <p:spPr>
            <a:xfrm>
              <a:off x="7029447" y="3514725"/>
              <a:ext cx="1285875" cy="0"/>
            </a:xfrm>
            <a:prstGeom prst="straightConnector1">
              <a:avLst/>
            </a:prstGeom>
            <a:noFill/>
            <a:ln w="31750" cap="rnd" cmpd="sng">
              <a:solidFill>
                <a:srgbClr val="EFEFEF">
                  <a:alpha val="40000"/>
                </a:srgbClr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137" name="Google Shape;137;p3"/>
            <p:cNvCxnSpPr/>
            <p:nvPr/>
          </p:nvCxnSpPr>
          <p:spPr>
            <a:xfrm>
              <a:off x="7029447" y="3697727"/>
              <a:ext cx="1285875" cy="0"/>
            </a:xfrm>
            <a:prstGeom prst="straightConnector1">
              <a:avLst/>
            </a:prstGeom>
            <a:noFill/>
            <a:ln w="31750" cap="rnd" cmpd="sng">
              <a:solidFill>
                <a:srgbClr val="EFEFEF">
                  <a:alpha val="40000"/>
                </a:srgbClr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138" name="Google Shape;138;p3"/>
            <p:cNvCxnSpPr/>
            <p:nvPr/>
          </p:nvCxnSpPr>
          <p:spPr>
            <a:xfrm>
              <a:off x="7029447" y="3880729"/>
              <a:ext cx="1285875" cy="0"/>
            </a:xfrm>
            <a:prstGeom prst="straightConnector1">
              <a:avLst/>
            </a:prstGeom>
            <a:noFill/>
            <a:ln w="31750" cap="rnd" cmpd="sng">
              <a:solidFill>
                <a:srgbClr val="EFEFEF">
                  <a:alpha val="40000"/>
                </a:srgbClr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139" name="Google Shape;139;p3"/>
            <p:cNvCxnSpPr/>
            <p:nvPr/>
          </p:nvCxnSpPr>
          <p:spPr>
            <a:xfrm>
              <a:off x="7029447" y="4063732"/>
              <a:ext cx="1285875" cy="0"/>
            </a:xfrm>
            <a:prstGeom prst="straightConnector1">
              <a:avLst/>
            </a:prstGeom>
            <a:noFill/>
            <a:ln w="31750" cap="rnd" cmpd="sng">
              <a:solidFill>
                <a:srgbClr val="EFEFEF">
                  <a:alpha val="40000"/>
                </a:srgbClr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sp>
        <p:nvSpPr>
          <p:cNvPr id="140" name="Google Shape;140;p3"/>
          <p:cNvSpPr/>
          <p:nvPr/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>
            <a:gsLst>
              <a:gs pos="0">
                <a:srgbClr val="757070">
                  <a:alpha val="9803"/>
                </a:srgbClr>
              </a:gs>
              <a:gs pos="10000">
                <a:srgbClr val="757070">
                  <a:alpha val="9803"/>
                </a:srgbClr>
              </a:gs>
              <a:gs pos="100000">
                <a:srgbClr val="EFEFEF">
                  <a:alpha val="0"/>
                </a:srgbClr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" name="Google Shape;141;p3"/>
          <p:cNvGrpSpPr/>
          <p:nvPr/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142" name="Google Shape;142;p3"/>
            <p:cNvCxnSpPr/>
            <p:nvPr/>
          </p:nvCxnSpPr>
          <p:spPr>
            <a:xfrm>
              <a:off x="7029447" y="3514725"/>
              <a:ext cx="1285875" cy="0"/>
            </a:xfrm>
            <a:prstGeom prst="straightConnector1">
              <a:avLst/>
            </a:prstGeom>
            <a:noFill/>
            <a:ln w="31750" cap="rnd" cmpd="sng">
              <a:solidFill>
                <a:srgbClr val="EFEFEF">
                  <a:alpha val="40000"/>
                </a:srgbClr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143" name="Google Shape;143;p3"/>
            <p:cNvCxnSpPr/>
            <p:nvPr/>
          </p:nvCxnSpPr>
          <p:spPr>
            <a:xfrm>
              <a:off x="7029447" y="3697727"/>
              <a:ext cx="1285875" cy="0"/>
            </a:xfrm>
            <a:prstGeom prst="straightConnector1">
              <a:avLst/>
            </a:prstGeom>
            <a:noFill/>
            <a:ln w="31750" cap="rnd" cmpd="sng">
              <a:solidFill>
                <a:srgbClr val="EFEFEF">
                  <a:alpha val="40000"/>
                </a:srgbClr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144" name="Google Shape;144;p3"/>
            <p:cNvCxnSpPr/>
            <p:nvPr/>
          </p:nvCxnSpPr>
          <p:spPr>
            <a:xfrm>
              <a:off x="7029447" y="3880729"/>
              <a:ext cx="1285875" cy="0"/>
            </a:xfrm>
            <a:prstGeom prst="straightConnector1">
              <a:avLst/>
            </a:prstGeom>
            <a:noFill/>
            <a:ln w="31750" cap="rnd" cmpd="sng">
              <a:solidFill>
                <a:srgbClr val="EFEFEF">
                  <a:alpha val="40000"/>
                </a:srgbClr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145" name="Google Shape;145;p3"/>
            <p:cNvCxnSpPr/>
            <p:nvPr/>
          </p:nvCxnSpPr>
          <p:spPr>
            <a:xfrm>
              <a:off x="7029447" y="4063732"/>
              <a:ext cx="1285875" cy="0"/>
            </a:xfrm>
            <a:prstGeom prst="straightConnector1">
              <a:avLst/>
            </a:prstGeom>
            <a:noFill/>
            <a:ln w="31750" cap="rnd" cmpd="sng">
              <a:solidFill>
                <a:srgbClr val="EFEFEF">
                  <a:alpha val="40000"/>
                </a:srgbClr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sp>
        <p:nvSpPr>
          <p:cNvPr id="146" name="Google Shape;146;p3"/>
          <p:cNvSpPr txBox="1">
            <a:spLocks noGrp="1"/>
          </p:cNvSpPr>
          <p:nvPr>
            <p:ph type="title"/>
          </p:nvPr>
        </p:nvSpPr>
        <p:spPr>
          <a:xfrm>
            <a:off x="630936" y="630935"/>
            <a:ext cx="4948230" cy="5509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IN" sz="4800"/>
              <a:t>PROBLEM STATEMENT</a:t>
            </a:r>
            <a:endParaRPr/>
          </a:p>
        </p:txBody>
      </p:sp>
      <p:grpSp>
        <p:nvGrpSpPr>
          <p:cNvPr id="147" name="Google Shape;147;p3"/>
          <p:cNvGrpSpPr/>
          <p:nvPr/>
        </p:nvGrpSpPr>
        <p:grpSpPr>
          <a:xfrm>
            <a:off x="5815855" y="547041"/>
            <a:ext cx="5508710" cy="5508467"/>
            <a:chOff x="0" y="672"/>
            <a:chExt cx="5508710" cy="5508467"/>
          </a:xfrm>
        </p:grpSpPr>
        <p:cxnSp>
          <p:nvCxnSpPr>
            <p:cNvPr id="148" name="Google Shape;148;p3"/>
            <p:cNvCxnSpPr/>
            <p:nvPr/>
          </p:nvCxnSpPr>
          <p:spPr>
            <a:xfrm>
              <a:off x="0" y="672"/>
              <a:ext cx="5508710" cy="0"/>
            </a:xfrm>
            <a:prstGeom prst="straightConnector1">
              <a:avLst/>
            </a:prstGeom>
            <a:solidFill>
              <a:srgbClr val="599BD5"/>
            </a:solidFill>
            <a:ln w="12700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" name="Google Shape;149;p3"/>
            <p:cNvSpPr/>
            <p:nvPr/>
          </p:nvSpPr>
          <p:spPr>
            <a:xfrm>
              <a:off x="0" y="672"/>
              <a:ext cx="5508710" cy="11016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 txBox="1"/>
            <p:nvPr/>
          </p:nvSpPr>
          <p:spPr>
            <a:xfrm>
              <a:off x="0" y="672"/>
              <a:ext cx="5508710" cy="11016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n-IN" sz="2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Unwanted e-mails irritating internet connection.</a:t>
              </a:r>
              <a:endParaRPr sz="2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1" name="Google Shape;151;p3"/>
            <p:cNvCxnSpPr/>
            <p:nvPr/>
          </p:nvCxnSpPr>
          <p:spPr>
            <a:xfrm>
              <a:off x="0" y="1102365"/>
              <a:ext cx="5508710" cy="0"/>
            </a:xfrm>
            <a:prstGeom prst="straightConnector1">
              <a:avLst/>
            </a:prstGeom>
            <a:solidFill>
              <a:srgbClr val="52CBCC"/>
            </a:solidFill>
            <a:ln w="12700" cap="flat" cmpd="sng">
              <a:solidFill>
                <a:srgbClr val="52CBC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52" name="Google Shape;152;p3"/>
            <p:cNvSpPr/>
            <p:nvPr/>
          </p:nvSpPr>
          <p:spPr>
            <a:xfrm>
              <a:off x="0" y="1102365"/>
              <a:ext cx="5508710" cy="11016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 txBox="1"/>
            <p:nvPr/>
          </p:nvSpPr>
          <p:spPr>
            <a:xfrm>
              <a:off x="0" y="1102365"/>
              <a:ext cx="5508710" cy="11016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n-IN" sz="2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Critical e-mail messages missed and/or delayed.</a:t>
              </a:r>
              <a:endParaRPr sz="2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4" name="Google Shape;154;p3"/>
            <p:cNvCxnSpPr/>
            <p:nvPr/>
          </p:nvCxnSpPr>
          <p:spPr>
            <a:xfrm>
              <a:off x="0" y="2204059"/>
              <a:ext cx="5508710" cy="0"/>
            </a:xfrm>
            <a:prstGeom prst="straightConnector1">
              <a:avLst/>
            </a:prstGeom>
            <a:solidFill>
              <a:srgbClr val="4CC38C"/>
            </a:solidFill>
            <a:ln w="12700" cap="flat" cmpd="sng">
              <a:solidFill>
                <a:srgbClr val="4CC38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55" name="Google Shape;155;p3"/>
            <p:cNvSpPr/>
            <p:nvPr/>
          </p:nvSpPr>
          <p:spPr>
            <a:xfrm>
              <a:off x="0" y="2204059"/>
              <a:ext cx="5508710" cy="11016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 txBox="1"/>
            <p:nvPr/>
          </p:nvSpPr>
          <p:spPr>
            <a:xfrm>
              <a:off x="0" y="2204059"/>
              <a:ext cx="5508710" cy="11016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n-IN" sz="2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Billions of dollars lost worldwide. (Email spam costs businesses $20.5 billion every year.)</a:t>
              </a:r>
              <a:endParaRPr sz="2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7" name="Google Shape;157;p3"/>
            <p:cNvCxnSpPr/>
            <p:nvPr/>
          </p:nvCxnSpPr>
          <p:spPr>
            <a:xfrm>
              <a:off x="0" y="3305752"/>
              <a:ext cx="5508710" cy="0"/>
            </a:xfrm>
            <a:prstGeom prst="straightConnector1">
              <a:avLst/>
            </a:prstGeom>
            <a:solidFill>
              <a:srgbClr val="46BA4E"/>
            </a:solidFill>
            <a:ln w="12700" cap="flat" cmpd="sng">
              <a:solidFill>
                <a:srgbClr val="46BA4E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58" name="Google Shape;158;p3"/>
            <p:cNvSpPr/>
            <p:nvPr/>
          </p:nvSpPr>
          <p:spPr>
            <a:xfrm>
              <a:off x="0" y="3305752"/>
              <a:ext cx="5508710" cy="11016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 txBox="1"/>
            <p:nvPr/>
          </p:nvSpPr>
          <p:spPr>
            <a:xfrm>
              <a:off x="0" y="3305752"/>
              <a:ext cx="5508710" cy="11016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n-IN" sz="2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Identity Theft</a:t>
              </a:r>
              <a:endParaRPr/>
            </a:p>
          </p:txBody>
        </p:sp>
        <p:cxnSp>
          <p:nvCxnSpPr>
            <p:cNvPr id="160" name="Google Shape;160;p3"/>
            <p:cNvCxnSpPr/>
            <p:nvPr/>
          </p:nvCxnSpPr>
          <p:spPr>
            <a:xfrm>
              <a:off x="0" y="4407446"/>
              <a:ext cx="5508710" cy="0"/>
            </a:xfrm>
            <a:prstGeom prst="straightConnector1">
              <a:avLst/>
            </a:prstGeom>
            <a:solidFill>
              <a:srgbClr val="6FAB46"/>
            </a:solidFill>
            <a:ln w="12700" cap="flat" cmpd="sng">
              <a:solidFill>
                <a:srgbClr val="6FAB4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61" name="Google Shape;161;p3"/>
            <p:cNvSpPr/>
            <p:nvPr/>
          </p:nvSpPr>
          <p:spPr>
            <a:xfrm>
              <a:off x="0" y="4407446"/>
              <a:ext cx="5508710" cy="11016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 txBox="1"/>
            <p:nvPr/>
          </p:nvSpPr>
          <p:spPr>
            <a:xfrm>
              <a:off x="0" y="4407446"/>
              <a:ext cx="5508710" cy="11016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n-IN" sz="2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Spam crashes mail servers.</a:t>
              </a:r>
              <a:endParaRPr sz="2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4"/>
          <p:cNvSpPr/>
          <p:nvPr/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4"/>
          <p:cNvSpPr txBox="1"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IN">
                <a:solidFill>
                  <a:schemeClr val="lt1"/>
                </a:solidFill>
              </a:rPr>
              <a:t>OBJECTIVE</a:t>
            </a:r>
            <a:endParaRPr/>
          </a:p>
        </p:txBody>
      </p:sp>
      <p:pic>
        <p:nvPicPr>
          <p:cNvPr id="170" name="Google Shape;170;p4" descr="Why are my Emails going into Spam? - MVTV Wireless"/>
          <p:cNvPicPr preferRelativeResize="0"/>
          <p:nvPr/>
        </p:nvPicPr>
        <p:blipFill rotWithShape="1">
          <a:blip r:embed="rId3">
            <a:alphaModFix/>
          </a:blip>
          <a:srcRect t="3782" r="3" b="3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4"/>
          <p:cNvSpPr txBox="1">
            <a:spLocks noGrp="1"/>
          </p:cNvSpPr>
          <p:nvPr>
            <p:ph type="body" idx="1"/>
          </p:nvPr>
        </p:nvSpPr>
        <p:spPr>
          <a:xfrm>
            <a:off x="7546848" y="2516777"/>
            <a:ext cx="3803904" cy="3660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IN" sz="2200"/>
              <a:t>The objective will be: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IN" sz="2200"/>
              <a:t>To help users differentiate between fake mails and relevant mails.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IN" sz="2200"/>
              <a:t>To classify a mail as spam or not.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6289158" y="803325"/>
            <a:ext cx="525970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IN"/>
              <a:t>LITERATURE REVIEW</a:t>
            </a:r>
            <a:endParaRPr/>
          </a:p>
        </p:txBody>
      </p:sp>
      <p:sp>
        <p:nvSpPr>
          <p:cNvPr id="177" name="Google Shape;177;p5"/>
          <p:cNvSpPr/>
          <p:nvPr/>
        </p:nvSpPr>
        <p:spPr>
          <a:xfrm>
            <a:off x="0" y="0"/>
            <a:ext cx="6136816" cy="5254922"/>
          </a:xfrm>
          <a:custGeom>
            <a:avLst/>
            <a:gdLst/>
            <a:ahLst/>
            <a:cxnLst/>
            <a:rect l="l" t="t" r="r" b="b"/>
            <a:pathLst>
              <a:path w="6136816" h="5254922" extrusionOk="0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5" descr="Basics for Writing Literature Reviews - Writer's Exchange"/>
          <p:cNvPicPr preferRelativeResize="0"/>
          <p:nvPr/>
        </p:nvPicPr>
        <p:blipFill rotWithShape="1">
          <a:blip r:embed="rId3">
            <a:alphaModFix/>
          </a:blip>
          <a:srcRect l="8481" r="13525"/>
          <a:stretch/>
        </p:blipFill>
        <p:spPr>
          <a:xfrm>
            <a:off x="1" y="3"/>
            <a:ext cx="5640935" cy="4795518"/>
          </a:xfrm>
          <a:custGeom>
            <a:avLst/>
            <a:gdLst/>
            <a:ahLst/>
            <a:cxnLst/>
            <a:rect l="l" t="t" r="r" b="b"/>
            <a:pathLst>
              <a:path w="5863721" h="4984915" extrusionOk="0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79" name="Google Shape;179;p5"/>
          <p:cNvSpPr txBox="1">
            <a:spLocks noGrp="1"/>
          </p:cNvSpPr>
          <p:nvPr>
            <p:ph type="body" idx="1"/>
          </p:nvPr>
        </p:nvSpPr>
        <p:spPr>
          <a:xfrm>
            <a:off x="6289158" y="2279018"/>
            <a:ext cx="5259714" cy="337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IN" sz="2000"/>
              <a:t>We referred to a report from Kaspersky Lab,2015, and learned about this problem.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IN" sz="2000"/>
              <a:t>Spam prevention is often neglected but Big companies are trying different methods to reduce spam mail.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IN" sz="2000"/>
              <a:t>The different research articles helped us understand the technology being used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IN" sz="2000"/>
              <a:t>Like NLP, NN, etc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IN" sz="2000"/>
              <a:t>Specific signs showed by spam mail.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IN" sz="2000"/>
              <a:t>Like </a:t>
            </a: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 grammar errors or misspelled words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 sz="1800"/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/>
          <p:nvPr/>
        </p:nvSpPr>
        <p:spPr>
          <a:xfrm>
            <a:off x="484096" y="470925"/>
            <a:ext cx="4381009" cy="5892104"/>
          </a:xfrm>
          <a:custGeom>
            <a:avLst/>
            <a:gdLst/>
            <a:ahLst/>
            <a:cxnLst/>
            <a:rect l="l" t="t" r="r" b="b"/>
            <a:pathLst>
              <a:path w="4381009" h="5892104" extrusionOk="0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6"/>
          <p:cNvSpPr txBox="1"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IN">
                <a:solidFill>
                  <a:srgbClr val="FFFFFF"/>
                </a:solidFill>
              </a:rPr>
              <a:t>SCOPE</a:t>
            </a:r>
            <a:endParaRPr/>
          </a:p>
        </p:txBody>
      </p:sp>
      <p:grpSp>
        <p:nvGrpSpPr>
          <p:cNvPr id="186" name="Google Shape;186;p6"/>
          <p:cNvGrpSpPr/>
          <p:nvPr/>
        </p:nvGrpSpPr>
        <p:grpSpPr>
          <a:xfrm>
            <a:off x="5194300" y="471642"/>
            <a:ext cx="6513603" cy="5883988"/>
            <a:chOff x="0" y="718"/>
            <a:chExt cx="6513603" cy="5883988"/>
          </a:xfrm>
        </p:grpSpPr>
        <p:sp>
          <p:nvSpPr>
            <p:cNvPr id="187" name="Google Shape;187;p6"/>
            <p:cNvSpPr/>
            <p:nvPr/>
          </p:nvSpPr>
          <p:spPr>
            <a:xfrm>
              <a:off x="0" y="718"/>
              <a:ext cx="6513603" cy="1681139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508544" y="378974"/>
              <a:ext cx="924626" cy="924626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1941716" y="718"/>
              <a:ext cx="4571887" cy="16811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 txBox="1"/>
            <p:nvPr/>
          </p:nvSpPr>
          <p:spPr>
            <a:xfrm>
              <a:off x="1941716" y="718"/>
              <a:ext cx="4571887" cy="16811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900" tIns="177900" rIns="177900" bIns="1779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lang="en-IN" sz="2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Provides Sensitivity to clients and will adapt to future spam techniques.</a:t>
              </a:r>
              <a:endPara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0" y="2102143"/>
              <a:ext cx="6513603" cy="1681139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508544" y="2480399"/>
              <a:ext cx="924626" cy="924626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1941716" y="2102143"/>
              <a:ext cx="4571887" cy="16811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6"/>
            <p:cNvSpPr txBox="1"/>
            <p:nvPr/>
          </p:nvSpPr>
          <p:spPr>
            <a:xfrm>
              <a:off x="1941716" y="2102143"/>
              <a:ext cx="4571887" cy="16811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900" tIns="177900" rIns="177900" bIns="1779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lang="en-IN" sz="2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It increases Security and Control.</a:t>
              </a:r>
              <a:endPara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0" y="4203567"/>
              <a:ext cx="6513603" cy="1681139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508544" y="4581824"/>
              <a:ext cx="924626" cy="924626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1941716" y="4203567"/>
              <a:ext cx="2931121" cy="16811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6"/>
            <p:cNvSpPr txBox="1"/>
            <p:nvPr/>
          </p:nvSpPr>
          <p:spPr>
            <a:xfrm>
              <a:off x="1941716" y="4203567"/>
              <a:ext cx="2931121" cy="16811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900" tIns="177900" rIns="177900" bIns="1779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lang="en-IN" sz="2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It will reduce costs:</a:t>
              </a:r>
              <a:endPara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4872838" y="4203567"/>
              <a:ext cx="1640765" cy="16811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6"/>
            <p:cNvSpPr txBox="1"/>
            <p:nvPr/>
          </p:nvSpPr>
          <p:spPr>
            <a:xfrm>
              <a:off x="4872838" y="4203567"/>
              <a:ext cx="1640765" cy="16811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900" tIns="177900" rIns="177900" bIns="1779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lang="en-IN" sz="1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IT Administration cost</a:t>
              </a:r>
              <a:endPara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lang="en-IN" sz="1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Network Resource cost</a:t>
              </a:r>
              <a:endPara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Proposed Techniques </a:t>
            </a:r>
            <a:endParaRPr/>
          </a:p>
        </p:txBody>
      </p:sp>
      <p:grpSp>
        <p:nvGrpSpPr>
          <p:cNvPr id="206" name="Google Shape;206;p7"/>
          <p:cNvGrpSpPr/>
          <p:nvPr/>
        </p:nvGrpSpPr>
        <p:grpSpPr>
          <a:xfrm>
            <a:off x="838200" y="1829434"/>
            <a:ext cx="10515600" cy="4343718"/>
            <a:chOff x="0" y="3809"/>
            <a:chExt cx="10515600" cy="4343718"/>
          </a:xfrm>
        </p:grpSpPr>
        <p:sp>
          <p:nvSpPr>
            <p:cNvPr id="207" name="Google Shape;207;p7"/>
            <p:cNvSpPr/>
            <p:nvPr/>
          </p:nvSpPr>
          <p:spPr>
            <a:xfrm>
              <a:off x="0" y="3809"/>
              <a:ext cx="10515600" cy="1255220"/>
            </a:xfrm>
            <a:prstGeom prst="roundRect">
              <a:avLst>
                <a:gd name="adj" fmla="val 10000"/>
              </a:avLst>
            </a:prstGeom>
            <a:solidFill>
              <a:srgbClr val="CCD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379704" y="286234"/>
              <a:ext cx="691046" cy="690371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1450454" y="3809"/>
              <a:ext cx="8969425" cy="12564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7"/>
            <p:cNvSpPr txBox="1"/>
            <p:nvPr/>
          </p:nvSpPr>
          <p:spPr>
            <a:xfrm>
              <a:off x="1450454" y="3809"/>
              <a:ext cx="8969425" cy="12564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2950" tIns="132950" rIns="132950" bIns="132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lang="en-IN" sz="2000" b="1" i="0" u="sng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Natural Language Processing(NLP): </a:t>
              </a:r>
              <a:r>
                <a:rPr lang="en-IN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concerned with the interactions between computers and human language, in particular how to program computers to process and analyze large amounts of natural language data. We are using NLTK here.</a:t>
              </a:r>
              <a:endPara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0" y="1547445"/>
              <a:ext cx="10515600" cy="1255220"/>
            </a:xfrm>
            <a:prstGeom prst="roundRect">
              <a:avLst>
                <a:gd name="adj" fmla="val 10000"/>
              </a:avLst>
            </a:prstGeom>
            <a:solidFill>
              <a:srgbClr val="CCD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379704" y="1829869"/>
              <a:ext cx="691046" cy="690371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1450454" y="1547445"/>
              <a:ext cx="8969425" cy="12564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7"/>
            <p:cNvSpPr txBox="1"/>
            <p:nvPr/>
          </p:nvSpPr>
          <p:spPr>
            <a:xfrm>
              <a:off x="1450454" y="1547445"/>
              <a:ext cx="8969425" cy="12564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2950" tIns="132950" rIns="132950" bIns="132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lang="en-IN" sz="1800" b="1" i="0" u="sng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Recurrent Neural Network(RNN): a </a:t>
              </a:r>
              <a:r>
                <a:rPr lang="en-IN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class of </a:t>
              </a:r>
              <a:r>
                <a:rPr lang="en-IN" sz="1800" b="0" i="0" u="sng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artificial neural networks</a:t>
              </a:r>
              <a:r>
                <a:rPr lang="en-IN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 where connections between nodes can create a cycle, allowing output from some nodes to affect subsequent input to the same nodes. This allows it to exhibit temporal dynamic behavior.RNNs can use their internal state (memory) to process variable-length sequences of inputs.</a:t>
              </a:r>
              <a:r>
                <a:rPr lang="en-IN" sz="1800" b="0" i="0" u="sng" strike="noStrike" cap="none" baseline="30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0" y="3091080"/>
              <a:ext cx="10515600" cy="1255220"/>
            </a:xfrm>
            <a:prstGeom prst="roundRect">
              <a:avLst>
                <a:gd name="adj" fmla="val 10000"/>
              </a:avLst>
            </a:prstGeom>
            <a:solidFill>
              <a:srgbClr val="CCD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379704" y="3373505"/>
              <a:ext cx="691046" cy="690371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1450454" y="3091080"/>
              <a:ext cx="8969425" cy="12564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7"/>
            <p:cNvSpPr txBox="1"/>
            <p:nvPr/>
          </p:nvSpPr>
          <p:spPr>
            <a:xfrm>
              <a:off x="1450454" y="3091080"/>
              <a:ext cx="8969425" cy="12564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2950" tIns="132950" rIns="132950" bIns="132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lang="en-IN" sz="2400" b="1" i="0" u="sng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Long Short-Term Memory(LSTM): </a:t>
              </a:r>
              <a:r>
                <a:rPr lang="en-IN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These are a special kind of Neural Networks which are generally capable of understanding long-term dependencies.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8"/>
          <p:cNvSpPr/>
          <p:nvPr/>
        </p:nvSpPr>
        <p:spPr>
          <a:xfrm>
            <a:off x="-573788" y="705002"/>
            <a:ext cx="12188952" cy="6858000"/>
          </a:xfrm>
          <a:prstGeom prst="rect">
            <a:avLst/>
          </a:prstGeom>
          <a:solidFill>
            <a:schemeClr val="dk1">
              <a:alpha val="5294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5" name="Google Shape;225;p8"/>
          <p:cNvGrpSpPr/>
          <p:nvPr/>
        </p:nvGrpSpPr>
        <p:grpSpPr>
          <a:xfrm>
            <a:off x="1" y="2075420"/>
            <a:ext cx="12396066" cy="4440643"/>
            <a:chOff x="1" y="2075420"/>
            <a:chExt cx="12396066" cy="4440643"/>
          </a:xfrm>
        </p:grpSpPr>
        <p:sp>
          <p:nvSpPr>
            <p:cNvPr id="226" name="Google Shape;226;p8"/>
            <p:cNvSpPr/>
            <p:nvPr/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 cap="flat" cmpd="sng">
              <a:solidFill>
                <a:srgbClr val="8296B0">
                  <a:alpha val="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8"/>
            <p:cNvSpPr/>
            <p:nvPr/>
          </p:nvSpPr>
          <p:spPr>
            <a:xfrm rot="-5400000">
              <a:off x="10435065" y="4048931"/>
              <a:ext cx="1381607" cy="1381607"/>
            </a:xfrm>
            <a:prstGeom prst="ellipse">
              <a:avLst/>
            </a:prstGeom>
            <a:noFill/>
            <a:ln w="31750" cap="flat" cmpd="sng">
              <a:solidFill>
                <a:srgbClr val="8296B0">
                  <a:alpha val="2000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8"/>
            <p:cNvSpPr/>
            <p:nvPr/>
          </p:nvSpPr>
          <p:spPr>
            <a:xfrm rot="-54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rgbClr val="323F4F">
                    <a:alpha val="20000"/>
                  </a:srgbClr>
                </a:gs>
                <a:gs pos="100000">
                  <a:srgbClr val="222A35">
                    <a:alpha val="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8"/>
            <p:cNvSpPr/>
            <p:nvPr/>
          </p:nvSpPr>
          <p:spPr>
            <a:xfrm rot="-90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rgbClr val="323F4F">
                    <a:alpha val="9803"/>
                  </a:srgbClr>
                </a:gs>
                <a:gs pos="100000">
                  <a:srgbClr val="323F4F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8"/>
            <p:cNvSpPr/>
            <p:nvPr/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 cap="flat" cmpd="sng">
              <a:solidFill>
                <a:srgbClr val="8296B0">
                  <a:alpha val="2000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8"/>
            <p:cNvSpPr/>
            <p:nvPr/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 cap="flat" cmpd="sng">
              <a:solidFill>
                <a:srgbClr val="8296B0">
                  <a:alpha val="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2" name="Google Shape;232;p8"/>
          <p:cNvSpPr txBox="1">
            <a:spLocks noGrp="1"/>
          </p:cNvSpPr>
          <p:nvPr>
            <p:ph type="title"/>
          </p:nvPr>
        </p:nvSpPr>
        <p:spPr>
          <a:xfrm>
            <a:off x="630936" y="630936"/>
            <a:ext cx="5261864" cy="195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IN" sz="4800">
                <a:solidFill>
                  <a:schemeClr val="lt1"/>
                </a:solidFill>
              </a:rPr>
              <a:t>PROCEDURE</a:t>
            </a:r>
            <a:endParaRPr/>
          </a:p>
        </p:txBody>
      </p:sp>
      <p:sp>
        <p:nvSpPr>
          <p:cNvPr id="233" name="Google Shape;233;p8"/>
          <p:cNvSpPr txBox="1">
            <a:spLocks noGrp="1"/>
          </p:cNvSpPr>
          <p:nvPr>
            <p:ph type="body" idx="1"/>
          </p:nvPr>
        </p:nvSpPr>
        <p:spPr>
          <a:xfrm>
            <a:off x="6167718" y="630936"/>
            <a:ext cx="4992469" cy="1951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IN" sz="1800">
                <a:solidFill>
                  <a:schemeClr val="lt1"/>
                </a:solidFill>
              </a:rPr>
              <a:t>Importing libraries Numpy, Pandas, Matplotlib, NLTK, Tensorflow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IN" sz="1800">
                <a:solidFill>
                  <a:schemeClr val="lt1"/>
                </a:solidFill>
              </a:rPr>
              <a:t>Loading dataset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solidFill>
                <a:schemeClr val="lt1"/>
              </a:solidFill>
            </a:endParaRPr>
          </a:p>
        </p:txBody>
      </p:sp>
      <p:sp>
        <p:nvSpPr>
          <p:cNvPr id="234" name="Google Shape;234;p8"/>
          <p:cNvSpPr/>
          <p:nvPr/>
        </p:nvSpPr>
        <p:spPr>
          <a:xfrm rot="-5400000">
            <a:off x="10438146" y="1042605"/>
            <a:ext cx="2796461" cy="711252"/>
          </a:xfrm>
          <a:prstGeom prst="rect">
            <a:avLst/>
          </a:prstGeom>
          <a:gradFill>
            <a:gsLst>
              <a:gs pos="0">
                <a:srgbClr val="ACB8CA">
                  <a:alpha val="0"/>
                </a:srgbClr>
              </a:gs>
              <a:gs pos="100000">
                <a:srgbClr val="323F4F">
                  <a:alpha val="9803"/>
                </a:srgbClr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5" name="Google Shape;235;p8"/>
          <p:cNvGrpSpPr/>
          <p:nvPr/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36" name="Google Shape;236;p8"/>
            <p:cNvCxnSpPr/>
            <p:nvPr/>
          </p:nvCxnSpPr>
          <p:spPr>
            <a:xfrm>
              <a:off x="7029447" y="3514725"/>
              <a:ext cx="1285875" cy="0"/>
            </a:xfrm>
            <a:prstGeom prst="straightConnector1">
              <a:avLst/>
            </a:prstGeom>
            <a:noFill/>
            <a:ln w="31750" cap="rnd" cmpd="sng">
              <a:solidFill>
                <a:srgbClr val="8296B0">
                  <a:alpha val="40000"/>
                </a:srgbClr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237" name="Google Shape;237;p8"/>
            <p:cNvCxnSpPr/>
            <p:nvPr/>
          </p:nvCxnSpPr>
          <p:spPr>
            <a:xfrm>
              <a:off x="7029447" y="3697727"/>
              <a:ext cx="1285875" cy="0"/>
            </a:xfrm>
            <a:prstGeom prst="straightConnector1">
              <a:avLst/>
            </a:prstGeom>
            <a:noFill/>
            <a:ln w="31750" cap="rnd" cmpd="sng">
              <a:solidFill>
                <a:srgbClr val="8296B0">
                  <a:alpha val="40000"/>
                </a:srgbClr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238" name="Google Shape;238;p8"/>
            <p:cNvCxnSpPr/>
            <p:nvPr/>
          </p:nvCxnSpPr>
          <p:spPr>
            <a:xfrm>
              <a:off x="7029447" y="3880729"/>
              <a:ext cx="1285875" cy="0"/>
            </a:xfrm>
            <a:prstGeom prst="straightConnector1">
              <a:avLst/>
            </a:prstGeom>
            <a:noFill/>
            <a:ln w="31750" cap="rnd" cmpd="sng">
              <a:solidFill>
                <a:srgbClr val="8296B0">
                  <a:alpha val="40000"/>
                </a:srgbClr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239" name="Google Shape;239;p8"/>
            <p:cNvCxnSpPr/>
            <p:nvPr/>
          </p:nvCxnSpPr>
          <p:spPr>
            <a:xfrm>
              <a:off x="7029447" y="4063732"/>
              <a:ext cx="1285875" cy="0"/>
            </a:xfrm>
            <a:prstGeom prst="straightConnector1">
              <a:avLst/>
            </a:prstGeom>
            <a:noFill/>
            <a:ln w="31750" cap="rnd" cmpd="sng">
              <a:solidFill>
                <a:srgbClr val="8296B0">
                  <a:alpha val="40000"/>
                </a:srgbClr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sp>
        <p:nvSpPr>
          <p:cNvPr id="240" name="Google Shape;240;p8"/>
          <p:cNvSpPr/>
          <p:nvPr/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>
            <a:gsLst>
              <a:gs pos="0">
                <a:srgbClr val="222A35">
                  <a:alpha val="9803"/>
                </a:srgbClr>
              </a:gs>
              <a:gs pos="10000">
                <a:srgbClr val="222A35">
                  <a:alpha val="9803"/>
                </a:srgbClr>
              </a:gs>
              <a:gs pos="100000">
                <a:srgbClr val="8296B0">
                  <a:alpha val="0"/>
                </a:srgbClr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1" name="Google Shape;241;p8"/>
          <p:cNvGrpSpPr/>
          <p:nvPr/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242" name="Google Shape;242;p8"/>
            <p:cNvCxnSpPr/>
            <p:nvPr/>
          </p:nvCxnSpPr>
          <p:spPr>
            <a:xfrm>
              <a:off x="7029447" y="3514725"/>
              <a:ext cx="1285875" cy="0"/>
            </a:xfrm>
            <a:prstGeom prst="straightConnector1">
              <a:avLst/>
            </a:prstGeom>
            <a:noFill/>
            <a:ln w="31750" cap="rnd" cmpd="sng">
              <a:solidFill>
                <a:srgbClr val="8296B0">
                  <a:alpha val="40000"/>
                </a:srgbClr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243" name="Google Shape;243;p8"/>
            <p:cNvCxnSpPr/>
            <p:nvPr/>
          </p:nvCxnSpPr>
          <p:spPr>
            <a:xfrm>
              <a:off x="7029447" y="3697727"/>
              <a:ext cx="1285875" cy="0"/>
            </a:xfrm>
            <a:prstGeom prst="straightConnector1">
              <a:avLst/>
            </a:prstGeom>
            <a:noFill/>
            <a:ln w="31750" cap="rnd" cmpd="sng">
              <a:solidFill>
                <a:srgbClr val="8296B0">
                  <a:alpha val="40000"/>
                </a:srgbClr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244" name="Google Shape;244;p8"/>
            <p:cNvCxnSpPr/>
            <p:nvPr/>
          </p:nvCxnSpPr>
          <p:spPr>
            <a:xfrm>
              <a:off x="7029447" y="3880729"/>
              <a:ext cx="1285875" cy="0"/>
            </a:xfrm>
            <a:prstGeom prst="straightConnector1">
              <a:avLst/>
            </a:prstGeom>
            <a:noFill/>
            <a:ln w="31750" cap="rnd" cmpd="sng">
              <a:solidFill>
                <a:srgbClr val="8296B0">
                  <a:alpha val="40000"/>
                </a:srgbClr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245" name="Google Shape;245;p8"/>
            <p:cNvCxnSpPr/>
            <p:nvPr/>
          </p:nvCxnSpPr>
          <p:spPr>
            <a:xfrm>
              <a:off x="7029447" y="4063732"/>
              <a:ext cx="1285875" cy="0"/>
            </a:xfrm>
            <a:prstGeom prst="straightConnector1">
              <a:avLst/>
            </a:prstGeom>
            <a:noFill/>
            <a:ln w="31750" cap="rnd" cmpd="sng">
              <a:solidFill>
                <a:srgbClr val="8296B0">
                  <a:alpha val="40000"/>
                </a:srgbClr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grpSp>
        <p:nvGrpSpPr>
          <p:cNvPr id="247" name="Google Shape;247;p8"/>
          <p:cNvGrpSpPr/>
          <p:nvPr/>
        </p:nvGrpSpPr>
        <p:grpSpPr>
          <a:xfrm rot="-5400000">
            <a:off x="474193" y="2916067"/>
            <a:ext cx="304800" cy="429768"/>
            <a:chOff x="215328" y="-46937"/>
            <a:chExt cx="304800" cy="2773841"/>
          </a:xfrm>
        </p:grpSpPr>
        <p:cxnSp>
          <p:nvCxnSpPr>
            <p:cNvPr id="248" name="Google Shape;248;p8"/>
            <p:cNvCxnSpPr/>
            <p:nvPr/>
          </p:nvCxnSpPr>
          <p:spPr>
            <a:xfrm>
              <a:off x="215328" y="-46937"/>
              <a:ext cx="0" cy="2773841"/>
            </a:xfrm>
            <a:prstGeom prst="straightConnector1">
              <a:avLst/>
            </a:prstGeom>
            <a:noFill/>
            <a:ln w="25400" cap="flat" cmpd="sng">
              <a:solidFill>
                <a:srgbClr val="EFEFEF">
                  <a:alpha val="4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9" name="Google Shape;249;p8"/>
            <p:cNvCxnSpPr/>
            <p:nvPr/>
          </p:nvCxnSpPr>
          <p:spPr>
            <a:xfrm>
              <a:off x="316928" y="-46937"/>
              <a:ext cx="0" cy="2773841"/>
            </a:xfrm>
            <a:prstGeom prst="straightConnector1">
              <a:avLst/>
            </a:prstGeom>
            <a:noFill/>
            <a:ln w="25400" cap="flat" cmpd="sng">
              <a:solidFill>
                <a:srgbClr val="EFEFEF">
                  <a:alpha val="4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0" name="Google Shape;250;p8"/>
            <p:cNvCxnSpPr/>
            <p:nvPr/>
          </p:nvCxnSpPr>
          <p:spPr>
            <a:xfrm>
              <a:off x="418528" y="-46937"/>
              <a:ext cx="0" cy="2773841"/>
            </a:xfrm>
            <a:prstGeom prst="straightConnector1">
              <a:avLst/>
            </a:prstGeom>
            <a:noFill/>
            <a:ln w="25400" cap="flat" cmpd="sng">
              <a:solidFill>
                <a:srgbClr val="EFEFEF">
                  <a:alpha val="4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1" name="Google Shape;251;p8"/>
            <p:cNvCxnSpPr/>
            <p:nvPr/>
          </p:nvCxnSpPr>
          <p:spPr>
            <a:xfrm>
              <a:off x="520128" y="-46937"/>
              <a:ext cx="0" cy="2773841"/>
            </a:xfrm>
            <a:prstGeom prst="straightConnector1">
              <a:avLst/>
            </a:prstGeom>
            <a:noFill/>
            <a:ln w="25400" cap="flat" cmpd="sng">
              <a:solidFill>
                <a:srgbClr val="EFEFEF">
                  <a:alpha val="4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A4A1B0C-DF68-8446-9123-8064A5B10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8" y="1638215"/>
            <a:ext cx="5731510" cy="850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C8174F-8F15-0DBF-5DA9-BDA152BA54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054"/>
          <a:stretch/>
        </p:blipFill>
        <p:spPr bwMode="auto">
          <a:xfrm>
            <a:off x="-3048" y="2479191"/>
            <a:ext cx="5731510" cy="28086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31C948-9DDC-0270-B906-87941A209F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800" y="4866006"/>
            <a:ext cx="5731510" cy="18897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F5955A-D790-F09B-C52D-8E41DE2DD2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5555" y="1623221"/>
            <a:ext cx="5731510" cy="29838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518BD-B1E3-8236-8EE2-117568717B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8837" y="2870528"/>
            <a:ext cx="6367311" cy="39815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9"/>
          <p:cNvSpPr/>
          <p:nvPr/>
        </p:nvSpPr>
        <p:spPr>
          <a:xfrm>
            <a:off x="0" y="-7620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9"/>
          <p:cNvSpPr/>
          <p:nvPr/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9"/>
          <p:cNvSpPr txBox="1"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IN">
                <a:solidFill>
                  <a:schemeClr val="lt1"/>
                </a:solidFill>
              </a:rPr>
              <a:t>Data preprocessing</a:t>
            </a:r>
            <a:endParaRPr/>
          </a:p>
        </p:txBody>
      </p:sp>
      <p:sp>
        <p:nvSpPr>
          <p:cNvPr id="261" name="Google Shape;261;p9"/>
          <p:cNvSpPr txBox="1">
            <a:spLocks noGrp="1"/>
          </p:cNvSpPr>
          <p:nvPr>
            <p:ph type="body" idx="1"/>
          </p:nvPr>
        </p:nvSpPr>
        <p:spPr>
          <a:xfrm>
            <a:off x="7546848" y="2516777"/>
            <a:ext cx="3803904" cy="3660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IN" sz="2200"/>
              <a:t>Removing discrepancies in the dataset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IN" sz="2200"/>
              <a:t>Removing punctuations and stop words</a:t>
            </a:r>
            <a:endParaRPr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D73095-0EF7-B4C6-F28A-11EFE890C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669" y="2708592"/>
            <a:ext cx="5731510" cy="31362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550</Words>
  <Application>Microsoft Office PowerPoint</Application>
  <PresentationFormat>Widescreen</PresentationFormat>
  <Paragraphs>70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Office Theme</vt:lpstr>
      <vt:lpstr>Office Theme</vt:lpstr>
      <vt:lpstr>E-mail Spam Detection</vt:lpstr>
      <vt:lpstr>INTRODUCTION</vt:lpstr>
      <vt:lpstr>PROBLEM STATEMENT</vt:lpstr>
      <vt:lpstr>OBJECTIVE</vt:lpstr>
      <vt:lpstr>LITERATURE REVIEW</vt:lpstr>
      <vt:lpstr>SCOPE</vt:lpstr>
      <vt:lpstr>Proposed Techniques </vt:lpstr>
      <vt:lpstr>PROCEDURE</vt:lpstr>
      <vt:lpstr>Data preprocessing</vt:lpstr>
      <vt:lpstr>PowerPoint Presentation</vt:lpstr>
      <vt:lpstr>Word cloud</vt:lpstr>
      <vt:lpstr>PowerPoint Presentation</vt:lpstr>
      <vt:lpstr>Model</vt:lpstr>
      <vt:lpstr>PowerPoint Presentation</vt:lpstr>
      <vt:lpstr>DATASET</vt:lpstr>
      <vt:lpstr>OUTPUT</vt:lpstr>
      <vt:lpstr>CONCLUSION</vt:lpstr>
      <vt:lpstr>REFERENCES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E-mail Spam Detection</dc:title>
  <dc:creator>Gaurav Singh</dc:creator>
  <cp:lastModifiedBy>Pankil Kamboj</cp:lastModifiedBy>
  <cp:revision>3</cp:revision>
  <dcterms:created xsi:type="dcterms:W3CDTF">2022-11-13T14:45:30Z</dcterms:created>
  <dcterms:modified xsi:type="dcterms:W3CDTF">2023-11-19T05:42:09Z</dcterms:modified>
</cp:coreProperties>
</file>