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0" roundtripDataSignature="AMtx7mjASXZoYwLsKUDA1I8R9iBAxCIY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cb7fd55c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8cb7fd55c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cb7fd55c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cb7fd55c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cb7fd55c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cb7fd55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cb7fd55cf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cb7fd55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cb7fd55cf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cb7fd55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cb7fd55c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cb7fd55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cb7fd55c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cb7fd55c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cb7fd55c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cb7fd55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20" name="Shape 20"/>
        <p:cNvGrpSpPr/>
        <p:nvPr/>
      </p:nvGrpSpPr>
      <p:grpSpPr>
        <a:xfrm>
          <a:off x="0" y="0"/>
          <a:ext cx="0" cy="0"/>
          <a:chOff x="0" y="0"/>
          <a:chExt cx="0" cy="0"/>
        </a:xfrm>
      </p:grpSpPr>
      <p:sp>
        <p:nvSpPr>
          <p:cNvPr id="21" name="Google Shape;21;p1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2" name="Google Shape;22;p18"/>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3" name="Google Shape;23;p1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4" name="Google Shape;24;p18"/>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5" name="Google Shape;25;p18"/>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6" name="Google Shape;26;p18"/>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320"/>
              </a:spcBef>
              <a:spcAft>
                <a:spcPts val="0"/>
              </a:spcAft>
              <a:buSzPts val="1360"/>
              <a:buNone/>
              <a:defRPr b="1" sz="1600" cap="none">
                <a:solidFill>
                  <a:schemeClr val="dk2"/>
                </a:solidFill>
              </a:defRPr>
            </a:lvl1pPr>
            <a:lvl2pPr lvl="1" algn="ctr">
              <a:lnSpc>
                <a:spcPct val="100000"/>
              </a:lnSpc>
              <a:spcBef>
                <a:spcPts val="360"/>
              </a:spcBef>
              <a:spcAft>
                <a:spcPts val="0"/>
              </a:spcAft>
              <a:buSzPts val="1260"/>
              <a:buNone/>
              <a:defRPr/>
            </a:lvl2pPr>
            <a:lvl3pPr lvl="2" algn="ctr">
              <a:lnSpc>
                <a:spcPct val="100000"/>
              </a:lnSpc>
              <a:spcBef>
                <a:spcPts val="360"/>
              </a:spcBef>
              <a:spcAft>
                <a:spcPts val="0"/>
              </a:spcAft>
              <a:buSzPts val="1350"/>
              <a:buNone/>
              <a:defRPr/>
            </a:lvl3pPr>
            <a:lvl4pPr lvl="3" algn="ctr">
              <a:lnSpc>
                <a:spcPct val="100000"/>
              </a:lnSpc>
              <a:spcBef>
                <a:spcPts val="360"/>
              </a:spcBef>
              <a:spcAft>
                <a:spcPts val="0"/>
              </a:spcAft>
              <a:buSzPts val="126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62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620"/>
              <a:buNone/>
              <a:defRPr/>
            </a:lvl9pPr>
          </a:lstStyle>
          <a:p/>
        </p:txBody>
      </p:sp>
      <p:sp>
        <p:nvSpPr>
          <p:cNvPr id="27" name="Google Shape;27;p1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9" name="Google Shape;29;p18"/>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30" name="Google Shape;30;p18"/>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31" name="Google Shape;31;p18"/>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2" name="Google Shape;32;p18"/>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3" name="Google Shape;33;p18"/>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18"/>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accent1"/>
              </a:buClr>
              <a:buSzPts val="4200"/>
              <a:buFont typeface="Georgia"/>
              <a:buNone/>
              <a:defRPr sz="4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2"/>
        </a:solidFill>
      </p:bgPr>
    </p:bg>
    <p:spTree>
      <p:nvGrpSpPr>
        <p:cNvPr id="137" name="Shape 137"/>
        <p:cNvGrpSpPr/>
        <p:nvPr/>
      </p:nvGrpSpPr>
      <p:grpSpPr>
        <a:xfrm>
          <a:off x="0" y="0"/>
          <a:ext cx="0" cy="0"/>
          <a:chOff x="0" y="0"/>
          <a:chExt cx="0" cy="0"/>
        </a:xfrm>
      </p:grpSpPr>
      <p:sp>
        <p:nvSpPr>
          <p:cNvPr id="138" name="Google Shape;138;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7"/>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40" name="Google Shape;140;p27"/>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7"/>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2"/>
        </a:solidFill>
      </p:bgPr>
    </p:bg>
    <p:spTree>
      <p:nvGrpSpPr>
        <p:cNvPr id="143" name="Shape 143"/>
        <p:cNvGrpSpPr/>
        <p:nvPr/>
      </p:nvGrpSpPr>
      <p:grpSpPr>
        <a:xfrm>
          <a:off x="0" y="0"/>
          <a:ext cx="0" cy="0"/>
          <a:chOff x="0" y="0"/>
          <a:chExt cx="0" cy="0"/>
        </a:xfrm>
      </p:grpSpPr>
      <p:sp>
        <p:nvSpPr>
          <p:cNvPr id="144" name="Google Shape;144;p2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5" name="Google Shape;145;p28"/>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6" name="Google Shape;146;p28"/>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7" name="Google Shape;147;p2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8" name="Google Shape;148;p28"/>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9" name="Google Shape;149;p28"/>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50" name="Google Shape;150;p28"/>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1" name="Google Shape;151;p28"/>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2" name="Google Shape;152;p28"/>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3" name="Google Shape;153;p28"/>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54" name="Google Shape;154;p28"/>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55" name="Google Shape;155;p2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8"/>
          <p:cNvSpPr txBox="1"/>
          <p:nvPr>
            <p:ph type="title"/>
          </p:nvPr>
        </p:nvSpPr>
        <p:spPr>
          <a:xfrm rot="5400000">
            <a:off x="5189538" y="2506664"/>
            <a:ext cx="5851525" cy="14478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35" name="Shape 35"/>
        <p:cNvGrpSpPr/>
        <p:nvPr/>
      </p:nvGrpSpPr>
      <p:grpSpPr>
        <a:xfrm>
          <a:off x="0" y="0"/>
          <a:ext cx="0" cy="0"/>
          <a:chOff x="0" y="0"/>
          <a:chExt cx="0" cy="0"/>
        </a:xfrm>
      </p:grpSpPr>
      <p:sp>
        <p:nvSpPr>
          <p:cNvPr id="36" name="Google Shape;36;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3300"/>
              <a:buFont typeface="Georgia"/>
              <a:buNone/>
              <a:defRPr>
                <a:solidFill>
                  <a:srgbClr val="7A97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1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1" name="Shape 41"/>
        <p:cNvGrpSpPr/>
        <p:nvPr/>
      </p:nvGrpSpPr>
      <p:grpSpPr>
        <a:xfrm>
          <a:off x="0" y="0"/>
          <a:ext cx="0" cy="0"/>
          <a:chOff x="0" y="0"/>
          <a:chExt cx="0" cy="0"/>
        </a:xfrm>
      </p:grpSpPr>
      <p:sp>
        <p:nvSpPr>
          <p:cNvPr id="42" name="Google Shape;42;p2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3" name="Google Shape;43;p2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4" name="Google Shape;44;p20"/>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5" name="Google Shape;45;p20"/>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6" name="Google Shape;46;p20"/>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7" name="Google Shape;47;p20"/>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8" name="Google Shape;48;p20"/>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360"/>
              <a:buNone/>
              <a:defRPr b="1" sz="1600" cap="none">
                <a:solidFill>
                  <a:schemeClr val="dk2"/>
                </a:solidFill>
              </a:defRPr>
            </a:lvl1pPr>
            <a:lvl2pPr indent="-228600" lvl="1" marL="914400" algn="l">
              <a:lnSpc>
                <a:spcPct val="100000"/>
              </a:lnSpc>
              <a:spcBef>
                <a:spcPts val="360"/>
              </a:spcBef>
              <a:spcAft>
                <a:spcPts val="0"/>
              </a:spcAft>
              <a:buSzPts val="1260"/>
              <a:buNone/>
              <a:defRPr sz="1800">
                <a:solidFill>
                  <a:srgbClr val="888888"/>
                </a:solidFill>
              </a:defRPr>
            </a:lvl2pPr>
            <a:lvl3pPr indent="-228600" lvl="2" marL="1371600" algn="l">
              <a:lnSpc>
                <a:spcPct val="100000"/>
              </a:lnSpc>
              <a:spcBef>
                <a:spcPts val="320"/>
              </a:spcBef>
              <a:spcAft>
                <a:spcPts val="0"/>
              </a:spcAft>
              <a:buSzPts val="1200"/>
              <a:buNone/>
              <a:defRPr sz="1600">
                <a:solidFill>
                  <a:srgbClr val="888888"/>
                </a:solidFill>
              </a:defRPr>
            </a:lvl3pPr>
            <a:lvl4pPr indent="-228600" lvl="3" marL="1828800" algn="l">
              <a:lnSpc>
                <a:spcPct val="100000"/>
              </a:lnSpc>
              <a:spcBef>
                <a:spcPts val="280"/>
              </a:spcBef>
              <a:spcAft>
                <a:spcPts val="0"/>
              </a:spcAft>
              <a:buSzPts val="980"/>
              <a:buNone/>
              <a:defRPr sz="1400">
                <a:solidFill>
                  <a:srgbClr val="888888"/>
                </a:solidFill>
              </a:defRPr>
            </a:lvl4pPr>
            <a:lvl5pPr indent="-228600" lvl="4" marL="2286000" algn="l">
              <a:lnSpc>
                <a:spcPct val="100000"/>
              </a:lnSpc>
              <a:spcBef>
                <a:spcPts val="280"/>
              </a:spcBef>
              <a:spcAft>
                <a:spcPts val="0"/>
              </a:spcAft>
              <a:buSzPts val="1400"/>
              <a:buFont typeface="Georgia"/>
              <a:buNone/>
              <a:defRPr sz="1400">
                <a:solidFill>
                  <a:srgbClr val="888888"/>
                </a:solidFill>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49" name="Google Shape;49;p20"/>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0" name="Google Shape;50;p20"/>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1" name="Google Shape;51;p2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3" name="Google Shape;53;p20"/>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54" name="Google Shape;54;p20"/>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55" name="Google Shape;55;p20"/>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56" name="Google Shape;56;p20"/>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20"/>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FFFFFF"/>
              </a:buClr>
              <a:buSzPts val="4200"/>
              <a:buFont typeface="Georgia"/>
              <a:buNone/>
              <a:defRPr b="0" sz="42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2"/>
        </a:solidFill>
      </p:bgPr>
    </p:bg>
    <p:spTree>
      <p:nvGrpSpPr>
        <p:cNvPr id="58" name="Shape 58"/>
        <p:cNvGrpSpPr/>
        <p:nvPr/>
      </p:nvGrpSpPr>
      <p:grpSpPr>
        <a:xfrm>
          <a:off x="0" y="0"/>
          <a:ext cx="0" cy="0"/>
          <a:chOff x="0" y="0"/>
          <a:chExt cx="0" cy="0"/>
        </a:xfrm>
      </p:grpSpPr>
      <p:sp>
        <p:nvSpPr>
          <p:cNvPr id="59" name="Google Shape;59;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cxnSp>
        <p:nvCxnSpPr>
          <p:cNvPr id="63" name="Google Shape;63;p21"/>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4" name="Google Shape;64;p21"/>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lnSpc>
                <a:spcPct val="100000"/>
              </a:lnSpc>
              <a:spcBef>
                <a:spcPts val="500"/>
              </a:spcBef>
              <a:spcAft>
                <a:spcPts val="0"/>
              </a:spcAft>
              <a:buSzPts val="2125"/>
              <a:buChar char="⚫"/>
              <a:defRPr sz="2500"/>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65" name="Google Shape;65;p21"/>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lnSpc>
                <a:spcPct val="100000"/>
              </a:lnSpc>
              <a:spcBef>
                <a:spcPts val="500"/>
              </a:spcBef>
              <a:spcAft>
                <a:spcPts val="0"/>
              </a:spcAft>
              <a:buSzPts val="2125"/>
              <a:buChar char="⚫"/>
              <a:defRPr sz="2500"/>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solidFill>
          <a:schemeClr val="lt2"/>
        </a:solidFill>
      </p:bgPr>
    </p:bg>
    <p:spTree>
      <p:nvGrpSpPr>
        <p:cNvPr id="66" name="Shape 66"/>
        <p:cNvGrpSpPr/>
        <p:nvPr/>
      </p:nvGrpSpPr>
      <p:grpSpPr>
        <a:xfrm>
          <a:off x="0" y="0"/>
          <a:ext cx="0" cy="0"/>
          <a:chOff x="0" y="0"/>
          <a:chExt cx="0" cy="0"/>
        </a:xfrm>
      </p:grpSpPr>
      <p:cxnSp>
        <p:nvCxnSpPr>
          <p:cNvPr id="67" name="Google Shape;67;p22"/>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68" name="Google Shape;68;p22"/>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69" name="Google Shape;69;p2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0" name="Google Shape;70;p2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1" name="Google Shape;71;p22"/>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2" name="Google Shape;72;p22"/>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73" name="Google Shape;73;p22"/>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4" name="Google Shape;74;p22"/>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lvl1pPr indent="-228600" lvl="0" marL="457200" algn="l">
              <a:lnSpc>
                <a:spcPct val="100000"/>
              </a:lnSpc>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lnSpc>
                <a:spcPct val="100000"/>
              </a:lnSpc>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lnSpc>
                <a:spcPct val="100000"/>
              </a:lnSpc>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lnSpc>
                <a:spcPct val="100000"/>
              </a:lnSpc>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lnSpc>
                <a:spcPct val="100000"/>
              </a:lnSpc>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75" name="Google Shape;75;p22"/>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lvl1pPr indent="-228600" lvl="0" marL="457200" algn="l">
              <a:lnSpc>
                <a:spcPct val="100000"/>
              </a:lnSpc>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lnSpc>
                <a:spcPct val="100000"/>
              </a:lnSpc>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lnSpc>
                <a:spcPct val="100000"/>
              </a:lnSpc>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lnSpc>
                <a:spcPct val="100000"/>
              </a:lnSpc>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lnSpc>
                <a:spcPct val="100000"/>
              </a:lnSpc>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76" name="Google Shape;76;p2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8" name="Google Shape;78;p22"/>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79" name="Google Shape;79;p22"/>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80" name="Google Shape;80;p22"/>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81" name="Google Shape;81;p22"/>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82" name="Google Shape;82;p22"/>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83" name="Google Shape;83;p22"/>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84" name="Google Shape;84;p22"/>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1" name="Shape 91"/>
        <p:cNvGrpSpPr/>
        <p:nvPr/>
      </p:nvGrpSpPr>
      <p:grpSpPr>
        <a:xfrm>
          <a:off x="0" y="0"/>
          <a:ext cx="0" cy="0"/>
          <a:chOff x="0" y="0"/>
          <a:chExt cx="0" cy="0"/>
        </a:xfrm>
      </p:grpSpPr>
      <p:sp>
        <p:nvSpPr>
          <p:cNvPr id="92" name="Google Shape;92;p2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3" name="Google Shape;93;p24"/>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4" name="Google Shape;94;p24"/>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5" name="Google Shape;95;p2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6" name="Google Shape;96;p2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7" name="Google Shape;97;p24"/>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8" name="Google Shape;98;p2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1" name="Shape 101"/>
        <p:cNvGrpSpPr/>
        <p:nvPr/>
      </p:nvGrpSpPr>
      <p:grpSpPr>
        <a:xfrm>
          <a:off x="0" y="0"/>
          <a:ext cx="0" cy="0"/>
          <a:chOff x="0" y="0"/>
          <a:chExt cx="0" cy="0"/>
        </a:xfrm>
      </p:grpSpPr>
      <p:sp>
        <p:nvSpPr>
          <p:cNvPr id="102" name="Google Shape;102;p25"/>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3" name="Google Shape;103;p25"/>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4" name="Google Shape;104;p25"/>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5" name="Google Shape;105;p25"/>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6" name="Google Shape;106;p25"/>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7" name="Google Shape;107;p25"/>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08" name="Google Shape;108;p25"/>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2200"/>
              <a:buFont typeface="Georgia"/>
              <a:buNone/>
              <a:defRPr b="1" sz="2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5"/>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360"/>
              <a:buNone/>
              <a:defRPr sz="1600">
                <a:solidFill>
                  <a:srgbClr val="FFFFFF"/>
                </a:solidFill>
              </a:defRPr>
            </a:lvl1pPr>
            <a:lvl2pPr indent="-228600" lvl="1" marL="914400" algn="l">
              <a:lnSpc>
                <a:spcPct val="100000"/>
              </a:lnSpc>
              <a:spcBef>
                <a:spcPts val="1000"/>
              </a:spcBef>
              <a:spcAft>
                <a:spcPts val="0"/>
              </a:spcAft>
              <a:buSzPts val="840"/>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Font typeface="Georgia"/>
              <a:buNone/>
              <a:defRPr sz="900"/>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10" name="Google Shape;110;p25"/>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11" name="Google Shape;111;p25"/>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2" name="Google Shape;112;p25"/>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13" name="Google Shape;113;p25"/>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4" name="Google Shape;114;p25"/>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5" name="Google Shape;115;p25"/>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16" name="Google Shape;116;p25"/>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17" name="Google Shape;117;p25"/>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5"/>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9" name="Shape 119"/>
        <p:cNvGrpSpPr/>
        <p:nvPr/>
      </p:nvGrpSpPr>
      <p:grpSpPr>
        <a:xfrm>
          <a:off x="0" y="0"/>
          <a:ext cx="0" cy="0"/>
          <a:chOff x="0" y="0"/>
          <a:chExt cx="0" cy="0"/>
        </a:xfrm>
      </p:grpSpPr>
      <p:cxnSp>
        <p:nvCxnSpPr>
          <p:cNvPr id="120" name="Google Shape;120;p26"/>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1" name="Google Shape;121;p26"/>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2" name="Google Shape;122;p26"/>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3" name="Google Shape;123;p26"/>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4" name="Google Shape;124;p26"/>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5" name="Google Shape;125;p26"/>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6" name="Google Shape;126;p26"/>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27" name="Google Shape;127;p26"/>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8" name="Google Shape;128;p26"/>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29" name="Google Shape;129;p26"/>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30" name="Google Shape;130;p26"/>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31" name="Google Shape;131;p26"/>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2400"/>
              <a:buFont typeface="Georgia"/>
              <a:buNone/>
              <a:defRPr b="1" sz="2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6"/>
          <p:cNvSpPr/>
          <p:nvPr>
            <p:ph idx="2" type="pic"/>
          </p:nvPr>
        </p:nvSpPr>
        <p:spPr>
          <a:xfrm>
            <a:off x="3000375" y="609600"/>
            <a:ext cx="5867400" cy="4267200"/>
          </a:xfrm>
          <a:prstGeom prst="rect">
            <a:avLst/>
          </a:prstGeom>
          <a:noFill/>
          <a:ln>
            <a:noFill/>
          </a:ln>
        </p:spPr>
      </p:sp>
      <p:sp>
        <p:nvSpPr>
          <p:cNvPr id="133" name="Google Shape;133;p26"/>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360"/>
              <a:buFont typeface="Georgia"/>
              <a:buNone/>
              <a:defRPr sz="1600">
                <a:solidFill>
                  <a:srgbClr val="FFFFFF"/>
                </a:solidFill>
              </a:defRPr>
            </a:lvl1pPr>
            <a:lvl2pPr indent="-281940" lvl="1" marL="914400" algn="l">
              <a:lnSpc>
                <a:spcPct val="100000"/>
              </a:lnSpc>
              <a:spcBef>
                <a:spcPts val="1000"/>
              </a:spcBef>
              <a:spcAft>
                <a:spcPts val="0"/>
              </a:spcAft>
              <a:buSzPts val="840"/>
              <a:buChar char="⚪"/>
              <a:defRPr sz="1200"/>
            </a:lvl2pPr>
            <a:lvl3pPr indent="-276225" lvl="2" marL="1371600" algn="l">
              <a:lnSpc>
                <a:spcPct val="100000"/>
              </a:lnSpc>
              <a:spcBef>
                <a:spcPts val="200"/>
              </a:spcBef>
              <a:spcAft>
                <a:spcPts val="0"/>
              </a:spcAft>
              <a:buSzPts val="750"/>
              <a:buChar char="⯍"/>
              <a:defRPr sz="1000"/>
            </a:lvl3pPr>
            <a:lvl4pPr indent="-268605" lvl="3" marL="1828800" algn="l">
              <a:lnSpc>
                <a:spcPct val="100000"/>
              </a:lnSpc>
              <a:spcBef>
                <a:spcPts val="180"/>
              </a:spcBef>
              <a:spcAft>
                <a:spcPts val="0"/>
              </a:spcAft>
              <a:buSzPts val="630"/>
              <a:buChar char="?"/>
              <a:defRPr sz="900"/>
            </a:lvl4pPr>
            <a:lvl5pPr indent="-285750" lvl="4" marL="2286000" algn="l">
              <a:lnSpc>
                <a:spcPct val="100000"/>
              </a:lnSpc>
              <a:spcBef>
                <a:spcPts val="180"/>
              </a:spcBef>
              <a:spcAft>
                <a:spcPts val="0"/>
              </a:spcAft>
              <a:buSzPts val="900"/>
              <a:buFont typeface="Georgia"/>
              <a:buChar char="•"/>
              <a:defRPr sz="900"/>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34" name="Google Shape;134;p26"/>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35" name="Google Shape;135;p26"/>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6"/>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 name="Google Shape;7;p17"/>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8" name="Google Shape;8;p1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 name="Google Shape;9;p17"/>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 name="Google Shape;10;p17"/>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1" name="Google Shape;11;p17"/>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12" name="Google Shape;12;p1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13" name="Google Shape;13;p17"/>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4" name="Google Shape;14;p17"/>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5" name="Google Shape;15;p17"/>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6" name="Google Shape;16;p17"/>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7" name="Google Shape;17;p17"/>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7"/>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1.jpg" id="162" name="Google Shape;162;p1"/>
          <p:cNvPicPr preferRelativeResize="0"/>
          <p:nvPr/>
        </p:nvPicPr>
        <p:blipFill rotWithShape="1">
          <a:blip r:embed="rId3">
            <a:alphaModFix/>
          </a:blip>
          <a:srcRect b="0" l="0" r="0" t="0"/>
          <a:stretch/>
        </p:blipFill>
        <p:spPr>
          <a:xfrm>
            <a:off x="0" y="-92525"/>
            <a:ext cx="9144001" cy="6858001"/>
          </a:xfrm>
          <a:prstGeom prst="rect">
            <a:avLst/>
          </a:prstGeom>
          <a:noFill/>
          <a:ln>
            <a:noFill/>
          </a:ln>
        </p:spPr>
      </p:pic>
      <p:sp>
        <p:nvSpPr>
          <p:cNvPr id="163" name="Google Shape;163;p1"/>
          <p:cNvSpPr txBox="1"/>
          <p:nvPr>
            <p:ph idx="1" type="subTitle"/>
          </p:nvPr>
        </p:nvSpPr>
        <p:spPr>
          <a:xfrm>
            <a:off x="119750" y="3526975"/>
            <a:ext cx="8770500" cy="2958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00000"/>
              </a:lnSpc>
              <a:spcBef>
                <a:spcPts val="0"/>
              </a:spcBef>
              <a:spcAft>
                <a:spcPts val="0"/>
              </a:spcAft>
              <a:buSzPct val="44155"/>
              <a:buNone/>
            </a:pPr>
            <a:r>
              <a:rPr b="1" i="1" lang="en-US" sz="3850" u="sng">
                <a:solidFill>
                  <a:srgbClr val="660000"/>
                </a:solidFill>
              </a:rPr>
              <a:t>P</a:t>
            </a:r>
            <a:r>
              <a:rPr i="1" lang="en-US" sz="3850" u="sng">
                <a:solidFill>
                  <a:srgbClr val="660000"/>
                </a:solidFill>
              </a:rPr>
              <a:t>raticipants:</a:t>
            </a:r>
            <a:endParaRPr i="1" sz="3850" u="sng">
              <a:solidFill>
                <a:srgbClr val="660000"/>
              </a:solidFill>
            </a:endParaRPr>
          </a:p>
          <a:p>
            <a:pPr indent="0" lvl="0" marL="0" rtl="0" algn="just">
              <a:lnSpc>
                <a:spcPct val="100000"/>
              </a:lnSpc>
              <a:spcBef>
                <a:spcPts val="400"/>
              </a:spcBef>
              <a:spcAft>
                <a:spcPts val="0"/>
              </a:spcAft>
              <a:buSzPct val="70833"/>
              <a:buNone/>
            </a:pPr>
            <a:r>
              <a:rPr b="1" i="1" lang="en-US" sz="2400">
                <a:solidFill>
                  <a:srgbClr val="660000"/>
                </a:solidFill>
              </a:rPr>
              <a:t>HIMANSHU SACHAN</a:t>
            </a:r>
            <a:endParaRPr b="1" i="1" sz="2400">
              <a:solidFill>
                <a:srgbClr val="660000"/>
              </a:solidFill>
            </a:endParaRPr>
          </a:p>
          <a:p>
            <a:pPr indent="0" lvl="0" marL="0" rtl="0" algn="just">
              <a:lnSpc>
                <a:spcPct val="100000"/>
              </a:lnSpc>
              <a:spcBef>
                <a:spcPts val="400"/>
              </a:spcBef>
              <a:spcAft>
                <a:spcPts val="0"/>
              </a:spcAft>
              <a:buSzPct val="70833"/>
              <a:buNone/>
            </a:pPr>
            <a:r>
              <a:rPr b="1" i="1" lang="en-US" sz="2400">
                <a:solidFill>
                  <a:srgbClr val="660000"/>
                </a:solidFill>
              </a:rPr>
              <a:t>CHOUHAN VILAS PANDU</a:t>
            </a:r>
            <a:endParaRPr b="1" i="1" sz="2400">
              <a:solidFill>
                <a:srgbClr val="660000"/>
              </a:solidFill>
            </a:endParaRPr>
          </a:p>
          <a:p>
            <a:pPr indent="0" lvl="0" marL="0" rtl="0" algn="just">
              <a:lnSpc>
                <a:spcPct val="100000"/>
              </a:lnSpc>
              <a:spcBef>
                <a:spcPts val="400"/>
              </a:spcBef>
              <a:spcAft>
                <a:spcPts val="0"/>
              </a:spcAft>
              <a:buSzPct val="70833"/>
              <a:buNone/>
            </a:pPr>
            <a:r>
              <a:rPr b="1" i="1" lang="en-US" sz="2400">
                <a:solidFill>
                  <a:srgbClr val="660000"/>
                </a:solidFill>
              </a:rPr>
              <a:t>NATTA VEERA BALA KISHORE</a:t>
            </a:r>
            <a:endParaRPr b="1" i="1" sz="2400">
              <a:solidFill>
                <a:srgbClr val="660000"/>
              </a:solidFill>
            </a:endParaRPr>
          </a:p>
          <a:p>
            <a:pPr indent="0" lvl="0" marL="0" rtl="0" algn="just">
              <a:spcBef>
                <a:spcPts val="400"/>
              </a:spcBef>
              <a:spcAft>
                <a:spcPts val="0"/>
              </a:spcAft>
              <a:buClr>
                <a:schemeClr val="dk1"/>
              </a:buClr>
              <a:buSzPct val="70833"/>
              <a:buFont typeface="Arial"/>
              <a:buNone/>
            </a:pPr>
            <a:r>
              <a:rPr i="1" lang="en-US" sz="2400">
                <a:solidFill>
                  <a:srgbClr val="660000"/>
                </a:solidFill>
              </a:rPr>
              <a:t>PENUMATSA SEETARAMARAJU </a:t>
            </a:r>
            <a:endParaRPr i="1" sz="2400">
              <a:solidFill>
                <a:srgbClr val="660000"/>
              </a:solidFill>
            </a:endParaRPr>
          </a:p>
          <a:p>
            <a:pPr indent="0" lvl="0" marL="0" rtl="0" algn="just">
              <a:lnSpc>
                <a:spcPct val="100000"/>
              </a:lnSpc>
              <a:spcBef>
                <a:spcPts val="400"/>
              </a:spcBef>
              <a:spcAft>
                <a:spcPts val="0"/>
              </a:spcAft>
              <a:buSzPct val="70833"/>
              <a:buNone/>
            </a:pPr>
            <a:r>
              <a:rPr b="1" i="1" lang="en-US" sz="2400">
                <a:solidFill>
                  <a:srgbClr val="660000"/>
                </a:solidFill>
              </a:rPr>
              <a:t>PANKAJ NAGANATH SALUNKHE</a:t>
            </a:r>
            <a:endParaRPr b="1" i="1" sz="2400">
              <a:solidFill>
                <a:srgbClr val="660000"/>
              </a:solidFill>
            </a:endParaRPr>
          </a:p>
          <a:p>
            <a:pPr indent="0" lvl="0" marL="0" rtl="0" algn="just">
              <a:spcBef>
                <a:spcPts val="400"/>
              </a:spcBef>
              <a:spcAft>
                <a:spcPts val="0"/>
              </a:spcAft>
              <a:buClr>
                <a:schemeClr val="dk1"/>
              </a:buClr>
              <a:buSzPct val="70833"/>
              <a:buFont typeface="Arial"/>
              <a:buNone/>
            </a:pPr>
            <a:r>
              <a:rPr i="1" lang="en-US" sz="2400">
                <a:solidFill>
                  <a:srgbClr val="660000"/>
                </a:solidFill>
              </a:rPr>
              <a:t>SRI KRISHNA CHAITANYA OGIRALA</a:t>
            </a:r>
            <a:endParaRPr i="1" sz="2400">
              <a:solidFill>
                <a:srgbClr val="660000"/>
              </a:solidFill>
            </a:endParaRPr>
          </a:p>
          <a:p>
            <a:pPr indent="0" lvl="0" marL="0" rtl="0" algn="just">
              <a:lnSpc>
                <a:spcPct val="100000"/>
              </a:lnSpc>
              <a:spcBef>
                <a:spcPts val="400"/>
              </a:spcBef>
              <a:spcAft>
                <a:spcPts val="0"/>
              </a:spcAft>
              <a:buSzPct val="70833"/>
              <a:buNone/>
            </a:pPr>
            <a:r>
              <a:rPr b="1" i="1" lang="en-US" sz="2400">
                <a:solidFill>
                  <a:srgbClr val="660000"/>
                </a:solidFill>
              </a:rPr>
              <a:t>MHASKE SHRIKANT CHANDRAKANT</a:t>
            </a:r>
            <a:endParaRPr b="1" i="1" sz="2400">
              <a:solidFill>
                <a:srgbClr val="660000"/>
              </a:solidFill>
            </a:endParaRPr>
          </a:p>
          <a:p>
            <a:pPr indent="0" lvl="0" marL="0" rtl="0" algn="ctr">
              <a:lnSpc>
                <a:spcPct val="100000"/>
              </a:lnSpc>
              <a:spcBef>
                <a:spcPts val="400"/>
              </a:spcBef>
              <a:spcAft>
                <a:spcPts val="0"/>
              </a:spcAft>
              <a:buSzPct val="85000"/>
              <a:buNone/>
            </a:pPr>
            <a:r>
              <a:t/>
            </a:r>
            <a:endParaRPr sz="2000"/>
          </a:p>
        </p:txBody>
      </p:sp>
      <p:sp>
        <p:nvSpPr>
          <p:cNvPr id="164" name="Google Shape;164;p1"/>
          <p:cNvSpPr txBox="1"/>
          <p:nvPr>
            <p:ph type="ctrTitle"/>
          </p:nvPr>
        </p:nvSpPr>
        <p:spPr>
          <a:xfrm>
            <a:off x="119750" y="0"/>
            <a:ext cx="7552800" cy="831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200"/>
              <a:buFont typeface="Georgia"/>
              <a:buNone/>
            </a:pPr>
            <a:r>
              <a:rPr b="1" i="1" lang="en-US" sz="4800" u="sng">
                <a:solidFill>
                  <a:srgbClr val="FF0000"/>
                </a:solidFill>
              </a:rPr>
              <a:t>Project NLP:</a:t>
            </a:r>
            <a:endParaRPr b="1" i="1" sz="4800" u="sng">
              <a:solidFill>
                <a:srgbClr val="FF0000"/>
              </a:solidFill>
            </a:endParaRPr>
          </a:p>
        </p:txBody>
      </p:sp>
      <p:sp>
        <p:nvSpPr>
          <p:cNvPr id="165" name="Google Shape;165;p1"/>
          <p:cNvSpPr txBox="1"/>
          <p:nvPr/>
        </p:nvSpPr>
        <p:spPr>
          <a:xfrm>
            <a:off x="126900" y="1489175"/>
            <a:ext cx="8890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4000">
                <a:solidFill>
                  <a:srgbClr val="980000"/>
                </a:solidFill>
                <a:latin typeface="Georgia"/>
                <a:ea typeface="Georgia"/>
                <a:cs typeface="Georgia"/>
                <a:sym typeface="Georgia"/>
              </a:rPr>
              <a:t>Comment Classification</a:t>
            </a:r>
            <a:endParaRPr sz="4000">
              <a:solidFill>
                <a:srgbClr val="98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Cleaning </a:t>
            </a:r>
            <a:r>
              <a:rPr lang="en-US" sz="2400"/>
              <a:t>Cont.</a:t>
            </a:r>
            <a:endParaRPr/>
          </a:p>
        </p:txBody>
      </p:sp>
      <p:sp>
        <p:nvSpPr>
          <p:cNvPr id="222" name="Google Shape;222;p10"/>
          <p:cNvSpPr txBox="1"/>
          <p:nvPr>
            <p:ph idx="1" type="body"/>
          </p:nvPr>
        </p:nvSpPr>
        <p:spPr>
          <a:xfrm>
            <a:off x="301750" y="1527050"/>
            <a:ext cx="3535800" cy="49866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SzPts val="2000"/>
              <a:buChar char="➢"/>
            </a:pPr>
            <a:r>
              <a:rPr lang="en-US" sz="2000"/>
              <a:t>Here is the relation of the most occurring words in between the labels.</a:t>
            </a:r>
            <a:endParaRPr sz="2000"/>
          </a:p>
          <a:p>
            <a:pPr indent="-355600" lvl="1" marL="914400" rtl="0" algn="l">
              <a:lnSpc>
                <a:spcPct val="100000"/>
              </a:lnSpc>
              <a:spcBef>
                <a:spcPts val="0"/>
              </a:spcBef>
              <a:spcAft>
                <a:spcPts val="0"/>
              </a:spcAft>
              <a:buSzPts val="2000"/>
              <a:buChar char="○"/>
            </a:pPr>
            <a:r>
              <a:t/>
            </a:r>
            <a:endParaRPr sz="2000"/>
          </a:p>
          <a:p>
            <a:pPr indent="-325755" lvl="0" marL="457200" rtl="0" algn="l">
              <a:lnSpc>
                <a:spcPct val="100000"/>
              </a:lnSpc>
              <a:spcBef>
                <a:spcPts val="0"/>
              </a:spcBef>
              <a:spcAft>
                <a:spcPts val="0"/>
              </a:spcAft>
              <a:buSzPts val="1530"/>
              <a:buChar char="➢"/>
            </a:pPr>
            <a:r>
              <a:rPr lang="en-US" sz="2000"/>
              <a:t>The number of most occurring words in each label are represented in brown boxes.</a:t>
            </a:r>
            <a:r>
              <a:rPr lang="en-US"/>
              <a:t>  </a:t>
            </a:r>
            <a:endParaRPr/>
          </a:p>
        </p:txBody>
      </p:sp>
      <p:pic>
        <p:nvPicPr>
          <p:cNvPr descr="C:\Users\DELL\Desktop\excel.png" id="223" name="Google Shape;223;p10"/>
          <p:cNvPicPr preferRelativeResize="0"/>
          <p:nvPr/>
        </p:nvPicPr>
        <p:blipFill rotWithShape="1">
          <a:blip r:embed="rId3">
            <a:alphaModFix/>
          </a:blip>
          <a:srcRect b="0" l="0" r="0" t="0"/>
          <a:stretch/>
        </p:blipFill>
        <p:spPr>
          <a:xfrm>
            <a:off x="4033625" y="1419175"/>
            <a:ext cx="4884875" cy="520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Vectorization </a:t>
            </a:r>
            <a:endParaRPr/>
          </a:p>
        </p:txBody>
      </p:sp>
      <p:sp>
        <p:nvSpPr>
          <p:cNvPr id="229" name="Google Shape;229;p11"/>
          <p:cNvSpPr txBox="1"/>
          <p:nvPr>
            <p:ph idx="1" type="body"/>
          </p:nvPr>
        </p:nvSpPr>
        <p:spPr>
          <a:xfrm>
            <a:off x="301752" y="1447800"/>
            <a:ext cx="8503920" cy="4953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None/>
            </a:pPr>
            <a:r>
              <a:rPr b="1" lang="en-US"/>
              <a:t>TF-IDF Vectorizer:</a:t>
            </a:r>
            <a:r>
              <a:rPr lang="en-US"/>
              <a:t>  </a:t>
            </a:r>
            <a:endParaRPr/>
          </a:p>
          <a:p>
            <a:pPr indent="-514350" lvl="0" marL="514350" rtl="0" algn="l">
              <a:lnSpc>
                <a:spcPct val="100000"/>
              </a:lnSpc>
              <a:spcBef>
                <a:spcPts val="400"/>
              </a:spcBef>
              <a:spcAft>
                <a:spcPts val="0"/>
              </a:spcAft>
              <a:buSzPct val="85000"/>
              <a:buNone/>
            </a:pPr>
            <a:r>
              <a:rPr lang="en-US" sz="2000"/>
              <a:t>Using : </a:t>
            </a:r>
            <a:endParaRPr/>
          </a:p>
          <a:p>
            <a:pPr indent="-514350" lvl="0" marL="514350" rtl="0" algn="l">
              <a:lnSpc>
                <a:spcPct val="100000"/>
              </a:lnSpc>
              <a:spcBef>
                <a:spcPts val="400"/>
              </a:spcBef>
              <a:spcAft>
                <a:spcPts val="0"/>
              </a:spcAft>
              <a:buSzPct val="85000"/>
              <a:buNone/>
            </a:pPr>
            <a:r>
              <a:rPr lang="en-US" sz="2000"/>
              <a:t>Multi Output Classifier</a:t>
            </a:r>
            <a:endParaRPr/>
          </a:p>
          <a:p>
            <a:pPr indent="-514350" lvl="0" marL="514350" rtl="0" algn="l">
              <a:lnSpc>
                <a:spcPct val="100000"/>
              </a:lnSpc>
              <a:spcBef>
                <a:spcPts val="400"/>
              </a:spcBef>
              <a:spcAft>
                <a:spcPts val="0"/>
              </a:spcAft>
              <a:buSzPct val="85000"/>
              <a:buNone/>
            </a:pPr>
            <a:r>
              <a:rPr lang="en-US" sz="2000"/>
              <a:t>Logistic Regression</a:t>
            </a:r>
            <a:endParaRPr/>
          </a:p>
          <a:p>
            <a:pPr indent="-514350" lvl="0" marL="514350" rtl="0" algn="l">
              <a:lnSpc>
                <a:spcPct val="100000"/>
              </a:lnSpc>
              <a:spcBef>
                <a:spcPts val="400"/>
              </a:spcBef>
              <a:spcAft>
                <a:spcPts val="0"/>
              </a:spcAft>
              <a:buSzPct val="85000"/>
              <a:buNone/>
            </a:pPr>
            <a:r>
              <a:rPr lang="en-US" sz="2000"/>
              <a:t>Unigram</a:t>
            </a:r>
            <a:endParaRPr/>
          </a:p>
          <a:p>
            <a:pPr indent="-514350" lvl="0" marL="514350" rtl="0" algn="l">
              <a:lnSpc>
                <a:spcPct val="100000"/>
              </a:lnSpc>
              <a:spcBef>
                <a:spcPts val="400"/>
              </a:spcBef>
              <a:spcAft>
                <a:spcPts val="0"/>
              </a:spcAft>
              <a:buSzPct val="85000"/>
              <a:buNone/>
            </a:pPr>
            <a:r>
              <a:rPr lang="en-US" sz="2000"/>
              <a:t>Max_df = 0.5</a:t>
            </a:r>
            <a:endParaRPr/>
          </a:p>
          <a:p>
            <a:pPr indent="-514350" lvl="0" marL="514350" rtl="0" algn="l">
              <a:lnSpc>
                <a:spcPct val="100000"/>
              </a:lnSpc>
              <a:spcBef>
                <a:spcPts val="400"/>
              </a:spcBef>
              <a:spcAft>
                <a:spcPts val="0"/>
              </a:spcAft>
              <a:buSzPct val="85000"/>
              <a:buNone/>
            </a:pPr>
            <a:r>
              <a:t/>
            </a:r>
            <a:endParaRPr sz="2000"/>
          </a:p>
          <a:p>
            <a:pPr indent="-514350" lvl="0" marL="514350" rtl="0" algn="l">
              <a:lnSpc>
                <a:spcPct val="100000"/>
              </a:lnSpc>
              <a:spcBef>
                <a:spcPts val="400"/>
              </a:spcBef>
              <a:spcAft>
                <a:spcPts val="0"/>
              </a:spcAft>
              <a:buSzPct val="85000"/>
              <a:buNone/>
            </a:pPr>
            <a:r>
              <a:rPr lang="en-US" sz="2000"/>
              <a:t>Result :</a:t>
            </a:r>
            <a:endParaRPr/>
          </a:p>
          <a:p>
            <a:pPr indent="-514350" lvl="0" marL="514350" rtl="0" algn="l">
              <a:lnSpc>
                <a:spcPct val="100000"/>
              </a:lnSpc>
              <a:spcBef>
                <a:spcPts val="400"/>
              </a:spcBef>
              <a:spcAft>
                <a:spcPts val="0"/>
              </a:spcAft>
              <a:buSzPct val="85000"/>
              <a:buNone/>
            </a:pPr>
            <a:r>
              <a:rPr lang="en-US" sz="2000"/>
              <a:t>Vectorizer matrix= 1,11,206 x 1,51,445</a:t>
            </a:r>
            <a:endParaRPr/>
          </a:p>
          <a:p>
            <a:pPr indent="-514350" lvl="0" marL="514350" rtl="0" algn="l">
              <a:lnSpc>
                <a:spcPct val="100000"/>
              </a:lnSpc>
              <a:spcBef>
                <a:spcPts val="400"/>
              </a:spcBef>
              <a:spcAft>
                <a:spcPts val="0"/>
              </a:spcAft>
              <a:buSzPct val="85000"/>
              <a:buNone/>
            </a:pPr>
            <a:r>
              <a:rPr lang="en-US" sz="2000"/>
              <a:t>Accuracy = 92.1 %</a:t>
            </a:r>
            <a:endParaRPr/>
          </a:p>
          <a:p>
            <a:pPr indent="-514350" lvl="0" marL="514350" rtl="0" algn="l">
              <a:lnSpc>
                <a:spcPct val="100000"/>
              </a:lnSpc>
              <a:spcBef>
                <a:spcPts val="400"/>
              </a:spcBef>
              <a:spcAft>
                <a:spcPts val="0"/>
              </a:spcAft>
              <a:buSzPct val="85000"/>
              <a:buNone/>
            </a:pPr>
            <a:r>
              <a:rPr lang="en-US" sz="2000"/>
              <a:t>Recall Values are Very Poor.</a:t>
            </a:r>
            <a:endParaRPr/>
          </a:p>
          <a:p>
            <a:pPr indent="-514350" lvl="0" marL="514350" rtl="0" algn="l">
              <a:lnSpc>
                <a:spcPct val="100000"/>
              </a:lnSpc>
              <a:spcBef>
                <a:spcPts val="400"/>
              </a:spcBef>
              <a:spcAft>
                <a:spcPts val="0"/>
              </a:spcAft>
              <a:buSzPct val="85000"/>
              <a:buNone/>
            </a:pPr>
            <a:r>
              <a:rPr lang="en-US" sz="2000"/>
              <a:t>F1-Scores values are less.</a:t>
            </a:r>
            <a:endParaRPr/>
          </a:p>
          <a:p>
            <a:pPr indent="-514350" lvl="0" marL="514350" rtl="0" algn="l">
              <a:lnSpc>
                <a:spcPct val="100000"/>
              </a:lnSpc>
              <a:spcBef>
                <a:spcPts val="400"/>
              </a:spcBef>
              <a:spcAft>
                <a:spcPts val="0"/>
              </a:spcAft>
              <a:buSzPct val="85000"/>
              <a:buNone/>
            </a:pPr>
            <a:r>
              <a:t/>
            </a:r>
            <a:endParaRPr sz="2000"/>
          </a:p>
          <a:p>
            <a:pPr indent="-514350" lvl="0" marL="514350" rtl="0" algn="l">
              <a:lnSpc>
                <a:spcPct val="100000"/>
              </a:lnSpc>
              <a:spcBef>
                <a:spcPts val="400"/>
              </a:spcBef>
              <a:spcAft>
                <a:spcPts val="0"/>
              </a:spcAft>
              <a:buSzPct val="85000"/>
              <a:buNone/>
            </a:pPr>
            <a:r>
              <a:t/>
            </a:r>
            <a:endParaRPr sz="2000"/>
          </a:p>
          <a:p>
            <a:pPr indent="-514350" lvl="0" marL="514350" rtl="0" algn="l">
              <a:lnSpc>
                <a:spcPct val="100000"/>
              </a:lnSpc>
              <a:spcBef>
                <a:spcPts val="400"/>
              </a:spcBef>
              <a:spcAft>
                <a:spcPts val="0"/>
              </a:spcAft>
              <a:buSzPct val="85000"/>
              <a:buNone/>
            </a:pPr>
            <a:r>
              <a:t/>
            </a:r>
            <a:endParaRPr sz="2000"/>
          </a:p>
        </p:txBody>
      </p:sp>
      <p:pic>
        <p:nvPicPr>
          <p:cNvPr descr="C:\Users\DELL\Desktop\tfidf.png" id="230" name="Google Shape;230;p11"/>
          <p:cNvPicPr preferRelativeResize="0"/>
          <p:nvPr/>
        </p:nvPicPr>
        <p:blipFill rotWithShape="1">
          <a:blip r:embed="rId3">
            <a:alphaModFix/>
          </a:blip>
          <a:srcRect b="0" l="0" r="0" t="0"/>
          <a:stretch/>
        </p:blipFill>
        <p:spPr>
          <a:xfrm>
            <a:off x="4800600" y="1600200"/>
            <a:ext cx="4114800" cy="47864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Vectorization </a:t>
            </a:r>
            <a:r>
              <a:rPr lang="en-US" sz="2400"/>
              <a:t>Cont.</a:t>
            </a:r>
            <a:endParaRPr/>
          </a:p>
        </p:txBody>
      </p:sp>
      <p:sp>
        <p:nvSpPr>
          <p:cNvPr id="236" name="Google Shape;236;p12"/>
          <p:cNvSpPr txBox="1"/>
          <p:nvPr>
            <p:ph idx="1" type="body"/>
          </p:nvPr>
        </p:nvSpPr>
        <p:spPr>
          <a:xfrm>
            <a:off x="301752" y="1447800"/>
            <a:ext cx="8503920" cy="495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a:t>Countvectorizer</a:t>
            </a:r>
            <a:r>
              <a:rPr b="1" lang="en-US"/>
              <a:t> :-</a:t>
            </a:r>
            <a:endParaRPr b="1"/>
          </a:p>
          <a:p>
            <a:pPr indent="-514350" lvl="0" marL="514350" rtl="0" algn="l">
              <a:lnSpc>
                <a:spcPct val="100000"/>
              </a:lnSpc>
              <a:spcBef>
                <a:spcPts val="400"/>
              </a:spcBef>
              <a:spcAft>
                <a:spcPts val="0"/>
              </a:spcAft>
              <a:buSzPts val="1700"/>
              <a:buNone/>
            </a:pPr>
            <a:r>
              <a:rPr lang="en-US" sz="2000"/>
              <a:t>Using : </a:t>
            </a:r>
            <a:endParaRPr/>
          </a:p>
          <a:p>
            <a:pPr indent="-514350" lvl="0" marL="514350" rtl="0" algn="l">
              <a:lnSpc>
                <a:spcPct val="100000"/>
              </a:lnSpc>
              <a:spcBef>
                <a:spcPts val="400"/>
              </a:spcBef>
              <a:spcAft>
                <a:spcPts val="0"/>
              </a:spcAft>
              <a:buSzPts val="1700"/>
              <a:buNone/>
            </a:pPr>
            <a:r>
              <a:rPr lang="en-US" sz="2000"/>
              <a:t>Multi Output Classifier</a:t>
            </a:r>
            <a:endParaRPr/>
          </a:p>
          <a:p>
            <a:pPr indent="-514350" lvl="0" marL="514350" rtl="0" algn="l">
              <a:lnSpc>
                <a:spcPct val="100000"/>
              </a:lnSpc>
              <a:spcBef>
                <a:spcPts val="400"/>
              </a:spcBef>
              <a:spcAft>
                <a:spcPts val="0"/>
              </a:spcAft>
              <a:buSzPts val="1700"/>
              <a:buNone/>
            </a:pPr>
            <a:r>
              <a:rPr lang="en-US" sz="2000"/>
              <a:t>Logistic Regression</a:t>
            </a:r>
            <a:endParaRPr/>
          </a:p>
          <a:p>
            <a:pPr indent="-514350" lvl="0" marL="514350" rtl="0" algn="l">
              <a:lnSpc>
                <a:spcPct val="100000"/>
              </a:lnSpc>
              <a:spcBef>
                <a:spcPts val="400"/>
              </a:spcBef>
              <a:spcAft>
                <a:spcPts val="0"/>
              </a:spcAft>
              <a:buSzPts val="1700"/>
              <a:buNone/>
            </a:pPr>
            <a:r>
              <a:rPr lang="en-US" sz="2000"/>
              <a:t>Unigram</a:t>
            </a:r>
            <a:endParaRPr/>
          </a:p>
          <a:p>
            <a:pPr indent="-514350" lvl="0" marL="514350" rtl="0" algn="l">
              <a:lnSpc>
                <a:spcPct val="100000"/>
              </a:lnSpc>
              <a:spcBef>
                <a:spcPts val="400"/>
              </a:spcBef>
              <a:spcAft>
                <a:spcPts val="0"/>
              </a:spcAft>
              <a:buSzPts val="1700"/>
              <a:buNone/>
            </a:pPr>
            <a:r>
              <a:rPr lang="en-US" sz="2000"/>
              <a:t>Max_df = 0.5</a:t>
            </a:r>
            <a:endParaRPr/>
          </a:p>
          <a:p>
            <a:pPr indent="-274320" lvl="0" marL="274320" rtl="0" algn="l">
              <a:lnSpc>
                <a:spcPct val="100000"/>
              </a:lnSpc>
              <a:spcBef>
                <a:spcPts val="400"/>
              </a:spcBef>
              <a:spcAft>
                <a:spcPts val="0"/>
              </a:spcAft>
              <a:buSzPts val="1700"/>
              <a:buNone/>
            </a:pPr>
            <a:r>
              <a:t/>
            </a:r>
            <a:endParaRPr sz="2000"/>
          </a:p>
          <a:p>
            <a:pPr indent="-514350" lvl="0" marL="514350" rtl="0" algn="l">
              <a:lnSpc>
                <a:spcPct val="100000"/>
              </a:lnSpc>
              <a:spcBef>
                <a:spcPts val="400"/>
              </a:spcBef>
              <a:spcAft>
                <a:spcPts val="0"/>
              </a:spcAft>
              <a:buSzPts val="1700"/>
              <a:buNone/>
            </a:pPr>
            <a:r>
              <a:rPr lang="en-US" sz="2000"/>
              <a:t>Result :</a:t>
            </a:r>
            <a:endParaRPr/>
          </a:p>
          <a:p>
            <a:pPr indent="-514350" lvl="0" marL="514350" rtl="0" algn="l">
              <a:lnSpc>
                <a:spcPct val="100000"/>
              </a:lnSpc>
              <a:spcBef>
                <a:spcPts val="400"/>
              </a:spcBef>
              <a:spcAft>
                <a:spcPts val="0"/>
              </a:spcAft>
              <a:buSzPts val="1700"/>
              <a:buNone/>
            </a:pPr>
            <a:r>
              <a:rPr lang="en-US" sz="2000"/>
              <a:t>Vectorizer matrix= 1,11,206 x 1,51,445</a:t>
            </a:r>
            <a:endParaRPr/>
          </a:p>
          <a:p>
            <a:pPr indent="-274320" lvl="0" marL="274320" rtl="0" algn="l">
              <a:lnSpc>
                <a:spcPct val="100000"/>
              </a:lnSpc>
              <a:spcBef>
                <a:spcPts val="400"/>
              </a:spcBef>
              <a:spcAft>
                <a:spcPts val="0"/>
              </a:spcAft>
              <a:buSzPts val="1700"/>
              <a:buNone/>
            </a:pPr>
            <a:r>
              <a:rPr lang="en-US" sz="2000"/>
              <a:t>Accuracy :- 91.4 %</a:t>
            </a:r>
            <a:endParaRPr/>
          </a:p>
          <a:p>
            <a:pPr indent="-274320" lvl="0" marL="274320" rtl="0" algn="l">
              <a:lnSpc>
                <a:spcPct val="100000"/>
              </a:lnSpc>
              <a:spcBef>
                <a:spcPts val="400"/>
              </a:spcBef>
              <a:spcAft>
                <a:spcPts val="0"/>
              </a:spcAft>
              <a:buSzPts val="1700"/>
              <a:buNone/>
            </a:pPr>
            <a:r>
              <a:rPr lang="en-US" sz="2000"/>
              <a:t>Recall values are better than TF-IDF.</a:t>
            </a:r>
            <a:endParaRPr/>
          </a:p>
          <a:p>
            <a:pPr indent="-274320" lvl="0" marL="274320" rtl="0" algn="l">
              <a:lnSpc>
                <a:spcPct val="100000"/>
              </a:lnSpc>
              <a:spcBef>
                <a:spcPts val="400"/>
              </a:spcBef>
              <a:spcAft>
                <a:spcPts val="0"/>
              </a:spcAft>
              <a:buSzPts val="1700"/>
              <a:buNone/>
            </a:pPr>
            <a:r>
              <a:rPr lang="en-US" sz="2000"/>
              <a:t>F1-Scores are better than TF-IDF.</a:t>
            </a:r>
            <a:endParaRPr/>
          </a:p>
          <a:p>
            <a:pPr indent="-128587" lvl="0" marL="274320" rtl="0" algn="l">
              <a:lnSpc>
                <a:spcPct val="100000"/>
              </a:lnSpc>
              <a:spcBef>
                <a:spcPts val="540"/>
              </a:spcBef>
              <a:spcAft>
                <a:spcPts val="0"/>
              </a:spcAft>
              <a:buSzPts val="2295"/>
              <a:buNone/>
            </a:pPr>
            <a:r>
              <a:t/>
            </a:r>
            <a:endParaRPr/>
          </a:p>
        </p:txBody>
      </p:sp>
      <p:pic>
        <p:nvPicPr>
          <p:cNvPr descr="C:\Users\DELL\Desktop\Count.png" id="237" name="Google Shape;237;p12"/>
          <p:cNvPicPr preferRelativeResize="0"/>
          <p:nvPr/>
        </p:nvPicPr>
        <p:blipFill rotWithShape="1">
          <a:blip r:embed="rId3">
            <a:alphaModFix/>
          </a:blip>
          <a:srcRect b="0" l="0" r="0" t="0"/>
          <a:stretch/>
        </p:blipFill>
        <p:spPr>
          <a:xfrm>
            <a:off x="4800600" y="1617459"/>
            <a:ext cx="4152900" cy="47928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Building Models to Predict Result</a:t>
            </a:r>
            <a:endParaRPr/>
          </a:p>
        </p:txBody>
      </p:sp>
      <p:sp>
        <p:nvSpPr>
          <p:cNvPr id="243" name="Google Shape;243;p13"/>
          <p:cNvSpPr txBox="1"/>
          <p:nvPr>
            <p:ph idx="1" type="body"/>
          </p:nvPr>
        </p:nvSpPr>
        <p:spPr>
          <a:xfrm>
            <a:off x="301752" y="1524000"/>
            <a:ext cx="8842248" cy="457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a:t>We have used 5 methods to build models</a:t>
            </a:r>
            <a:endParaRPr/>
          </a:p>
          <a:p>
            <a:pPr indent="-325755" lvl="0" marL="457200" rtl="0" algn="l">
              <a:lnSpc>
                <a:spcPct val="100000"/>
              </a:lnSpc>
              <a:spcBef>
                <a:spcPts val="540"/>
              </a:spcBef>
              <a:spcAft>
                <a:spcPts val="0"/>
              </a:spcAft>
              <a:buSzPts val="1530"/>
              <a:buChar char="➢"/>
            </a:pPr>
            <a:r>
              <a:rPr lang="en-US"/>
              <a:t>Logistic Regression using class_weight=‘balanced’</a:t>
            </a:r>
            <a:endParaRPr/>
          </a:p>
          <a:p>
            <a:pPr indent="-325755" lvl="0" marL="457200" rtl="0" algn="l">
              <a:lnSpc>
                <a:spcPct val="100000"/>
              </a:lnSpc>
              <a:spcBef>
                <a:spcPts val="0"/>
              </a:spcBef>
              <a:spcAft>
                <a:spcPts val="0"/>
              </a:spcAft>
              <a:buSzPts val="1530"/>
              <a:buChar char="➢"/>
            </a:pPr>
            <a:r>
              <a:rPr lang="en-US"/>
              <a:t>Logistic Regression using Manual Balancing</a:t>
            </a:r>
            <a:endParaRPr/>
          </a:p>
          <a:p>
            <a:pPr indent="-325755" lvl="0" marL="457200" rtl="0" algn="l">
              <a:lnSpc>
                <a:spcPct val="100000"/>
              </a:lnSpc>
              <a:spcBef>
                <a:spcPts val="0"/>
              </a:spcBef>
              <a:spcAft>
                <a:spcPts val="0"/>
              </a:spcAft>
              <a:buSzPts val="1530"/>
              <a:buChar char="➢"/>
            </a:pPr>
            <a:r>
              <a:rPr lang="en-US"/>
              <a:t>Random Forest using class_weight=‘balanced’</a:t>
            </a:r>
            <a:endParaRPr/>
          </a:p>
          <a:p>
            <a:pPr indent="-325755" lvl="0" marL="457200" rtl="0" algn="l">
              <a:lnSpc>
                <a:spcPct val="100000"/>
              </a:lnSpc>
              <a:spcBef>
                <a:spcPts val="0"/>
              </a:spcBef>
              <a:spcAft>
                <a:spcPts val="0"/>
              </a:spcAft>
              <a:buSzPts val="1530"/>
              <a:buChar char="➢"/>
            </a:pPr>
            <a:r>
              <a:rPr lang="en-US"/>
              <a:t>Random Forest using Manual Balancing</a:t>
            </a:r>
            <a:endParaRPr/>
          </a:p>
          <a:p>
            <a:pPr indent="-325755" lvl="0" marL="457200" rtl="0" algn="l">
              <a:lnSpc>
                <a:spcPct val="100000"/>
              </a:lnSpc>
              <a:spcBef>
                <a:spcPts val="0"/>
              </a:spcBef>
              <a:spcAft>
                <a:spcPts val="0"/>
              </a:spcAft>
              <a:buSzPts val="1530"/>
              <a:buChar char="➢"/>
            </a:pPr>
            <a:r>
              <a:rPr lang="en-US"/>
              <a:t>X G Boost using scale_pos_weight=8.8</a:t>
            </a:r>
            <a:endParaRPr/>
          </a:p>
          <a:p>
            <a:pPr indent="-514350" lvl="0" marL="514350" rtl="0" algn="l">
              <a:lnSpc>
                <a:spcPct val="100000"/>
              </a:lnSpc>
              <a:spcBef>
                <a:spcPts val="540"/>
              </a:spcBef>
              <a:spcAft>
                <a:spcPts val="0"/>
              </a:spcAft>
              <a:buSzPts val="2295"/>
              <a:buNone/>
            </a:pPr>
            <a:r>
              <a:t/>
            </a:r>
            <a:endParaRPr/>
          </a:p>
          <a:p>
            <a:pPr indent="-514350" lvl="0" marL="514350" rtl="0" algn="l">
              <a:lnSpc>
                <a:spcPct val="100000"/>
              </a:lnSpc>
              <a:spcBef>
                <a:spcPts val="540"/>
              </a:spcBef>
              <a:spcAft>
                <a:spcPts val="0"/>
              </a:spcAft>
              <a:buSzPts val="2295"/>
              <a:buNone/>
            </a:pPr>
            <a:r>
              <a:rPr lang="en-US"/>
              <a:t>The value of scale_pos_weight ratio is </a:t>
            </a:r>
            <a:endParaRPr/>
          </a:p>
          <a:p>
            <a:pPr indent="-514350" lvl="0" marL="514350" rtl="0" algn="l">
              <a:lnSpc>
                <a:spcPct val="100000"/>
              </a:lnSpc>
              <a:spcBef>
                <a:spcPts val="540"/>
              </a:spcBef>
              <a:spcAft>
                <a:spcPts val="0"/>
              </a:spcAft>
              <a:buSzPts val="2295"/>
              <a:buNone/>
            </a:pPr>
            <a:r>
              <a:rPr lang="en-US"/>
              <a:t>(No. of comments with no label attached to it </a:t>
            </a:r>
            <a:r>
              <a:rPr lang="en-US">
                <a:solidFill>
                  <a:srgbClr val="C00000"/>
                </a:solidFill>
              </a:rPr>
              <a:t>Divided by </a:t>
            </a:r>
            <a:r>
              <a:rPr lang="en-US"/>
              <a:t>No. of comments with at least 1 label attached to it)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Model Building </a:t>
            </a:r>
            <a:r>
              <a:rPr lang="en-US" sz="2000"/>
              <a:t>Cont.</a:t>
            </a:r>
            <a:endParaRPr/>
          </a:p>
        </p:txBody>
      </p:sp>
      <p:sp>
        <p:nvSpPr>
          <p:cNvPr id="249" name="Google Shape;249;p14"/>
          <p:cNvSpPr txBox="1"/>
          <p:nvPr>
            <p:ph idx="1" type="body"/>
          </p:nvPr>
        </p:nvSpPr>
        <p:spPr>
          <a:xfrm>
            <a:off x="152400" y="1527050"/>
            <a:ext cx="8821800" cy="2285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2000"/>
              <a:t>Recall : </a:t>
            </a:r>
            <a:endParaRPr sz="2000"/>
          </a:p>
          <a:p>
            <a:pPr indent="-355600" lvl="0" marL="457200" rtl="0" algn="l">
              <a:lnSpc>
                <a:spcPct val="100000"/>
              </a:lnSpc>
              <a:spcBef>
                <a:spcPts val="0"/>
              </a:spcBef>
              <a:spcAft>
                <a:spcPts val="0"/>
              </a:spcAft>
              <a:buSzPts val="2000"/>
              <a:buChar char="➢"/>
            </a:pPr>
            <a:r>
              <a:rPr lang="en-US" sz="2000"/>
              <a:t>It is the ability of the classifier to correctly find the positive instances.</a:t>
            </a:r>
            <a:endParaRPr sz="2000"/>
          </a:p>
          <a:p>
            <a:pPr indent="-355600" lvl="0" marL="457200" rtl="0" algn="l">
              <a:lnSpc>
                <a:spcPct val="100000"/>
              </a:lnSpc>
              <a:spcBef>
                <a:spcPts val="0"/>
              </a:spcBef>
              <a:spcAft>
                <a:spcPts val="0"/>
              </a:spcAft>
              <a:buSzPts val="2000"/>
              <a:buChar char="➢"/>
            </a:pPr>
            <a:r>
              <a:rPr lang="en-US" sz="2000"/>
              <a:t>It is the ratio of True Positive </a:t>
            </a:r>
            <a:r>
              <a:rPr lang="en-US" sz="2000">
                <a:solidFill>
                  <a:srgbClr val="C00000"/>
                </a:solidFill>
              </a:rPr>
              <a:t>divided by </a:t>
            </a:r>
            <a:r>
              <a:rPr lang="en-US" sz="2000"/>
              <a:t>sum of True Positive and False Negative </a:t>
            </a:r>
            <a:endParaRPr sz="2000"/>
          </a:p>
          <a:p>
            <a:pPr indent="-355600" lvl="0" marL="457200" rtl="0" algn="l">
              <a:lnSpc>
                <a:spcPct val="100000"/>
              </a:lnSpc>
              <a:spcBef>
                <a:spcPts val="0"/>
              </a:spcBef>
              <a:spcAft>
                <a:spcPts val="0"/>
              </a:spcAft>
              <a:buSzPts val="2000"/>
              <a:buChar char="❖"/>
            </a:pPr>
            <a:r>
              <a:rPr lang="en-US" sz="2000"/>
              <a:t>The recall for Logistic Regression using Auto Balancing is the best among all the models.</a:t>
            </a:r>
            <a:endParaRPr sz="2000"/>
          </a:p>
          <a:p>
            <a:pPr indent="-355600" lvl="0" marL="457200" rtl="0" algn="l">
              <a:lnSpc>
                <a:spcPct val="100000"/>
              </a:lnSpc>
              <a:spcBef>
                <a:spcPts val="0"/>
              </a:spcBef>
              <a:spcAft>
                <a:spcPts val="0"/>
              </a:spcAft>
              <a:buSzPts val="2000"/>
              <a:buChar char="❖"/>
            </a:pPr>
            <a:r>
              <a:rPr lang="en-US" sz="2000"/>
              <a:t>We are using Logistic Regression Auto Balancing for Deployment. </a:t>
            </a:r>
            <a:endParaRPr sz="2000"/>
          </a:p>
        </p:txBody>
      </p:sp>
      <p:pic>
        <p:nvPicPr>
          <p:cNvPr descr="C:\Users\DELL\Desktop\table.png" id="250" name="Google Shape;250;p14"/>
          <p:cNvPicPr preferRelativeResize="0"/>
          <p:nvPr/>
        </p:nvPicPr>
        <p:blipFill rotWithShape="1">
          <a:blip r:embed="rId3">
            <a:alphaModFix/>
          </a:blip>
          <a:srcRect b="0" l="0" r="0" t="0"/>
          <a:stretch/>
        </p:blipFill>
        <p:spPr>
          <a:xfrm>
            <a:off x="240725" y="3812450"/>
            <a:ext cx="8647499" cy="276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301750" y="228600"/>
            <a:ext cx="8534400" cy="5748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A9798"/>
              </a:buClr>
              <a:buSzPct val="100000"/>
              <a:buFont typeface="Georgia"/>
              <a:buNone/>
            </a:pPr>
            <a:r>
              <a:rPr lang="en-US"/>
              <a:t>Model Building </a:t>
            </a:r>
            <a:r>
              <a:rPr lang="en-US" sz="2000"/>
              <a:t>Cont.</a:t>
            </a:r>
            <a:endParaRPr/>
          </a:p>
        </p:txBody>
      </p:sp>
      <p:sp>
        <p:nvSpPr>
          <p:cNvPr id="256" name="Google Shape;256;p15"/>
          <p:cNvSpPr txBox="1"/>
          <p:nvPr>
            <p:ph idx="1" type="body"/>
          </p:nvPr>
        </p:nvSpPr>
        <p:spPr>
          <a:xfrm>
            <a:off x="152400" y="803400"/>
            <a:ext cx="8671500" cy="4521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2500"/>
              <a:t>Logistic Regression Code and Result</a:t>
            </a:r>
            <a:endParaRPr sz="2500"/>
          </a:p>
        </p:txBody>
      </p:sp>
      <p:pic>
        <p:nvPicPr>
          <p:cNvPr descr="C:\Users\DELL\Desktop\lr.png" id="257" name="Google Shape;257;p15"/>
          <p:cNvPicPr preferRelativeResize="0"/>
          <p:nvPr/>
        </p:nvPicPr>
        <p:blipFill rotWithShape="1">
          <a:blip r:embed="rId3">
            <a:alphaModFix/>
          </a:blip>
          <a:srcRect b="0" l="0" r="0" t="0"/>
          <a:stretch/>
        </p:blipFill>
        <p:spPr>
          <a:xfrm>
            <a:off x="152400" y="1531150"/>
            <a:ext cx="8839200" cy="517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Deployment of Model </a:t>
            </a:r>
            <a:endParaRPr/>
          </a:p>
        </p:txBody>
      </p:sp>
      <p:sp>
        <p:nvSpPr>
          <p:cNvPr id="263" name="Google Shape;263;p16"/>
          <p:cNvSpPr txBox="1"/>
          <p:nvPr>
            <p:ph idx="1" type="body"/>
          </p:nvPr>
        </p:nvSpPr>
        <p:spPr>
          <a:xfrm>
            <a:off x="301750" y="1527050"/>
            <a:ext cx="8630400" cy="4572000"/>
          </a:xfrm>
          <a:prstGeom prst="rect">
            <a:avLst/>
          </a:prstGeom>
          <a:noFill/>
          <a:ln>
            <a:noFill/>
          </a:ln>
        </p:spPr>
        <p:txBody>
          <a:bodyPr anchorCtr="0" anchor="t" bIns="45700" lIns="91425" spcFirstLastPara="1" rIns="91425" wrap="square" tIns="45700">
            <a:normAutofit fontScale="77500" lnSpcReduction="20000"/>
          </a:bodyPr>
          <a:lstStyle/>
          <a:p>
            <a:pPr indent="-341788" lvl="0" marL="457200" rtl="0" algn="just">
              <a:lnSpc>
                <a:spcPct val="100000"/>
              </a:lnSpc>
              <a:spcBef>
                <a:spcPts val="0"/>
              </a:spcBef>
              <a:spcAft>
                <a:spcPts val="0"/>
              </a:spcAft>
              <a:buSzPct val="100000"/>
              <a:buChar char="➢"/>
            </a:pPr>
            <a:r>
              <a:rPr lang="en-US" sz="2300"/>
              <a:t>Machine learning model deployment is the process of placing a finished machine learning model into a live environment where it can be used for its intended purpose. </a:t>
            </a:r>
            <a:endParaRPr sz="2300"/>
          </a:p>
          <a:p>
            <a:pPr indent="0" lvl="0" marL="457200" rtl="0" algn="just">
              <a:lnSpc>
                <a:spcPct val="100000"/>
              </a:lnSpc>
              <a:spcBef>
                <a:spcPts val="0"/>
              </a:spcBef>
              <a:spcAft>
                <a:spcPts val="0"/>
              </a:spcAft>
              <a:buNone/>
            </a:pPr>
            <a:r>
              <a:t/>
            </a:r>
            <a:endParaRPr sz="2300"/>
          </a:p>
          <a:p>
            <a:pPr indent="-341788" lvl="0" marL="457200" rtl="0" algn="just">
              <a:lnSpc>
                <a:spcPct val="100000"/>
              </a:lnSpc>
              <a:spcBef>
                <a:spcPts val="0"/>
              </a:spcBef>
              <a:spcAft>
                <a:spcPts val="0"/>
              </a:spcAft>
              <a:buSzPct val="100000"/>
              <a:buChar char="➢"/>
            </a:pPr>
            <a:r>
              <a:rPr lang="en-US" sz="2300"/>
              <a:t>Data science models can be deployed in a wide range of environments, and they are often integrated with apps through an API so they can be accessed by end users.</a:t>
            </a:r>
            <a:endParaRPr sz="2300"/>
          </a:p>
          <a:p>
            <a:pPr indent="0" lvl="0" marL="457200" rtl="0" algn="just">
              <a:lnSpc>
                <a:spcPct val="100000"/>
              </a:lnSpc>
              <a:spcBef>
                <a:spcPts val="0"/>
              </a:spcBef>
              <a:spcAft>
                <a:spcPts val="0"/>
              </a:spcAft>
              <a:buNone/>
            </a:pPr>
            <a:r>
              <a:t/>
            </a:r>
            <a:endParaRPr sz="2300"/>
          </a:p>
          <a:p>
            <a:pPr indent="-341788" lvl="0" marL="457200" rtl="0" algn="just">
              <a:lnSpc>
                <a:spcPct val="100000"/>
              </a:lnSpc>
              <a:spcBef>
                <a:spcPts val="0"/>
              </a:spcBef>
              <a:spcAft>
                <a:spcPts val="0"/>
              </a:spcAft>
              <a:buSzPct val="100000"/>
              <a:buChar char="➢"/>
            </a:pPr>
            <a:r>
              <a:rPr lang="en-US" sz="2300"/>
              <a:t>Models are usually developed in an environment with carefully prepared data sets, where they are trained and tested. </a:t>
            </a:r>
            <a:endParaRPr sz="2300"/>
          </a:p>
          <a:p>
            <a:pPr indent="0" lvl="0" marL="457200" rtl="0" algn="just">
              <a:lnSpc>
                <a:spcPct val="100000"/>
              </a:lnSpc>
              <a:spcBef>
                <a:spcPts val="0"/>
              </a:spcBef>
              <a:spcAft>
                <a:spcPts val="0"/>
              </a:spcAft>
              <a:buNone/>
            </a:pPr>
            <a:r>
              <a:t/>
            </a:r>
            <a:endParaRPr sz="2300"/>
          </a:p>
          <a:p>
            <a:pPr indent="-341788" lvl="0" marL="457200" rtl="0" algn="just">
              <a:lnSpc>
                <a:spcPct val="100000"/>
              </a:lnSpc>
              <a:spcBef>
                <a:spcPts val="0"/>
              </a:spcBef>
              <a:spcAft>
                <a:spcPts val="0"/>
              </a:spcAft>
              <a:buSzPct val="100000"/>
              <a:buChar char="➢"/>
            </a:pPr>
            <a:r>
              <a:rPr lang="en-US" sz="2300"/>
              <a:t>Most models created during the development stage do not meet desired objectives. Few models pass their test and those that do represent a sizable investment of resources. </a:t>
            </a:r>
            <a:endParaRPr sz="2300"/>
          </a:p>
          <a:p>
            <a:pPr indent="0" lvl="0" marL="457200" rtl="0" algn="just">
              <a:lnSpc>
                <a:spcPct val="100000"/>
              </a:lnSpc>
              <a:spcBef>
                <a:spcPts val="0"/>
              </a:spcBef>
              <a:spcAft>
                <a:spcPts val="0"/>
              </a:spcAft>
              <a:buNone/>
            </a:pPr>
            <a:r>
              <a:t/>
            </a:r>
            <a:endParaRPr sz="2300"/>
          </a:p>
          <a:p>
            <a:pPr indent="-341788" lvl="0" marL="457200" rtl="0" algn="just">
              <a:lnSpc>
                <a:spcPct val="100000"/>
              </a:lnSpc>
              <a:spcBef>
                <a:spcPts val="0"/>
              </a:spcBef>
              <a:spcAft>
                <a:spcPts val="0"/>
              </a:spcAft>
              <a:buSzPct val="100000"/>
              <a:buChar char="➢"/>
            </a:pPr>
            <a:r>
              <a:rPr lang="en-US" sz="2300"/>
              <a:t>So moving a model into a dynamic environment can require a great deal of planning and preparation for the project to be successful.</a:t>
            </a:r>
            <a:endParaRPr sz="2300"/>
          </a:p>
          <a:p>
            <a:pPr indent="-128587" lvl="0" marL="274320" rtl="0" algn="l">
              <a:lnSpc>
                <a:spcPct val="100000"/>
              </a:lnSpc>
              <a:spcBef>
                <a:spcPts val="0"/>
              </a:spcBef>
              <a:spcAft>
                <a:spcPts val="0"/>
              </a:spcAft>
              <a:buClr>
                <a:schemeClr val="dk1"/>
              </a:buClr>
              <a:buSzPct val="40740"/>
              <a:buFont typeface="Arial"/>
              <a:buNone/>
            </a:pPr>
            <a:r>
              <a:t/>
            </a:r>
            <a:endParaRPr/>
          </a:p>
          <a:p>
            <a:pPr indent="-128587" lvl="0" marL="274320" rtl="0" algn="l">
              <a:lnSpc>
                <a:spcPct val="100000"/>
              </a:lnSpc>
              <a:spcBef>
                <a:spcPts val="0"/>
              </a:spcBef>
              <a:spcAft>
                <a:spcPts val="0"/>
              </a:spcAft>
              <a:buSzPct val="85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8cb7fd55cf_0_57"/>
          <p:cNvSpPr txBox="1"/>
          <p:nvPr>
            <p:ph type="title"/>
          </p:nvPr>
        </p:nvSpPr>
        <p:spPr>
          <a:xfrm>
            <a:off x="301752" y="228600"/>
            <a:ext cx="8534400" cy="759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Deployment of Model Steps</a:t>
            </a:r>
            <a:endParaRPr/>
          </a:p>
        </p:txBody>
      </p:sp>
      <p:sp>
        <p:nvSpPr>
          <p:cNvPr id="269" name="Google Shape;269;g28cb7fd55cf_0_57"/>
          <p:cNvSpPr txBox="1"/>
          <p:nvPr>
            <p:ph idx="1" type="body"/>
          </p:nvPr>
        </p:nvSpPr>
        <p:spPr>
          <a:xfrm>
            <a:off x="301752" y="1527048"/>
            <a:ext cx="8503800" cy="4572000"/>
          </a:xfrm>
          <a:prstGeom prst="rect">
            <a:avLst/>
          </a:prstGeom>
        </p:spPr>
        <p:txBody>
          <a:bodyPr anchorCtr="0" anchor="t" bIns="45700" lIns="91425" spcFirstLastPara="1" rIns="91425" wrap="square" tIns="45700">
            <a:normAutofit fontScale="77500" lnSpcReduction="20000"/>
          </a:bodyPr>
          <a:lstStyle/>
          <a:p>
            <a:pPr indent="-303895" lvl="0" marL="457200" rtl="0" algn="l">
              <a:spcBef>
                <a:spcPts val="360"/>
              </a:spcBef>
              <a:spcAft>
                <a:spcPts val="0"/>
              </a:spcAft>
              <a:buSzPct val="56666"/>
              <a:buChar char="➢"/>
            </a:pPr>
            <a:r>
              <a:rPr lang="en-US"/>
              <a:t>The process of actually deploying the model requires several different steps or actions, some of which will be done concurrently.</a:t>
            </a:r>
            <a:endParaRPr/>
          </a:p>
          <a:p>
            <a:pPr indent="0" lvl="0" marL="457200" rtl="0" algn="l">
              <a:spcBef>
                <a:spcPts val="360"/>
              </a:spcBef>
              <a:spcAft>
                <a:spcPts val="0"/>
              </a:spcAft>
              <a:buNone/>
            </a:pPr>
            <a:r>
              <a:t/>
            </a:r>
            <a:endParaRPr/>
          </a:p>
          <a:p>
            <a:pPr indent="-303895" lvl="0" marL="457200" rtl="0" algn="l">
              <a:spcBef>
                <a:spcPts val="360"/>
              </a:spcBef>
              <a:spcAft>
                <a:spcPts val="0"/>
              </a:spcAft>
              <a:buSzPct val="56666"/>
              <a:buChar char="➢"/>
            </a:pPr>
            <a:r>
              <a:rPr lang="en-US"/>
              <a:t>First, the model needs to be moved into its deployed environment, where it has access to the hardware resources it needs as well as the data source that it can draw its data from.</a:t>
            </a:r>
            <a:endParaRPr/>
          </a:p>
          <a:p>
            <a:pPr indent="0" lvl="0" marL="457200" rtl="0" algn="l">
              <a:spcBef>
                <a:spcPts val="360"/>
              </a:spcBef>
              <a:spcAft>
                <a:spcPts val="0"/>
              </a:spcAft>
              <a:buNone/>
            </a:pPr>
            <a:r>
              <a:t/>
            </a:r>
            <a:endParaRPr/>
          </a:p>
          <a:p>
            <a:pPr indent="-303895" lvl="0" marL="457200" rtl="0" algn="l">
              <a:spcBef>
                <a:spcPts val="360"/>
              </a:spcBef>
              <a:spcAft>
                <a:spcPts val="0"/>
              </a:spcAft>
              <a:buSzPct val="56666"/>
              <a:buChar char="➢"/>
            </a:pPr>
            <a:r>
              <a:rPr lang="en-US"/>
              <a:t>Second, the model needs to be integrated into a process. This can include, for example, making it accessible from an end user’s laptop using an API or integrating it into software currently being used by the end user.</a:t>
            </a:r>
            <a:endParaRPr/>
          </a:p>
          <a:p>
            <a:pPr indent="0" lvl="0" marL="457200" rtl="0" algn="l">
              <a:spcBef>
                <a:spcPts val="360"/>
              </a:spcBef>
              <a:spcAft>
                <a:spcPts val="0"/>
              </a:spcAft>
              <a:buNone/>
            </a:pPr>
            <a:r>
              <a:t/>
            </a:r>
            <a:endParaRPr/>
          </a:p>
          <a:p>
            <a:pPr indent="-303895" lvl="0" marL="457200" rtl="0" algn="l">
              <a:spcBef>
                <a:spcPts val="360"/>
              </a:spcBef>
              <a:spcAft>
                <a:spcPts val="0"/>
              </a:spcAft>
              <a:buSzPct val="56666"/>
              <a:buChar char="➢"/>
            </a:pPr>
            <a:r>
              <a:rPr lang="en-US"/>
              <a:t>Third, the people who will be using the model need to be trained in how to activate it, access its data and interpret its output.</a:t>
            </a:r>
            <a:endParaRPr/>
          </a:p>
          <a:p>
            <a:pPr indent="0" lvl="0" marL="0" rtl="0" algn="l">
              <a:spcBef>
                <a:spcPts val="360"/>
              </a:spcBef>
              <a:spcAft>
                <a:spcPts val="0"/>
              </a:spcAft>
              <a:buClr>
                <a:schemeClr val="dk1"/>
              </a:buClr>
              <a:buSzPct val="40740"/>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8cb7fd55cf_0_3"/>
          <p:cNvSpPr txBox="1"/>
          <p:nvPr>
            <p:ph type="title"/>
          </p:nvPr>
        </p:nvSpPr>
        <p:spPr>
          <a:xfrm>
            <a:off x="301752" y="228600"/>
            <a:ext cx="8534400" cy="759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Deployment of Model Code</a:t>
            </a:r>
            <a:endParaRPr/>
          </a:p>
        </p:txBody>
      </p:sp>
      <p:sp>
        <p:nvSpPr>
          <p:cNvPr id="275" name="Google Shape;275;g28cb7fd55cf_0_3"/>
          <p:cNvSpPr txBox="1"/>
          <p:nvPr>
            <p:ph idx="1" type="body"/>
          </p:nvPr>
        </p:nvSpPr>
        <p:spPr>
          <a:xfrm>
            <a:off x="301752" y="1527048"/>
            <a:ext cx="8503800" cy="4572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76" name="Google Shape;276;g28cb7fd55cf_0_3"/>
          <p:cNvPicPr preferRelativeResize="0"/>
          <p:nvPr/>
        </p:nvPicPr>
        <p:blipFill>
          <a:blip r:embed="rId3">
            <a:alphaModFix/>
          </a:blip>
          <a:stretch>
            <a:fillRect/>
          </a:stretch>
        </p:blipFill>
        <p:spPr>
          <a:xfrm>
            <a:off x="301750" y="1527050"/>
            <a:ext cx="8503925" cy="4888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8cb7fd55cf_0_8"/>
          <p:cNvSpPr txBox="1"/>
          <p:nvPr>
            <p:ph type="title"/>
          </p:nvPr>
        </p:nvSpPr>
        <p:spPr>
          <a:xfrm>
            <a:off x="301752" y="228600"/>
            <a:ext cx="8534400" cy="759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Deployment App View</a:t>
            </a:r>
            <a:endParaRPr/>
          </a:p>
        </p:txBody>
      </p:sp>
      <p:sp>
        <p:nvSpPr>
          <p:cNvPr id="282" name="Google Shape;282;g28cb7fd55cf_0_8"/>
          <p:cNvSpPr txBox="1"/>
          <p:nvPr>
            <p:ph idx="1" type="body"/>
          </p:nvPr>
        </p:nvSpPr>
        <p:spPr>
          <a:xfrm>
            <a:off x="301750" y="1527050"/>
            <a:ext cx="3816000" cy="4818600"/>
          </a:xfrm>
          <a:prstGeom prst="rect">
            <a:avLst/>
          </a:prstGeom>
        </p:spPr>
        <p:txBody>
          <a:bodyPr anchorCtr="0" anchor="t" bIns="45700" lIns="91425" spcFirstLastPara="1" rIns="91425" wrap="square" tIns="45700">
            <a:normAutofit lnSpcReduction="10000"/>
          </a:bodyPr>
          <a:lstStyle/>
          <a:p>
            <a:pPr indent="-342900" lvl="0" marL="457200" rtl="0" algn="l">
              <a:spcBef>
                <a:spcPts val="360"/>
              </a:spcBef>
              <a:spcAft>
                <a:spcPts val="0"/>
              </a:spcAft>
              <a:buSzPts val="1800"/>
              <a:buChar char="➢"/>
            </a:pPr>
            <a:r>
              <a:rPr lang="en-US" sz="1800"/>
              <a:t>Our App view has Input Field for ‘Enter your Comment Here’  and a ‘Predict’ button.</a:t>
            </a:r>
            <a:endParaRPr sz="1800"/>
          </a:p>
          <a:p>
            <a:pPr indent="0" lvl="0" marL="457200" rtl="0" algn="l">
              <a:spcBef>
                <a:spcPts val="360"/>
              </a:spcBef>
              <a:spcAft>
                <a:spcPts val="0"/>
              </a:spcAft>
              <a:buNone/>
            </a:pPr>
            <a:r>
              <a:t/>
            </a:r>
            <a:endParaRPr sz="1800"/>
          </a:p>
          <a:p>
            <a:pPr indent="-342900" lvl="0" marL="457200" rtl="0" algn="l">
              <a:spcBef>
                <a:spcPts val="360"/>
              </a:spcBef>
              <a:spcAft>
                <a:spcPts val="0"/>
              </a:spcAft>
              <a:buSzPts val="1800"/>
              <a:buChar char="➢"/>
            </a:pPr>
            <a:r>
              <a:rPr lang="en-US" sz="1800"/>
              <a:t>We enter the data field with comments and predict </a:t>
            </a:r>
            <a:r>
              <a:rPr lang="en-US" sz="1800"/>
              <a:t>weather the comment is</a:t>
            </a:r>
            <a:r>
              <a:rPr lang="en-US" sz="1800"/>
              <a:t> : </a:t>
            </a:r>
            <a:endParaRPr sz="1800"/>
          </a:p>
          <a:p>
            <a:pPr indent="0" lvl="0" marL="0" rtl="0" algn="l">
              <a:spcBef>
                <a:spcPts val="360"/>
              </a:spcBef>
              <a:spcAft>
                <a:spcPts val="0"/>
              </a:spcAft>
              <a:buClr>
                <a:schemeClr val="dk1"/>
              </a:buClr>
              <a:buSzPts val="1100"/>
              <a:buFont typeface="Arial"/>
              <a:buNone/>
            </a:pPr>
            <a:r>
              <a:rPr lang="en-US" sz="1800"/>
              <a:t>    'Toxic',</a:t>
            </a:r>
            <a:endParaRPr sz="1800"/>
          </a:p>
          <a:p>
            <a:pPr indent="0" lvl="0" marL="0" rtl="0" algn="l">
              <a:spcBef>
                <a:spcPts val="360"/>
              </a:spcBef>
              <a:spcAft>
                <a:spcPts val="0"/>
              </a:spcAft>
              <a:buClr>
                <a:schemeClr val="dk1"/>
              </a:buClr>
              <a:buSzPts val="1100"/>
              <a:buFont typeface="Arial"/>
              <a:buNone/>
            </a:pPr>
            <a:r>
              <a:rPr lang="en-US" sz="1800"/>
              <a:t>    'Severe Toxic',</a:t>
            </a:r>
            <a:endParaRPr sz="1800"/>
          </a:p>
          <a:p>
            <a:pPr indent="0" lvl="0" marL="0" rtl="0" algn="l">
              <a:spcBef>
                <a:spcPts val="360"/>
              </a:spcBef>
              <a:spcAft>
                <a:spcPts val="0"/>
              </a:spcAft>
              <a:buClr>
                <a:schemeClr val="dk1"/>
              </a:buClr>
              <a:buSzPts val="1100"/>
              <a:buFont typeface="Arial"/>
              <a:buNone/>
            </a:pPr>
            <a:r>
              <a:rPr lang="en-US" sz="1800"/>
              <a:t>    'Obscene',</a:t>
            </a:r>
            <a:endParaRPr sz="1800"/>
          </a:p>
          <a:p>
            <a:pPr indent="0" lvl="0" marL="0" rtl="0" algn="l">
              <a:spcBef>
                <a:spcPts val="360"/>
              </a:spcBef>
              <a:spcAft>
                <a:spcPts val="0"/>
              </a:spcAft>
              <a:buClr>
                <a:schemeClr val="dk1"/>
              </a:buClr>
              <a:buSzPts val="1100"/>
              <a:buFont typeface="Arial"/>
              <a:buNone/>
            </a:pPr>
            <a:r>
              <a:rPr lang="en-US" sz="1800"/>
              <a:t>    'Threat',</a:t>
            </a:r>
            <a:endParaRPr sz="1800"/>
          </a:p>
          <a:p>
            <a:pPr indent="0" lvl="0" marL="0" rtl="0" algn="l">
              <a:spcBef>
                <a:spcPts val="360"/>
              </a:spcBef>
              <a:spcAft>
                <a:spcPts val="0"/>
              </a:spcAft>
              <a:buClr>
                <a:schemeClr val="dk1"/>
              </a:buClr>
              <a:buSzPts val="1100"/>
              <a:buFont typeface="Arial"/>
              <a:buNone/>
            </a:pPr>
            <a:r>
              <a:rPr lang="en-US" sz="1800"/>
              <a:t>    'Insult',</a:t>
            </a:r>
            <a:endParaRPr sz="1800"/>
          </a:p>
          <a:p>
            <a:pPr indent="0" lvl="0" marL="0" rtl="0" algn="l">
              <a:spcBef>
                <a:spcPts val="360"/>
              </a:spcBef>
              <a:spcAft>
                <a:spcPts val="0"/>
              </a:spcAft>
              <a:buNone/>
            </a:pPr>
            <a:r>
              <a:rPr lang="en-US" sz="1800"/>
              <a:t>    'Identity Hate'</a:t>
            </a:r>
            <a:endParaRPr sz="1800"/>
          </a:p>
          <a:p>
            <a:pPr indent="0" lvl="0" marL="0" rtl="0" algn="l">
              <a:spcBef>
                <a:spcPts val="360"/>
              </a:spcBef>
              <a:spcAft>
                <a:spcPts val="0"/>
              </a:spcAft>
              <a:buNone/>
            </a:pPr>
            <a:r>
              <a:t/>
            </a:r>
            <a:endParaRPr sz="1800"/>
          </a:p>
          <a:p>
            <a:pPr indent="-342900" lvl="0" marL="457200" rtl="0" algn="l">
              <a:spcBef>
                <a:spcPts val="360"/>
              </a:spcBef>
              <a:spcAft>
                <a:spcPts val="0"/>
              </a:spcAft>
              <a:buSzPts val="1800"/>
              <a:buChar char="➢"/>
            </a:pPr>
            <a:r>
              <a:rPr lang="en-US" sz="1800"/>
              <a:t>The result is Yes/No for above parameters.</a:t>
            </a:r>
            <a:endParaRPr sz="1800"/>
          </a:p>
          <a:p>
            <a:pPr indent="0" lvl="0" marL="0" rtl="0" algn="l">
              <a:spcBef>
                <a:spcPts val="360"/>
              </a:spcBef>
              <a:spcAft>
                <a:spcPts val="0"/>
              </a:spcAft>
              <a:buNone/>
            </a:pPr>
            <a:r>
              <a:t/>
            </a:r>
            <a:endParaRPr sz="1800"/>
          </a:p>
        </p:txBody>
      </p:sp>
      <p:pic>
        <p:nvPicPr>
          <p:cNvPr id="283" name="Google Shape;283;g28cb7fd55cf_0_8"/>
          <p:cNvPicPr preferRelativeResize="0"/>
          <p:nvPr/>
        </p:nvPicPr>
        <p:blipFill>
          <a:blip r:embed="rId3">
            <a:alphaModFix/>
          </a:blip>
          <a:stretch>
            <a:fillRect/>
          </a:stretch>
        </p:blipFill>
        <p:spPr>
          <a:xfrm>
            <a:off x="4201575" y="1401100"/>
            <a:ext cx="4759924" cy="50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Contents in the Presentation</a:t>
            </a:r>
            <a:endParaRPr/>
          </a:p>
        </p:txBody>
      </p:sp>
      <p:sp>
        <p:nvSpPr>
          <p:cNvPr id="171" name="Google Shape;171;p2"/>
          <p:cNvSpPr txBox="1"/>
          <p:nvPr>
            <p:ph idx="1" type="body"/>
          </p:nvPr>
        </p:nvSpPr>
        <p:spPr>
          <a:xfrm>
            <a:off x="228600" y="1363200"/>
            <a:ext cx="8503800" cy="5080500"/>
          </a:xfrm>
          <a:prstGeom prst="rect">
            <a:avLst/>
          </a:prstGeom>
          <a:noFill/>
          <a:ln>
            <a:noFill/>
          </a:ln>
        </p:spPr>
        <p:txBody>
          <a:bodyPr anchorCtr="0" anchor="t" bIns="45700" lIns="91425" spcFirstLastPara="1" rIns="91425" wrap="square" tIns="45700">
            <a:normAutofit fontScale="70000" lnSpcReduction="20000"/>
          </a:bodyPr>
          <a:lstStyle/>
          <a:p>
            <a:pPr indent="-296608" lvl="0" marL="457200" rtl="0" algn="l">
              <a:lnSpc>
                <a:spcPct val="100000"/>
              </a:lnSpc>
              <a:spcBef>
                <a:spcPts val="0"/>
              </a:spcBef>
              <a:spcAft>
                <a:spcPts val="0"/>
              </a:spcAft>
              <a:buSzPct val="56666"/>
              <a:buChar char="❖"/>
            </a:pPr>
            <a:r>
              <a:rPr b="1" i="1" lang="en-US"/>
              <a:t>Objective of Project </a:t>
            </a:r>
            <a:endParaRPr b="1" i="1"/>
          </a:p>
          <a:p>
            <a:pPr indent="0" lvl="0" marL="457200" rtl="0" algn="l">
              <a:lnSpc>
                <a:spcPct val="100000"/>
              </a:lnSpc>
              <a:spcBef>
                <a:spcPts val="0"/>
              </a:spcBef>
              <a:spcAft>
                <a:spcPts val="0"/>
              </a:spcAft>
              <a:buNone/>
            </a:pPr>
            <a:r>
              <a:t/>
            </a:r>
            <a:endParaRPr b="1" i="1"/>
          </a:p>
          <a:p>
            <a:pPr indent="-296608" lvl="0" marL="457200" rtl="0" algn="l">
              <a:lnSpc>
                <a:spcPct val="100000"/>
              </a:lnSpc>
              <a:spcBef>
                <a:spcPts val="540"/>
              </a:spcBef>
              <a:spcAft>
                <a:spcPts val="0"/>
              </a:spcAft>
              <a:buSzPct val="56666"/>
              <a:buChar char="❖"/>
            </a:pPr>
            <a:r>
              <a:rPr b="1" i="1" lang="en-US"/>
              <a:t>Understanding the Dataset</a:t>
            </a:r>
            <a:endParaRPr b="1" i="1"/>
          </a:p>
          <a:p>
            <a:pPr indent="0" lvl="0" marL="457200" rtl="0" algn="l">
              <a:lnSpc>
                <a:spcPct val="100000"/>
              </a:lnSpc>
              <a:spcBef>
                <a:spcPts val="540"/>
              </a:spcBef>
              <a:spcAft>
                <a:spcPts val="0"/>
              </a:spcAft>
              <a:buNone/>
            </a:pPr>
            <a:r>
              <a:t/>
            </a:r>
            <a:endParaRPr b="1" i="1"/>
          </a:p>
          <a:p>
            <a:pPr indent="-296608" lvl="0" marL="457200" rtl="0" algn="l">
              <a:lnSpc>
                <a:spcPct val="100000"/>
              </a:lnSpc>
              <a:spcBef>
                <a:spcPts val="540"/>
              </a:spcBef>
              <a:spcAft>
                <a:spcPts val="0"/>
              </a:spcAft>
              <a:buSzPct val="56666"/>
              <a:buChar char="❖"/>
            </a:pPr>
            <a:r>
              <a:rPr b="1" i="1" lang="en-US"/>
              <a:t>Preprocessing Of Data</a:t>
            </a:r>
            <a:endParaRPr b="1" i="1"/>
          </a:p>
          <a:p>
            <a:pPr indent="0" lvl="0" marL="457200" rtl="0" algn="l">
              <a:lnSpc>
                <a:spcPct val="100000"/>
              </a:lnSpc>
              <a:spcBef>
                <a:spcPts val="540"/>
              </a:spcBef>
              <a:spcAft>
                <a:spcPts val="0"/>
              </a:spcAft>
              <a:buNone/>
            </a:pPr>
            <a:r>
              <a:t/>
            </a:r>
            <a:endParaRPr b="1" i="1"/>
          </a:p>
          <a:p>
            <a:pPr indent="-296608" lvl="0" marL="457200" rtl="0" algn="l">
              <a:lnSpc>
                <a:spcPct val="100000"/>
              </a:lnSpc>
              <a:spcBef>
                <a:spcPts val="540"/>
              </a:spcBef>
              <a:spcAft>
                <a:spcPts val="0"/>
              </a:spcAft>
              <a:buSzPct val="56666"/>
              <a:buChar char="❖"/>
            </a:pPr>
            <a:r>
              <a:rPr b="1" i="1" lang="en-US"/>
              <a:t>EDA</a:t>
            </a:r>
            <a:endParaRPr b="1" i="1"/>
          </a:p>
          <a:p>
            <a:pPr indent="0" lvl="0" marL="457200" rtl="0" algn="l">
              <a:lnSpc>
                <a:spcPct val="100000"/>
              </a:lnSpc>
              <a:spcBef>
                <a:spcPts val="540"/>
              </a:spcBef>
              <a:spcAft>
                <a:spcPts val="0"/>
              </a:spcAft>
              <a:buNone/>
            </a:pPr>
            <a:r>
              <a:t/>
            </a:r>
            <a:endParaRPr b="1" i="1"/>
          </a:p>
          <a:p>
            <a:pPr indent="-296608" lvl="0" marL="457200" rtl="0" algn="l">
              <a:lnSpc>
                <a:spcPct val="100000"/>
              </a:lnSpc>
              <a:spcBef>
                <a:spcPts val="540"/>
              </a:spcBef>
              <a:spcAft>
                <a:spcPts val="0"/>
              </a:spcAft>
              <a:buSzPct val="56666"/>
              <a:buChar char="❖"/>
            </a:pPr>
            <a:r>
              <a:rPr b="1" i="1" lang="en-US"/>
              <a:t>Cleaning the comments</a:t>
            </a:r>
            <a:endParaRPr b="1" i="1"/>
          </a:p>
          <a:p>
            <a:pPr indent="0" lvl="0" marL="457200" rtl="0" algn="l">
              <a:lnSpc>
                <a:spcPct val="100000"/>
              </a:lnSpc>
              <a:spcBef>
                <a:spcPts val="540"/>
              </a:spcBef>
              <a:spcAft>
                <a:spcPts val="0"/>
              </a:spcAft>
              <a:buNone/>
            </a:pPr>
            <a:r>
              <a:t/>
            </a:r>
            <a:endParaRPr b="1" i="1"/>
          </a:p>
          <a:p>
            <a:pPr indent="-296608" lvl="0" marL="457200" rtl="0" algn="l">
              <a:lnSpc>
                <a:spcPct val="100000"/>
              </a:lnSpc>
              <a:spcBef>
                <a:spcPts val="540"/>
              </a:spcBef>
              <a:spcAft>
                <a:spcPts val="0"/>
              </a:spcAft>
              <a:buSzPct val="56666"/>
              <a:buChar char="❖"/>
            </a:pPr>
            <a:r>
              <a:rPr b="1" i="1" lang="en-US"/>
              <a:t>Vectorization</a:t>
            </a:r>
            <a:endParaRPr b="1" i="1"/>
          </a:p>
          <a:p>
            <a:pPr indent="0" lvl="0" marL="457200" rtl="0" algn="l">
              <a:lnSpc>
                <a:spcPct val="100000"/>
              </a:lnSpc>
              <a:spcBef>
                <a:spcPts val="540"/>
              </a:spcBef>
              <a:spcAft>
                <a:spcPts val="0"/>
              </a:spcAft>
              <a:buNone/>
            </a:pPr>
            <a:r>
              <a:t/>
            </a:r>
            <a:endParaRPr b="1" i="1"/>
          </a:p>
          <a:p>
            <a:pPr indent="-296608" lvl="0" marL="457200" rtl="0" algn="l">
              <a:lnSpc>
                <a:spcPct val="100000"/>
              </a:lnSpc>
              <a:spcBef>
                <a:spcPts val="540"/>
              </a:spcBef>
              <a:spcAft>
                <a:spcPts val="0"/>
              </a:spcAft>
              <a:buSzPct val="56666"/>
              <a:buChar char="❖"/>
            </a:pPr>
            <a:r>
              <a:rPr b="1" i="1" lang="en-US"/>
              <a:t>Building Models to predict results</a:t>
            </a:r>
            <a:endParaRPr b="1" i="1"/>
          </a:p>
          <a:p>
            <a:pPr indent="0" lvl="0" marL="457200" rtl="0" algn="l">
              <a:lnSpc>
                <a:spcPct val="100000"/>
              </a:lnSpc>
              <a:spcBef>
                <a:spcPts val="540"/>
              </a:spcBef>
              <a:spcAft>
                <a:spcPts val="0"/>
              </a:spcAft>
              <a:buNone/>
            </a:pPr>
            <a:r>
              <a:t/>
            </a:r>
            <a:endParaRPr b="1" i="1"/>
          </a:p>
          <a:p>
            <a:pPr indent="-296608" lvl="0" marL="457200" rtl="0" algn="l">
              <a:lnSpc>
                <a:spcPct val="100000"/>
              </a:lnSpc>
              <a:spcBef>
                <a:spcPts val="540"/>
              </a:spcBef>
              <a:spcAft>
                <a:spcPts val="0"/>
              </a:spcAft>
              <a:buSzPct val="56666"/>
              <a:buChar char="❖"/>
            </a:pPr>
            <a:r>
              <a:rPr b="1" i="1" lang="en-US"/>
              <a:t>Deployment of the Model</a:t>
            </a:r>
            <a:endParaRPr b="1" i="1"/>
          </a:p>
          <a:p>
            <a:pPr indent="-128587" lvl="0" marL="274320" rtl="0" algn="l">
              <a:lnSpc>
                <a:spcPct val="100000"/>
              </a:lnSpc>
              <a:spcBef>
                <a:spcPts val="540"/>
              </a:spcBef>
              <a:spcAft>
                <a:spcPts val="0"/>
              </a:spcAft>
              <a:buSzPct val="85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8cb7fd55cf_0_35"/>
          <p:cNvSpPr txBox="1"/>
          <p:nvPr>
            <p:ph type="title"/>
          </p:nvPr>
        </p:nvSpPr>
        <p:spPr>
          <a:xfrm>
            <a:off x="301752" y="228600"/>
            <a:ext cx="8534400" cy="759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Conclusion</a:t>
            </a:r>
            <a:endParaRPr/>
          </a:p>
        </p:txBody>
      </p:sp>
      <p:sp>
        <p:nvSpPr>
          <p:cNvPr id="289" name="Google Shape;289;g28cb7fd55cf_0_35"/>
          <p:cNvSpPr txBox="1"/>
          <p:nvPr>
            <p:ph idx="1" type="body"/>
          </p:nvPr>
        </p:nvSpPr>
        <p:spPr>
          <a:xfrm>
            <a:off x="301750" y="1405200"/>
            <a:ext cx="8503800" cy="24492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US" sz="2000"/>
              <a:t>The objective has been </a:t>
            </a:r>
            <a:r>
              <a:rPr lang="en-US" sz="2000"/>
              <a:t>successful to predict comment classification.</a:t>
            </a:r>
            <a:endParaRPr sz="2000"/>
          </a:p>
          <a:p>
            <a:pPr indent="0" lvl="0" marL="45720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We have analyzed, cleaned the data and applied TF-IDF Vectorizer, Counter Vectronizer. </a:t>
            </a:r>
            <a:endParaRPr sz="2000"/>
          </a:p>
          <a:p>
            <a:pPr indent="0" lvl="0" marL="45720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We have used 5 methods to build model and displayed in below picture.</a:t>
            </a:r>
            <a:endParaRPr sz="2200"/>
          </a:p>
        </p:txBody>
      </p:sp>
      <p:pic>
        <p:nvPicPr>
          <p:cNvPr descr="C:\Users\DELL\Desktop\table.png" id="290" name="Google Shape;290;g28cb7fd55cf_0_35"/>
          <p:cNvPicPr preferRelativeResize="0"/>
          <p:nvPr/>
        </p:nvPicPr>
        <p:blipFill rotWithShape="1">
          <a:blip r:embed="rId3">
            <a:alphaModFix/>
          </a:blip>
          <a:srcRect b="0" l="0" r="0" t="0"/>
          <a:stretch/>
        </p:blipFill>
        <p:spPr>
          <a:xfrm>
            <a:off x="240725" y="3854400"/>
            <a:ext cx="8647499" cy="2721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8cb7fd55cf_0_40"/>
          <p:cNvSpPr txBox="1"/>
          <p:nvPr>
            <p:ph type="title"/>
          </p:nvPr>
        </p:nvSpPr>
        <p:spPr>
          <a:xfrm>
            <a:off x="301752" y="228600"/>
            <a:ext cx="8534400" cy="759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Conclusion contd..</a:t>
            </a:r>
            <a:endParaRPr/>
          </a:p>
        </p:txBody>
      </p:sp>
      <p:sp>
        <p:nvSpPr>
          <p:cNvPr id="296" name="Google Shape;296;g28cb7fd55cf_0_40"/>
          <p:cNvSpPr txBox="1"/>
          <p:nvPr>
            <p:ph idx="1" type="body"/>
          </p:nvPr>
        </p:nvSpPr>
        <p:spPr>
          <a:xfrm>
            <a:off x="301750" y="1527051"/>
            <a:ext cx="8503800" cy="4818600"/>
          </a:xfrm>
          <a:prstGeom prst="rect">
            <a:avLst/>
          </a:prstGeom>
        </p:spPr>
        <p:txBody>
          <a:bodyPr anchorCtr="0" anchor="t" bIns="45700" lIns="91425" spcFirstLastPara="1" rIns="91425" wrap="square" tIns="45700">
            <a:normAutofit/>
          </a:bodyPr>
          <a:lstStyle/>
          <a:p>
            <a:pPr indent="-355600" lvl="0" marL="457200" rtl="0" algn="l">
              <a:spcBef>
                <a:spcPts val="540"/>
              </a:spcBef>
              <a:spcAft>
                <a:spcPts val="0"/>
              </a:spcAft>
              <a:buSzPts val="2000"/>
              <a:buChar char="➢"/>
            </a:pPr>
            <a:r>
              <a:rPr lang="en-US" sz="2000"/>
              <a:t>The recall for Logistic Regression using Auto Balancing is the best among all the models.</a:t>
            </a:r>
            <a:endParaRPr sz="2000"/>
          </a:p>
          <a:p>
            <a:pPr indent="0" lvl="0" marL="457200" rtl="0" algn="l">
              <a:spcBef>
                <a:spcPts val="540"/>
              </a:spcBef>
              <a:spcAft>
                <a:spcPts val="0"/>
              </a:spcAft>
              <a:buNone/>
            </a:pPr>
            <a:r>
              <a:t/>
            </a:r>
            <a:endParaRPr sz="2000"/>
          </a:p>
          <a:p>
            <a:pPr indent="-355600" lvl="0" marL="457200" rtl="0" algn="l">
              <a:spcBef>
                <a:spcPts val="540"/>
              </a:spcBef>
              <a:spcAft>
                <a:spcPts val="0"/>
              </a:spcAft>
              <a:buSzPts val="2000"/>
              <a:buChar char="➢"/>
            </a:pPr>
            <a:r>
              <a:rPr lang="en-US" sz="2000"/>
              <a:t>We are using Logistic Regression Auto Balancing for Deployment.</a:t>
            </a:r>
            <a:endParaRPr sz="2000"/>
          </a:p>
          <a:p>
            <a:pPr indent="0" lvl="0" marL="457200" rtl="0" algn="l">
              <a:spcBef>
                <a:spcPts val="540"/>
              </a:spcBef>
              <a:spcAft>
                <a:spcPts val="0"/>
              </a:spcAft>
              <a:buNone/>
            </a:pPr>
            <a:r>
              <a:t/>
            </a:r>
            <a:endParaRPr sz="2000"/>
          </a:p>
          <a:p>
            <a:pPr indent="-355600" lvl="0" marL="457200" rtl="0" algn="l">
              <a:spcBef>
                <a:spcPts val="540"/>
              </a:spcBef>
              <a:spcAft>
                <a:spcPts val="0"/>
              </a:spcAft>
              <a:buSzPts val="2000"/>
              <a:buChar char="➢"/>
            </a:pPr>
            <a:r>
              <a:rPr lang="en-US" sz="2000"/>
              <a:t>We have given 3 different comments input and predicted 3 results.</a:t>
            </a:r>
            <a:endParaRPr sz="2000"/>
          </a:p>
          <a:p>
            <a:pPr indent="0" lvl="0" marL="0" rtl="0" algn="l">
              <a:spcBef>
                <a:spcPts val="540"/>
              </a:spcBef>
              <a:spcAft>
                <a:spcPts val="0"/>
              </a:spcAft>
              <a:buNone/>
            </a:pPr>
            <a:r>
              <a:t/>
            </a:r>
            <a:endParaRPr sz="2000"/>
          </a:p>
          <a:p>
            <a:pPr indent="-355600" lvl="0" marL="457200" rtl="0" algn="l">
              <a:spcBef>
                <a:spcPts val="540"/>
              </a:spcBef>
              <a:spcAft>
                <a:spcPts val="0"/>
              </a:spcAft>
              <a:buSzPts val="2000"/>
              <a:buChar char="➢"/>
            </a:pPr>
            <a:r>
              <a:rPr lang="en-US" sz="2000"/>
              <a:t>Results are Good Comment, Hate Comment and Toxic Comment.</a:t>
            </a:r>
            <a:endParaRPr sz="2000"/>
          </a:p>
          <a:p>
            <a:pPr indent="0" lvl="0" marL="457200" rtl="0" algn="l">
              <a:spcBef>
                <a:spcPts val="540"/>
              </a:spcBef>
              <a:spcAft>
                <a:spcPts val="0"/>
              </a:spcAft>
              <a:buNone/>
            </a:pPr>
            <a:r>
              <a:t/>
            </a:r>
            <a:endParaRPr sz="2000"/>
          </a:p>
          <a:p>
            <a:pPr indent="-355600" lvl="0" marL="457200" rtl="0" algn="l">
              <a:spcBef>
                <a:spcPts val="540"/>
              </a:spcBef>
              <a:spcAft>
                <a:spcPts val="0"/>
              </a:spcAft>
              <a:buSzPts val="2000"/>
              <a:buChar char="➢"/>
            </a:pPr>
            <a:r>
              <a:rPr lang="en-US" sz="2000"/>
              <a:t>The results are displayed and explained in screenshots posted in next slides.</a:t>
            </a:r>
            <a:endParaRPr sz="2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8cb7fd55cf_0_13"/>
          <p:cNvSpPr txBox="1"/>
          <p:nvPr>
            <p:ph type="title"/>
          </p:nvPr>
        </p:nvSpPr>
        <p:spPr>
          <a:xfrm>
            <a:off x="301752" y="228600"/>
            <a:ext cx="8534400" cy="759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App Result for Good Comment</a:t>
            </a:r>
            <a:endParaRPr/>
          </a:p>
        </p:txBody>
      </p:sp>
      <p:sp>
        <p:nvSpPr>
          <p:cNvPr id="302" name="Google Shape;302;g28cb7fd55cf_0_13"/>
          <p:cNvSpPr txBox="1"/>
          <p:nvPr>
            <p:ph idx="1" type="body"/>
          </p:nvPr>
        </p:nvSpPr>
        <p:spPr>
          <a:xfrm>
            <a:off x="301750" y="1419075"/>
            <a:ext cx="3273300" cy="4926600"/>
          </a:xfrm>
          <a:prstGeom prst="rect">
            <a:avLst/>
          </a:prstGeom>
        </p:spPr>
        <p:txBody>
          <a:bodyPr anchorCtr="0" anchor="t" bIns="45700" lIns="91425" spcFirstLastPara="1" rIns="91425" wrap="square" tIns="45700">
            <a:normAutofit lnSpcReduction="10000"/>
          </a:bodyPr>
          <a:lstStyle/>
          <a:p>
            <a:pPr indent="-355600" lvl="0" marL="457200" rtl="0" algn="l">
              <a:spcBef>
                <a:spcPts val="360"/>
              </a:spcBef>
              <a:spcAft>
                <a:spcPts val="0"/>
              </a:spcAft>
              <a:buSzPts val="2000"/>
              <a:buChar char="➢"/>
            </a:pPr>
            <a:r>
              <a:rPr lang="en-US" sz="2000"/>
              <a:t>Here we have a result for Good comment.</a:t>
            </a:r>
            <a:endParaRPr sz="2000"/>
          </a:p>
          <a:p>
            <a:pPr indent="0" lvl="0" marL="45720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Predicted labels result is No for </a:t>
            </a:r>
            <a:r>
              <a:rPr lang="en-US" sz="2000"/>
              <a:t>all the labels.</a:t>
            </a:r>
            <a:endParaRPr sz="2000"/>
          </a:p>
          <a:p>
            <a:pPr indent="0" lvl="0" marL="45720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We don’t have any  ‘Toxic, Severe Toxic, Obscene, Threat, Insult or Identity Hate. </a:t>
            </a:r>
            <a:endParaRPr sz="2000"/>
          </a:p>
          <a:p>
            <a:pPr indent="0" lvl="0" marL="45720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This is a good comment result.</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rPr lang="en-US" sz="2000"/>
              <a:t> </a:t>
            </a:r>
            <a:endParaRPr sz="2000"/>
          </a:p>
        </p:txBody>
      </p:sp>
      <p:pic>
        <p:nvPicPr>
          <p:cNvPr id="303" name="Google Shape;303;g28cb7fd55cf_0_13"/>
          <p:cNvPicPr preferRelativeResize="0"/>
          <p:nvPr/>
        </p:nvPicPr>
        <p:blipFill>
          <a:blip r:embed="rId3">
            <a:alphaModFix/>
          </a:blip>
          <a:stretch>
            <a:fillRect/>
          </a:stretch>
        </p:blipFill>
        <p:spPr>
          <a:xfrm>
            <a:off x="3725725" y="1419175"/>
            <a:ext cx="5079825" cy="4926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8cb7fd55cf_0_18"/>
          <p:cNvSpPr txBox="1"/>
          <p:nvPr>
            <p:ph type="title"/>
          </p:nvPr>
        </p:nvSpPr>
        <p:spPr>
          <a:xfrm>
            <a:off x="301752" y="228600"/>
            <a:ext cx="8534400" cy="759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App Result for Hate Comment</a:t>
            </a:r>
            <a:endParaRPr/>
          </a:p>
        </p:txBody>
      </p:sp>
      <p:sp>
        <p:nvSpPr>
          <p:cNvPr id="309" name="Google Shape;309;g28cb7fd55cf_0_18"/>
          <p:cNvSpPr txBox="1"/>
          <p:nvPr>
            <p:ph idx="1" type="body"/>
          </p:nvPr>
        </p:nvSpPr>
        <p:spPr>
          <a:xfrm>
            <a:off x="301750" y="1527050"/>
            <a:ext cx="3969900" cy="4818600"/>
          </a:xfrm>
          <a:prstGeom prst="rect">
            <a:avLst/>
          </a:prstGeom>
        </p:spPr>
        <p:txBody>
          <a:bodyPr anchorCtr="0" anchor="t" bIns="45700" lIns="91425" spcFirstLastPara="1" rIns="91425" wrap="square" tIns="45700">
            <a:normAutofit lnSpcReduction="10000"/>
          </a:bodyPr>
          <a:lstStyle/>
          <a:p>
            <a:pPr indent="-355600" lvl="0" marL="457200" rtl="0" algn="l">
              <a:spcBef>
                <a:spcPts val="360"/>
              </a:spcBef>
              <a:spcAft>
                <a:spcPts val="0"/>
              </a:spcAft>
              <a:buSzPts val="2000"/>
              <a:buChar char="➢"/>
            </a:pPr>
            <a:r>
              <a:rPr lang="en-US" sz="2000"/>
              <a:t>Here we have a result for Hate comment.</a:t>
            </a:r>
            <a:endParaRPr sz="2000"/>
          </a:p>
          <a:p>
            <a:pPr indent="0" lvl="0" marL="457200" rtl="0" algn="l">
              <a:spcBef>
                <a:spcPts val="360"/>
              </a:spcBef>
              <a:spcAft>
                <a:spcPts val="0"/>
              </a:spcAft>
              <a:buClr>
                <a:schemeClr val="dk1"/>
              </a:buClr>
              <a:buSzPts val="1100"/>
              <a:buFont typeface="Arial"/>
              <a:buNone/>
            </a:pPr>
            <a:r>
              <a:t/>
            </a:r>
            <a:endParaRPr sz="2000"/>
          </a:p>
          <a:p>
            <a:pPr indent="-355600" lvl="0" marL="457200" rtl="0" algn="l">
              <a:spcBef>
                <a:spcPts val="360"/>
              </a:spcBef>
              <a:spcAft>
                <a:spcPts val="0"/>
              </a:spcAft>
              <a:buSzPts val="2000"/>
              <a:buChar char="➢"/>
            </a:pPr>
            <a:r>
              <a:rPr lang="en-US" sz="2000"/>
              <a:t>Predicted labels result is No for Obscene comment.</a:t>
            </a:r>
            <a:endParaRPr sz="2000"/>
          </a:p>
          <a:p>
            <a:pPr indent="0" lvl="0" marL="457200" rtl="0" algn="l">
              <a:spcBef>
                <a:spcPts val="360"/>
              </a:spcBef>
              <a:spcAft>
                <a:spcPts val="0"/>
              </a:spcAft>
              <a:buClr>
                <a:schemeClr val="dk1"/>
              </a:buClr>
              <a:buSzPts val="1100"/>
              <a:buFont typeface="Arial"/>
              <a:buNone/>
            </a:pPr>
            <a:r>
              <a:t/>
            </a:r>
            <a:endParaRPr sz="2000"/>
          </a:p>
          <a:p>
            <a:pPr indent="-355600" lvl="0" marL="457200" rtl="0" algn="l">
              <a:spcBef>
                <a:spcPts val="360"/>
              </a:spcBef>
              <a:spcAft>
                <a:spcPts val="0"/>
              </a:spcAft>
              <a:buSzPts val="2000"/>
              <a:buChar char="➢"/>
            </a:pPr>
            <a:r>
              <a:rPr lang="en-US" sz="2000"/>
              <a:t>We have Yes for  ‘Toxic, Severe Toxic, Threat, Insult and Identity Hate. </a:t>
            </a:r>
            <a:endParaRPr sz="2000"/>
          </a:p>
          <a:p>
            <a:pPr indent="0" lvl="0" marL="457200" rtl="0" algn="l">
              <a:spcBef>
                <a:spcPts val="360"/>
              </a:spcBef>
              <a:spcAft>
                <a:spcPts val="0"/>
              </a:spcAft>
              <a:buClr>
                <a:schemeClr val="dk1"/>
              </a:buClr>
              <a:buSzPts val="1100"/>
              <a:buFont typeface="Arial"/>
              <a:buNone/>
            </a:pPr>
            <a:r>
              <a:t/>
            </a:r>
            <a:endParaRPr sz="2000"/>
          </a:p>
          <a:p>
            <a:pPr indent="-355600" lvl="0" marL="457200" rtl="0" algn="l">
              <a:spcBef>
                <a:spcPts val="360"/>
              </a:spcBef>
              <a:spcAft>
                <a:spcPts val="0"/>
              </a:spcAft>
              <a:buSzPts val="2000"/>
              <a:buChar char="➢"/>
            </a:pPr>
            <a:r>
              <a:rPr lang="en-US" sz="2000"/>
              <a:t>This is a Hate comment result but the comment doesn’t have Obscene comment.</a:t>
            </a:r>
            <a:endParaRPr sz="2000"/>
          </a:p>
          <a:p>
            <a:pPr indent="0" lvl="0" marL="0" rtl="0" algn="l">
              <a:spcBef>
                <a:spcPts val="360"/>
              </a:spcBef>
              <a:spcAft>
                <a:spcPts val="0"/>
              </a:spcAft>
              <a:buNone/>
            </a:pPr>
            <a:r>
              <a:t/>
            </a:r>
            <a:endParaRPr/>
          </a:p>
        </p:txBody>
      </p:sp>
      <p:pic>
        <p:nvPicPr>
          <p:cNvPr id="310" name="Google Shape;310;g28cb7fd55cf_0_18"/>
          <p:cNvPicPr preferRelativeResize="0"/>
          <p:nvPr/>
        </p:nvPicPr>
        <p:blipFill>
          <a:blip r:embed="rId3">
            <a:alphaModFix/>
          </a:blip>
          <a:stretch>
            <a:fillRect/>
          </a:stretch>
        </p:blipFill>
        <p:spPr>
          <a:xfrm>
            <a:off x="4271550" y="1527050"/>
            <a:ext cx="4674650" cy="4818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8cb7fd55cf_0_30"/>
          <p:cNvSpPr txBox="1"/>
          <p:nvPr>
            <p:ph type="title"/>
          </p:nvPr>
        </p:nvSpPr>
        <p:spPr>
          <a:xfrm>
            <a:off x="301752" y="228600"/>
            <a:ext cx="8534400" cy="759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App Result for Toxic Comment</a:t>
            </a:r>
            <a:endParaRPr/>
          </a:p>
        </p:txBody>
      </p:sp>
      <p:sp>
        <p:nvSpPr>
          <p:cNvPr id="316" name="Google Shape;316;g28cb7fd55cf_0_30"/>
          <p:cNvSpPr txBox="1"/>
          <p:nvPr>
            <p:ph idx="1" type="body"/>
          </p:nvPr>
        </p:nvSpPr>
        <p:spPr>
          <a:xfrm>
            <a:off x="301750" y="1527050"/>
            <a:ext cx="4081800" cy="4790700"/>
          </a:xfrm>
          <a:prstGeom prst="rect">
            <a:avLst/>
          </a:prstGeom>
        </p:spPr>
        <p:txBody>
          <a:bodyPr anchorCtr="0" anchor="t" bIns="45700" lIns="91425" spcFirstLastPara="1" rIns="91425" wrap="square" tIns="45700">
            <a:normAutofit/>
          </a:bodyPr>
          <a:lstStyle/>
          <a:p>
            <a:pPr indent="-355600" lvl="0" marL="457200" rtl="0" algn="l">
              <a:spcBef>
                <a:spcPts val="360"/>
              </a:spcBef>
              <a:spcAft>
                <a:spcPts val="0"/>
              </a:spcAft>
              <a:buSzPts val="2000"/>
              <a:buChar char="➢"/>
            </a:pPr>
            <a:r>
              <a:rPr lang="en-US" sz="2000"/>
              <a:t>Here we have a result for  Toxic comment.</a:t>
            </a:r>
            <a:endParaRPr sz="2000"/>
          </a:p>
          <a:p>
            <a:pPr indent="0" lvl="0" marL="457200" rtl="0" algn="l">
              <a:spcBef>
                <a:spcPts val="360"/>
              </a:spcBef>
              <a:spcAft>
                <a:spcPts val="0"/>
              </a:spcAft>
              <a:buClr>
                <a:schemeClr val="dk1"/>
              </a:buClr>
              <a:buSzPts val="1100"/>
              <a:buFont typeface="Arial"/>
              <a:buNone/>
            </a:pPr>
            <a:r>
              <a:t/>
            </a:r>
            <a:endParaRPr sz="2000"/>
          </a:p>
          <a:p>
            <a:pPr indent="-355600" lvl="0" marL="457200" rtl="0" algn="l">
              <a:spcBef>
                <a:spcPts val="360"/>
              </a:spcBef>
              <a:spcAft>
                <a:spcPts val="0"/>
              </a:spcAft>
              <a:buSzPts val="2000"/>
              <a:buChar char="➢"/>
            </a:pPr>
            <a:r>
              <a:rPr lang="en-US" sz="2000"/>
              <a:t>Predicted labels result is No for Identity Hate comment.</a:t>
            </a:r>
            <a:endParaRPr sz="2000"/>
          </a:p>
          <a:p>
            <a:pPr indent="0" lvl="0" marL="457200" rtl="0" algn="l">
              <a:spcBef>
                <a:spcPts val="360"/>
              </a:spcBef>
              <a:spcAft>
                <a:spcPts val="0"/>
              </a:spcAft>
              <a:buClr>
                <a:schemeClr val="dk1"/>
              </a:buClr>
              <a:buSzPts val="1100"/>
              <a:buFont typeface="Arial"/>
              <a:buNone/>
            </a:pPr>
            <a:r>
              <a:t/>
            </a:r>
            <a:endParaRPr sz="2000"/>
          </a:p>
          <a:p>
            <a:pPr indent="-355600" lvl="0" marL="457200" rtl="0" algn="l">
              <a:spcBef>
                <a:spcPts val="360"/>
              </a:spcBef>
              <a:spcAft>
                <a:spcPts val="0"/>
              </a:spcAft>
              <a:buSzPts val="2000"/>
              <a:buChar char="➢"/>
            </a:pPr>
            <a:r>
              <a:rPr lang="en-US" sz="2000"/>
              <a:t>We have Yes for  ‘Toxic, Severe Toxic, Obscene, Threat and Insult. </a:t>
            </a:r>
            <a:endParaRPr sz="2000"/>
          </a:p>
          <a:p>
            <a:pPr indent="0" lvl="0" marL="457200" rtl="0" algn="l">
              <a:spcBef>
                <a:spcPts val="360"/>
              </a:spcBef>
              <a:spcAft>
                <a:spcPts val="0"/>
              </a:spcAft>
              <a:buClr>
                <a:schemeClr val="dk1"/>
              </a:buClr>
              <a:buSzPts val="1100"/>
              <a:buFont typeface="Arial"/>
              <a:buNone/>
            </a:pPr>
            <a:r>
              <a:t/>
            </a:r>
            <a:endParaRPr sz="2000"/>
          </a:p>
          <a:p>
            <a:pPr indent="-355600" lvl="0" marL="457200" rtl="0" algn="l">
              <a:spcBef>
                <a:spcPts val="360"/>
              </a:spcBef>
              <a:spcAft>
                <a:spcPts val="0"/>
              </a:spcAft>
              <a:buSzPts val="2000"/>
              <a:buChar char="➢"/>
            </a:pPr>
            <a:r>
              <a:rPr lang="en-US" sz="2000"/>
              <a:t>This is a Toxic comment result but has no Identity Hate .</a:t>
            </a:r>
            <a:endParaRPr sz="2000"/>
          </a:p>
          <a:p>
            <a:pPr indent="0" lvl="0" marL="0" rtl="0" algn="l">
              <a:spcBef>
                <a:spcPts val="360"/>
              </a:spcBef>
              <a:spcAft>
                <a:spcPts val="0"/>
              </a:spcAft>
              <a:buNone/>
            </a:pPr>
            <a:r>
              <a:t/>
            </a:r>
            <a:endParaRPr/>
          </a:p>
        </p:txBody>
      </p:sp>
      <p:pic>
        <p:nvPicPr>
          <p:cNvPr id="317" name="Google Shape;317;g28cb7fd55cf_0_30"/>
          <p:cNvPicPr preferRelativeResize="0"/>
          <p:nvPr/>
        </p:nvPicPr>
        <p:blipFill>
          <a:blip r:embed="rId3">
            <a:alphaModFix/>
          </a:blip>
          <a:stretch>
            <a:fillRect/>
          </a:stretch>
        </p:blipFill>
        <p:spPr>
          <a:xfrm>
            <a:off x="4383550" y="1462825"/>
            <a:ext cx="4536626" cy="491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Objective Of Project</a:t>
            </a:r>
            <a:endParaRPr/>
          </a:p>
        </p:txBody>
      </p:sp>
      <p:sp>
        <p:nvSpPr>
          <p:cNvPr id="177" name="Google Shape;177;p3"/>
          <p:cNvSpPr txBox="1"/>
          <p:nvPr>
            <p:ph idx="1" type="body"/>
          </p:nvPr>
        </p:nvSpPr>
        <p:spPr>
          <a:xfrm>
            <a:off x="301752" y="1527048"/>
            <a:ext cx="8503920" cy="5178552"/>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95"/>
              <a:buChar char="➢"/>
            </a:pPr>
            <a:r>
              <a:rPr lang="en-US"/>
              <a:t>The objective of Comment Classification Project is to build a model which is able to classify the user input text comment into different labels .</a:t>
            </a:r>
            <a:endParaRPr/>
          </a:p>
          <a:p>
            <a:pPr indent="0" lvl="0" marL="457200" rtl="0" algn="l">
              <a:lnSpc>
                <a:spcPct val="100000"/>
              </a:lnSpc>
              <a:spcBef>
                <a:spcPts val="540"/>
              </a:spcBef>
              <a:spcAft>
                <a:spcPts val="0"/>
              </a:spcAft>
              <a:buNone/>
            </a:pPr>
            <a:r>
              <a:t/>
            </a:r>
            <a:endParaRPr/>
          </a:p>
          <a:p>
            <a:pPr indent="-274320" lvl="0" marL="274320" rtl="0" algn="l">
              <a:lnSpc>
                <a:spcPct val="100000"/>
              </a:lnSpc>
              <a:spcBef>
                <a:spcPts val="540"/>
              </a:spcBef>
              <a:spcAft>
                <a:spcPts val="0"/>
              </a:spcAft>
              <a:buSzPts val="2295"/>
              <a:buChar char="➢"/>
            </a:pPr>
            <a:r>
              <a:rPr lang="en-US"/>
              <a:t>This is a Multi-Label Project, so we have to train the model to give out a multi label prediction for the user input text comment.  </a:t>
            </a:r>
            <a:endParaRPr/>
          </a:p>
          <a:p>
            <a:pPr indent="-274320" lvl="0" marL="274320" rtl="0" algn="l">
              <a:lnSpc>
                <a:spcPct val="100000"/>
              </a:lnSpc>
              <a:spcBef>
                <a:spcPts val="540"/>
              </a:spcBef>
              <a:spcAft>
                <a:spcPts val="0"/>
              </a:spcAft>
              <a:buSzPts val="2295"/>
              <a:buNone/>
            </a:pPr>
            <a:r>
              <a:t/>
            </a:r>
            <a:endParaRPr/>
          </a:p>
          <a:p>
            <a:pPr indent="-274320" lvl="0" marL="274320" rtl="0" algn="l">
              <a:lnSpc>
                <a:spcPct val="100000"/>
              </a:lnSpc>
              <a:spcBef>
                <a:spcPts val="540"/>
              </a:spcBef>
              <a:spcAft>
                <a:spcPts val="0"/>
              </a:spcAft>
              <a:buSzPts val="2295"/>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Understanding the Dataset</a:t>
            </a:r>
            <a:endParaRPr/>
          </a:p>
        </p:txBody>
      </p:sp>
      <p:sp>
        <p:nvSpPr>
          <p:cNvPr id="183" name="Google Shape;183;p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lnSpcReduction="20000"/>
          </a:bodyPr>
          <a:lstStyle/>
          <a:p>
            <a:pPr indent="-285276" lvl="0" marL="274320" rtl="0" algn="l">
              <a:lnSpc>
                <a:spcPct val="100000"/>
              </a:lnSpc>
              <a:spcBef>
                <a:spcPts val="0"/>
              </a:spcBef>
              <a:spcAft>
                <a:spcPts val="0"/>
              </a:spcAft>
              <a:buSzPts val="2295"/>
              <a:buChar char="★"/>
            </a:pPr>
            <a:r>
              <a:rPr lang="en-US"/>
              <a:t>Number of Rows in Dataset = 1,66,571</a:t>
            </a:r>
            <a:endParaRPr/>
          </a:p>
          <a:p>
            <a:pPr indent="-285276" lvl="0" marL="274320" rtl="0" algn="l">
              <a:lnSpc>
                <a:spcPct val="100000"/>
              </a:lnSpc>
              <a:spcBef>
                <a:spcPts val="499"/>
              </a:spcBef>
              <a:spcAft>
                <a:spcPts val="0"/>
              </a:spcAft>
              <a:buSzPts val="2295"/>
              <a:buChar char="★"/>
            </a:pPr>
            <a:r>
              <a:rPr lang="en-US"/>
              <a:t>Number of Columns in Dataset = 8</a:t>
            </a:r>
            <a:endParaRPr/>
          </a:p>
          <a:p>
            <a:pPr indent="-285276" lvl="0" marL="274320" rtl="0" algn="l">
              <a:lnSpc>
                <a:spcPct val="100000"/>
              </a:lnSpc>
              <a:spcBef>
                <a:spcPts val="499"/>
              </a:spcBef>
              <a:spcAft>
                <a:spcPts val="0"/>
              </a:spcAft>
              <a:buSzPts val="2295"/>
              <a:buChar char="★"/>
            </a:pPr>
            <a:r>
              <a:rPr lang="en-US"/>
              <a:t>Independent Variable or Column: </a:t>
            </a:r>
            <a:endParaRPr/>
          </a:p>
          <a:p>
            <a:pPr indent="-325755" lvl="0" marL="457200" rtl="0" algn="l">
              <a:lnSpc>
                <a:spcPct val="100000"/>
              </a:lnSpc>
              <a:spcBef>
                <a:spcPts val="0"/>
              </a:spcBef>
              <a:spcAft>
                <a:spcPts val="0"/>
              </a:spcAft>
              <a:buSzPts val="1530"/>
              <a:buChar char="➢"/>
            </a:pPr>
            <a:r>
              <a:rPr lang="en-US"/>
              <a:t>Comment Text</a:t>
            </a:r>
            <a:endParaRPr/>
          </a:p>
          <a:p>
            <a:pPr indent="-285276" lvl="0" marL="274320" rtl="0" algn="l">
              <a:lnSpc>
                <a:spcPct val="100000"/>
              </a:lnSpc>
              <a:spcBef>
                <a:spcPts val="499"/>
              </a:spcBef>
              <a:spcAft>
                <a:spcPts val="0"/>
              </a:spcAft>
              <a:buSzPts val="2295"/>
              <a:buChar char="★"/>
            </a:pPr>
            <a:r>
              <a:rPr lang="en-US"/>
              <a:t>Target Variables or Columns:</a:t>
            </a:r>
            <a:endParaRPr/>
          </a:p>
          <a:p>
            <a:pPr indent="-325755" lvl="0" marL="457200" rtl="0" algn="l">
              <a:lnSpc>
                <a:spcPct val="100000"/>
              </a:lnSpc>
              <a:spcBef>
                <a:spcPts val="0"/>
              </a:spcBef>
              <a:spcAft>
                <a:spcPts val="0"/>
              </a:spcAft>
              <a:buSzPts val="1530"/>
              <a:buChar char="➢"/>
            </a:pPr>
            <a:r>
              <a:rPr lang="en-US"/>
              <a:t>Toxic </a:t>
            </a:r>
            <a:endParaRPr/>
          </a:p>
          <a:p>
            <a:pPr indent="-325755" lvl="0" marL="457200" rtl="0" algn="l">
              <a:lnSpc>
                <a:spcPct val="100000"/>
              </a:lnSpc>
              <a:spcBef>
                <a:spcPts val="0"/>
              </a:spcBef>
              <a:spcAft>
                <a:spcPts val="0"/>
              </a:spcAft>
              <a:buSzPts val="1530"/>
              <a:buChar char="➢"/>
            </a:pPr>
            <a:r>
              <a:rPr lang="en-US"/>
              <a:t>Severe Toxic</a:t>
            </a:r>
            <a:endParaRPr/>
          </a:p>
          <a:p>
            <a:pPr indent="-325755" lvl="0" marL="457200" rtl="0" algn="l">
              <a:lnSpc>
                <a:spcPct val="100000"/>
              </a:lnSpc>
              <a:spcBef>
                <a:spcPts val="0"/>
              </a:spcBef>
              <a:spcAft>
                <a:spcPts val="0"/>
              </a:spcAft>
              <a:buSzPts val="1530"/>
              <a:buChar char="➢"/>
            </a:pPr>
            <a:r>
              <a:rPr lang="en-US"/>
              <a:t>Obscene</a:t>
            </a:r>
            <a:endParaRPr/>
          </a:p>
          <a:p>
            <a:pPr indent="-325755" lvl="0" marL="457200" rtl="0" algn="l">
              <a:lnSpc>
                <a:spcPct val="100000"/>
              </a:lnSpc>
              <a:spcBef>
                <a:spcPts val="0"/>
              </a:spcBef>
              <a:spcAft>
                <a:spcPts val="0"/>
              </a:spcAft>
              <a:buSzPts val="1530"/>
              <a:buChar char="➢"/>
            </a:pPr>
            <a:r>
              <a:rPr lang="en-US"/>
              <a:t>Threat</a:t>
            </a:r>
            <a:endParaRPr/>
          </a:p>
          <a:p>
            <a:pPr indent="-325755" lvl="0" marL="457200" rtl="0" algn="l">
              <a:lnSpc>
                <a:spcPct val="100000"/>
              </a:lnSpc>
              <a:spcBef>
                <a:spcPts val="0"/>
              </a:spcBef>
              <a:spcAft>
                <a:spcPts val="0"/>
              </a:spcAft>
              <a:buSzPts val="1530"/>
              <a:buChar char="➢"/>
            </a:pPr>
            <a:r>
              <a:rPr lang="en-US"/>
              <a:t>Insult</a:t>
            </a:r>
            <a:endParaRPr/>
          </a:p>
          <a:p>
            <a:pPr indent="-325755" lvl="0" marL="457200" rtl="0" algn="l">
              <a:lnSpc>
                <a:spcPct val="100000"/>
              </a:lnSpc>
              <a:spcBef>
                <a:spcPts val="0"/>
              </a:spcBef>
              <a:spcAft>
                <a:spcPts val="0"/>
              </a:spcAft>
              <a:buSzPts val="1530"/>
              <a:buChar char="➢"/>
            </a:pPr>
            <a:r>
              <a:rPr lang="en-US"/>
              <a:t>Identity Hate</a:t>
            </a:r>
            <a:endParaRPr/>
          </a:p>
          <a:p>
            <a:pPr indent="-274320" lvl="0" marL="274320" rtl="0" algn="l">
              <a:lnSpc>
                <a:spcPct val="100000"/>
              </a:lnSpc>
              <a:spcBef>
                <a:spcPts val="499"/>
              </a:spcBef>
              <a:spcAft>
                <a:spcPts val="0"/>
              </a:spcAft>
              <a:buSzPts val="2295"/>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Preprocessing of Data</a:t>
            </a:r>
            <a:endParaRPr/>
          </a:p>
        </p:txBody>
      </p:sp>
      <p:sp>
        <p:nvSpPr>
          <p:cNvPr id="189" name="Google Shape;189;p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0" lvl="0" marL="457200" rtl="0" algn="l">
              <a:lnSpc>
                <a:spcPct val="100000"/>
              </a:lnSpc>
              <a:spcBef>
                <a:spcPts val="0"/>
              </a:spcBef>
              <a:spcAft>
                <a:spcPts val="0"/>
              </a:spcAft>
              <a:buNone/>
            </a:pPr>
            <a:r>
              <a:rPr lang="en-US"/>
              <a:t>Preprocessing of Data includes:</a:t>
            </a:r>
            <a:endParaRPr/>
          </a:p>
          <a:p>
            <a:pPr indent="0" lvl="0" marL="457200" rtl="0" algn="l">
              <a:lnSpc>
                <a:spcPct val="100000"/>
              </a:lnSpc>
              <a:spcBef>
                <a:spcPts val="0"/>
              </a:spcBef>
              <a:spcAft>
                <a:spcPts val="0"/>
              </a:spcAft>
              <a:buNone/>
            </a:pPr>
            <a:r>
              <a:t/>
            </a:r>
            <a:endParaRPr/>
          </a:p>
          <a:p>
            <a:pPr indent="-318468" lvl="0" marL="457200" rtl="0" algn="l">
              <a:lnSpc>
                <a:spcPct val="100000"/>
              </a:lnSpc>
              <a:spcBef>
                <a:spcPts val="540"/>
              </a:spcBef>
              <a:spcAft>
                <a:spcPts val="0"/>
              </a:spcAft>
              <a:buSzPct val="56666"/>
              <a:buChar char="➢"/>
            </a:pPr>
            <a:r>
              <a:rPr lang="en-US"/>
              <a:t>Removing the rows which have null values in them.</a:t>
            </a:r>
            <a:endParaRPr/>
          </a:p>
          <a:p>
            <a:pPr indent="0" lvl="0" marL="457200" rtl="0" algn="l">
              <a:lnSpc>
                <a:spcPct val="100000"/>
              </a:lnSpc>
              <a:spcBef>
                <a:spcPts val="540"/>
              </a:spcBef>
              <a:spcAft>
                <a:spcPts val="0"/>
              </a:spcAft>
              <a:buNone/>
            </a:pPr>
            <a:r>
              <a:t/>
            </a:r>
            <a:endParaRPr/>
          </a:p>
          <a:p>
            <a:pPr indent="-318468" lvl="0" marL="457200" rtl="0" algn="l">
              <a:lnSpc>
                <a:spcPct val="100000"/>
              </a:lnSpc>
              <a:spcBef>
                <a:spcPts val="540"/>
              </a:spcBef>
              <a:spcAft>
                <a:spcPts val="0"/>
              </a:spcAft>
              <a:buSzPct val="56666"/>
              <a:buChar char="➢"/>
            </a:pPr>
            <a:r>
              <a:rPr lang="en-US"/>
              <a:t>Removing of the rows which have text data in the Target variable columns.</a:t>
            </a:r>
            <a:endParaRPr/>
          </a:p>
          <a:p>
            <a:pPr indent="0" lvl="0" marL="0" rtl="0" algn="l">
              <a:lnSpc>
                <a:spcPct val="100000"/>
              </a:lnSpc>
              <a:spcBef>
                <a:spcPts val="540"/>
              </a:spcBef>
              <a:spcAft>
                <a:spcPts val="0"/>
              </a:spcAft>
              <a:buNone/>
            </a:pPr>
            <a:r>
              <a:t/>
            </a:r>
            <a:endParaRPr/>
          </a:p>
          <a:p>
            <a:pPr indent="-318468" lvl="0" marL="457200" rtl="0" algn="l">
              <a:lnSpc>
                <a:spcPct val="100000"/>
              </a:lnSpc>
              <a:spcBef>
                <a:spcPts val="540"/>
              </a:spcBef>
              <a:spcAft>
                <a:spcPts val="0"/>
              </a:spcAft>
              <a:buSzPct val="56666"/>
              <a:buChar char="➢"/>
            </a:pPr>
            <a:r>
              <a:rPr lang="en-US"/>
              <a:t>Converting the 1’s and 0’s in the Target Variables columns from Object data type to Integer data type.</a:t>
            </a:r>
            <a:endParaRPr/>
          </a:p>
          <a:p>
            <a:pPr indent="-368617" lvl="0" marL="514350" rtl="0" algn="l">
              <a:lnSpc>
                <a:spcPct val="100000"/>
              </a:lnSpc>
              <a:spcBef>
                <a:spcPts val="540"/>
              </a:spcBef>
              <a:spcAft>
                <a:spcPts val="0"/>
              </a:spcAft>
              <a:buSzPct val="85000"/>
              <a:buFont typeface="Georgia"/>
              <a:buNone/>
            </a:pPr>
            <a:r>
              <a:t/>
            </a:r>
            <a:endParaRPr/>
          </a:p>
          <a:p>
            <a:pPr indent="-368617" lvl="0" marL="514350" rtl="0" algn="l">
              <a:lnSpc>
                <a:spcPct val="100000"/>
              </a:lnSpc>
              <a:spcBef>
                <a:spcPts val="540"/>
              </a:spcBef>
              <a:spcAft>
                <a:spcPts val="0"/>
              </a:spcAft>
              <a:buSzPct val="85000"/>
              <a:buFont typeface="Georgia"/>
              <a:buNone/>
            </a:pPr>
            <a:r>
              <a:t/>
            </a:r>
            <a:endParaRPr/>
          </a:p>
          <a:p>
            <a:pPr indent="-368617" lvl="0" marL="514350" rtl="0" algn="l">
              <a:lnSpc>
                <a:spcPct val="100000"/>
              </a:lnSpc>
              <a:spcBef>
                <a:spcPts val="540"/>
              </a:spcBef>
              <a:spcAft>
                <a:spcPts val="0"/>
              </a:spcAft>
              <a:buSzPct val="85000"/>
              <a:buFont typeface="Georgia"/>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228600" y="0"/>
            <a:ext cx="8610600" cy="10668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7A9798"/>
              </a:buClr>
              <a:buSzPct val="100000"/>
              <a:buFont typeface="Georgia"/>
              <a:buNone/>
            </a:pPr>
            <a:r>
              <a:rPr lang="en-US"/>
              <a:t>EDA</a:t>
            </a:r>
            <a:br>
              <a:rPr lang="en-US"/>
            </a:br>
            <a:r>
              <a:rPr lang="en-US"/>
              <a:t> (Exploratory Data Analysis)</a:t>
            </a:r>
            <a:endParaRPr/>
          </a:p>
        </p:txBody>
      </p:sp>
      <p:sp>
        <p:nvSpPr>
          <p:cNvPr id="195" name="Google Shape;195;p6"/>
          <p:cNvSpPr txBox="1"/>
          <p:nvPr>
            <p:ph idx="1" type="body"/>
          </p:nvPr>
        </p:nvSpPr>
        <p:spPr>
          <a:xfrm>
            <a:off x="301750" y="1527050"/>
            <a:ext cx="8672400" cy="4950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a:t>Number of Comments(Rows) after preprocessing = 1,58,866</a:t>
            </a:r>
            <a:endParaRPr/>
          </a:p>
          <a:p>
            <a:pPr indent="0" lvl="0" marL="0" rtl="0" algn="l">
              <a:lnSpc>
                <a:spcPct val="100000"/>
              </a:lnSpc>
              <a:spcBef>
                <a:spcPts val="540"/>
              </a:spcBef>
              <a:spcAft>
                <a:spcPts val="0"/>
              </a:spcAft>
              <a:buNone/>
            </a:pPr>
            <a:r>
              <a:rPr lang="en-US"/>
              <a:t>Number of comments with the Labels:-</a:t>
            </a:r>
            <a:endParaRPr/>
          </a:p>
          <a:p>
            <a:pPr indent="-325755" lvl="0" marL="457200" rtl="0" algn="l">
              <a:lnSpc>
                <a:spcPct val="100000"/>
              </a:lnSpc>
              <a:spcBef>
                <a:spcPts val="540"/>
              </a:spcBef>
              <a:spcAft>
                <a:spcPts val="0"/>
              </a:spcAft>
              <a:buSzPts val="1530"/>
              <a:buChar char="➢"/>
            </a:pPr>
            <a:r>
              <a:rPr lang="en-US"/>
              <a:t>Toxic :                    15,279</a:t>
            </a:r>
            <a:endParaRPr/>
          </a:p>
          <a:p>
            <a:pPr indent="-325755" lvl="0" marL="457200" rtl="0" algn="l">
              <a:lnSpc>
                <a:spcPct val="100000"/>
              </a:lnSpc>
              <a:spcBef>
                <a:spcPts val="0"/>
              </a:spcBef>
              <a:spcAft>
                <a:spcPts val="0"/>
              </a:spcAft>
              <a:buSzPts val="1530"/>
              <a:buChar char="➢"/>
            </a:pPr>
            <a:r>
              <a:rPr lang="en-US"/>
              <a:t>Severe Toxic :       1,595 </a:t>
            </a:r>
            <a:endParaRPr/>
          </a:p>
          <a:p>
            <a:pPr indent="-325755" lvl="0" marL="457200" rtl="0" algn="l">
              <a:lnSpc>
                <a:spcPct val="100000"/>
              </a:lnSpc>
              <a:spcBef>
                <a:spcPts val="0"/>
              </a:spcBef>
              <a:spcAft>
                <a:spcPts val="0"/>
              </a:spcAft>
              <a:buSzPts val="1530"/>
              <a:buChar char="➢"/>
            </a:pPr>
            <a:r>
              <a:rPr lang="en-US"/>
              <a:t>Obscene :                8,442</a:t>
            </a:r>
            <a:endParaRPr/>
          </a:p>
          <a:p>
            <a:pPr indent="-325755" lvl="0" marL="457200" rtl="0" algn="l">
              <a:lnSpc>
                <a:spcPct val="100000"/>
              </a:lnSpc>
              <a:spcBef>
                <a:spcPts val="0"/>
              </a:spcBef>
              <a:spcAft>
                <a:spcPts val="0"/>
              </a:spcAft>
              <a:buSzPts val="1530"/>
              <a:buChar char="➢"/>
            </a:pPr>
            <a:r>
              <a:rPr lang="en-US"/>
              <a:t>Threat :                   478</a:t>
            </a:r>
            <a:endParaRPr/>
          </a:p>
          <a:p>
            <a:pPr indent="-325755" lvl="0" marL="457200" rtl="0" algn="l">
              <a:lnSpc>
                <a:spcPct val="100000"/>
              </a:lnSpc>
              <a:spcBef>
                <a:spcPts val="0"/>
              </a:spcBef>
              <a:spcAft>
                <a:spcPts val="0"/>
              </a:spcAft>
              <a:buSzPts val="1530"/>
              <a:buChar char="➢"/>
            </a:pPr>
            <a:r>
              <a:rPr lang="en-US"/>
              <a:t>Insult :                    7,872</a:t>
            </a:r>
            <a:endParaRPr/>
          </a:p>
          <a:p>
            <a:pPr indent="-325755" lvl="0" marL="457200" rtl="0" algn="l">
              <a:lnSpc>
                <a:spcPct val="100000"/>
              </a:lnSpc>
              <a:spcBef>
                <a:spcPts val="0"/>
              </a:spcBef>
              <a:spcAft>
                <a:spcPts val="0"/>
              </a:spcAft>
              <a:buSzPts val="1530"/>
              <a:buChar char="➢"/>
            </a:pPr>
            <a:r>
              <a:rPr lang="en-US"/>
              <a:t>Identity Hate :       1,404</a:t>
            </a:r>
            <a:endParaRPr/>
          </a:p>
          <a:p>
            <a:pPr indent="0" lvl="0" marL="0" rtl="0" algn="l">
              <a:lnSpc>
                <a:spcPct val="100000"/>
              </a:lnSpc>
              <a:spcBef>
                <a:spcPts val="540"/>
              </a:spcBef>
              <a:spcAft>
                <a:spcPts val="0"/>
              </a:spcAft>
              <a:buNone/>
            </a:pPr>
            <a:r>
              <a:t/>
            </a:r>
            <a:endParaRPr/>
          </a:p>
          <a:p>
            <a:pPr indent="0" lvl="0" marL="0" rtl="0" algn="l">
              <a:lnSpc>
                <a:spcPct val="100000"/>
              </a:lnSpc>
              <a:spcBef>
                <a:spcPts val="540"/>
              </a:spcBef>
              <a:spcAft>
                <a:spcPts val="0"/>
              </a:spcAft>
              <a:buNone/>
            </a:pPr>
            <a:r>
              <a:rPr lang="en-US"/>
              <a:t>Number of comments with No Labels = 1,42,662 </a:t>
            </a:r>
            <a:endParaRPr/>
          </a:p>
        </p:txBody>
      </p:sp>
      <p:pic>
        <p:nvPicPr>
          <p:cNvPr descr="C:\Users\DELL\Desktop\graph.png" id="196" name="Google Shape;196;p6"/>
          <p:cNvPicPr preferRelativeResize="0"/>
          <p:nvPr/>
        </p:nvPicPr>
        <p:blipFill rotWithShape="1">
          <a:blip r:embed="rId3">
            <a:alphaModFix/>
          </a:blip>
          <a:srcRect b="0" l="0" r="0" t="0"/>
          <a:stretch/>
        </p:blipFill>
        <p:spPr>
          <a:xfrm>
            <a:off x="4953000" y="2895600"/>
            <a:ext cx="3940011" cy="30495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EDA </a:t>
            </a:r>
            <a:r>
              <a:rPr lang="en-US" sz="2400"/>
              <a:t>Cont.</a:t>
            </a:r>
            <a:endParaRPr/>
          </a:p>
        </p:txBody>
      </p:sp>
      <p:sp>
        <p:nvSpPr>
          <p:cNvPr id="202" name="Google Shape;202;p7"/>
          <p:cNvSpPr txBox="1"/>
          <p:nvPr>
            <p:ph idx="1" type="body"/>
          </p:nvPr>
        </p:nvSpPr>
        <p:spPr>
          <a:xfrm>
            <a:off x="301750" y="1527050"/>
            <a:ext cx="8503800" cy="50427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rPr lang="en-US"/>
              <a:t>Number of comments with Multiple Labels:</a:t>
            </a:r>
            <a:endParaRPr/>
          </a:p>
          <a:p>
            <a:pPr indent="-355600" lvl="0" marL="457200" rtl="0" algn="l">
              <a:lnSpc>
                <a:spcPct val="100000"/>
              </a:lnSpc>
              <a:spcBef>
                <a:spcPts val="540"/>
              </a:spcBef>
              <a:spcAft>
                <a:spcPts val="0"/>
              </a:spcAft>
              <a:buSzPts val="2000"/>
              <a:buChar char="➢"/>
            </a:pPr>
            <a:r>
              <a:rPr lang="en-US" sz="2000"/>
              <a:t>1 Label   :  6,346</a:t>
            </a:r>
            <a:endParaRPr sz="2000"/>
          </a:p>
          <a:p>
            <a:pPr indent="0" lvl="0" marL="457200" rtl="0" algn="l">
              <a:lnSpc>
                <a:spcPct val="100000"/>
              </a:lnSpc>
              <a:spcBef>
                <a:spcPts val="540"/>
              </a:spcBef>
              <a:spcAft>
                <a:spcPts val="0"/>
              </a:spcAft>
              <a:buNone/>
            </a:pPr>
            <a:r>
              <a:t/>
            </a:r>
            <a:endParaRPr sz="2000"/>
          </a:p>
          <a:p>
            <a:pPr indent="-355600" lvl="0" marL="457200" rtl="0" algn="l">
              <a:lnSpc>
                <a:spcPct val="100000"/>
              </a:lnSpc>
              <a:spcBef>
                <a:spcPts val="540"/>
              </a:spcBef>
              <a:spcAft>
                <a:spcPts val="0"/>
              </a:spcAft>
              <a:buSzPts val="2000"/>
              <a:buChar char="➢"/>
            </a:pPr>
            <a:r>
              <a:rPr lang="en-US" sz="2000"/>
              <a:t>2 Labels :   3,474</a:t>
            </a:r>
            <a:endParaRPr sz="2000"/>
          </a:p>
          <a:p>
            <a:pPr indent="0" lvl="0" marL="457200" rtl="0" algn="l">
              <a:lnSpc>
                <a:spcPct val="100000"/>
              </a:lnSpc>
              <a:spcBef>
                <a:spcPts val="540"/>
              </a:spcBef>
              <a:spcAft>
                <a:spcPts val="0"/>
              </a:spcAft>
              <a:buNone/>
            </a:pPr>
            <a:r>
              <a:t/>
            </a:r>
            <a:endParaRPr sz="2000"/>
          </a:p>
          <a:p>
            <a:pPr indent="-355600" lvl="0" marL="457200" rtl="0" algn="l">
              <a:lnSpc>
                <a:spcPct val="100000"/>
              </a:lnSpc>
              <a:spcBef>
                <a:spcPts val="540"/>
              </a:spcBef>
              <a:spcAft>
                <a:spcPts val="0"/>
              </a:spcAft>
              <a:buSzPts val="2000"/>
              <a:buChar char="➢"/>
            </a:pPr>
            <a:r>
              <a:rPr lang="en-US" sz="2000"/>
              <a:t>3 Labels :   4,208</a:t>
            </a:r>
            <a:endParaRPr sz="2000"/>
          </a:p>
          <a:p>
            <a:pPr indent="0" lvl="0" marL="457200" rtl="0" algn="l">
              <a:lnSpc>
                <a:spcPct val="100000"/>
              </a:lnSpc>
              <a:spcBef>
                <a:spcPts val="540"/>
              </a:spcBef>
              <a:spcAft>
                <a:spcPts val="0"/>
              </a:spcAft>
              <a:buNone/>
            </a:pPr>
            <a:r>
              <a:t/>
            </a:r>
            <a:endParaRPr sz="2000"/>
          </a:p>
          <a:p>
            <a:pPr indent="-355600" lvl="0" marL="457200" rtl="0" algn="l">
              <a:lnSpc>
                <a:spcPct val="100000"/>
              </a:lnSpc>
              <a:spcBef>
                <a:spcPts val="540"/>
              </a:spcBef>
              <a:spcAft>
                <a:spcPts val="0"/>
              </a:spcAft>
              <a:buSzPts val="2000"/>
              <a:buChar char="➢"/>
            </a:pPr>
            <a:r>
              <a:rPr lang="en-US" sz="2000"/>
              <a:t>4 Labels :   1,760</a:t>
            </a:r>
            <a:endParaRPr sz="2000"/>
          </a:p>
          <a:p>
            <a:pPr indent="0" lvl="0" marL="457200" rtl="0" algn="l">
              <a:lnSpc>
                <a:spcPct val="100000"/>
              </a:lnSpc>
              <a:spcBef>
                <a:spcPts val="540"/>
              </a:spcBef>
              <a:spcAft>
                <a:spcPts val="0"/>
              </a:spcAft>
              <a:buNone/>
            </a:pPr>
            <a:r>
              <a:t/>
            </a:r>
            <a:endParaRPr sz="2000"/>
          </a:p>
          <a:p>
            <a:pPr indent="-355600" lvl="0" marL="457200" rtl="0" algn="l">
              <a:lnSpc>
                <a:spcPct val="100000"/>
              </a:lnSpc>
              <a:spcBef>
                <a:spcPts val="540"/>
              </a:spcBef>
              <a:spcAft>
                <a:spcPts val="0"/>
              </a:spcAft>
              <a:buSzPts val="2000"/>
              <a:buChar char="➢"/>
            </a:pPr>
            <a:r>
              <a:rPr lang="en-US" sz="2000"/>
              <a:t>5 Labels :   385</a:t>
            </a:r>
            <a:endParaRPr sz="2000"/>
          </a:p>
          <a:p>
            <a:pPr indent="0" lvl="0" marL="457200" rtl="0" algn="l">
              <a:lnSpc>
                <a:spcPct val="100000"/>
              </a:lnSpc>
              <a:spcBef>
                <a:spcPts val="540"/>
              </a:spcBef>
              <a:spcAft>
                <a:spcPts val="0"/>
              </a:spcAft>
              <a:buNone/>
            </a:pPr>
            <a:r>
              <a:t/>
            </a:r>
            <a:endParaRPr sz="2000"/>
          </a:p>
          <a:p>
            <a:pPr indent="-355600" lvl="0" marL="457200" rtl="0" algn="l">
              <a:lnSpc>
                <a:spcPct val="100000"/>
              </a:lnSpc>
              <a:spcBef>
                <a:spcPts val="540"/>
              </a:spcBef>
              <a:spcAft>
                <a:spcPts val="0"/>
              </a:spcAft>
              <a:buSzPts val="2000"/>
              <a:buChar char="➢"/>
            </a:pPr>
            <a:r>
              <a:rPr lang="en-US" sz="2000"/>
              <a:t>6 Labels :   31   </a:t>
            </a:r>
            <a:endParaRPr sz="2000"/>
          </a:p>
        </p:txBody>
      </p:sp>
      <p:pic>
        <p:nvPicPr>
          <p:cNvPr descr="C:\Users\DELL\Desktop\graph 2.png" id="203" name="Google Shape;203;p7"/>
          <p:cNvPicPr preferRelativeResize="0"/>
          <p:nvPr/>
        </p:nvPicPr>
        <p:blipFill rotWithShape="1">
          <a:blip r:embed="rId3">
            <a:alphaModFix/>
          </a:blip>
          <a:srcRect b="0" l="0" r="0" t="0"/>
          <a:stretch/>
        </p:blipFill>
        <p:spPr>
          <a:xfrm>
            <a:off x="3221850" y="1981200"/>
            <a:ext cx="5617109" cy="440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EDA </a:t>
            </a:r>
            <a:r>
              <a:rPr lang="en-US" sz="2400"/>
              <a:t>Cont.</a:t>
            </a:r>
            <a:endParaRPr/>
          </a:p>
        </p:txBody>
      </p:sp>
      <p:sp>
        <p:nvSpPr>
          <p:cNvPr id="209" name="Google Shape;209;p8"/>
          <p:cNvSpPr txBox="1"/>
          <p:nvPr>
            <p:ph idx="1" type="body"/>
          </p:nvPr>
        </p:nvSpPr>
        <p:spPr>
          <a:xfrm>
            <a:off x="301750" y="1527050"/>
            <a:ext cx="4095900" cy="463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2400"/>
              <a:t>Correlation between Labels :</a:t>
            </a:r>
            <a:endParaRPr sz="2400"/>
          </a:p>
          <a:p>
            <a:pPr indent="0" lvl="0" marL="0" rtl="0" algn="l">
              <a:lnSpc>
                <a:spcPct val="100000"/>
              </a:lnSpc>
              <a:spcBef>
                <a:spcPts val="540"/>
              </a:spcBef>
              <a:spcAft>
                <a:spcPts val="0"/>
              </a:spcAft>
              <a:buNone/>
            </a:pPr>
            <a:r>
              <a:t/>
            </a:r>
            <a:endParaRPr sz="2400"/>
          </a:p>
          <a:p>
            <a:pPr indent="0" lvl="0" marL="0" rtl="0" algn="l">
              <a:lnSpc>
                <a:spcPct val="100000"/>
              </a:lnSpc>
              <a:spcBef>
                <a:spcPts val="540"/>
              </a:spcBef>
              <a:spcAft>
                <a:spcPts val="0"/>
              </a:spcAft>
              <a:buNone/>
            </a:pPr>
            <a:r>
              <a:rPr lang="en-US" sz="2400"/>
              <a:t>Obscene and Insult :- 74 %</a:t>
            </a:r>
            <a:endParaRPr sz="2400"/>
          </a:p>
          <a:p>
            <a:pPr indent="0" lvl="0" marL="0" rtl="0" algn="l">
              <a:lnSpc>
                <a:spcPct val="100000"/>
              </a:lnSpc>
              <a:spcBef>
                <a:spcPts val="540"/>
              </a:spcBef>
              <a:spcAft>
                <a:spcPts val="0"/>
              </a:spcAft>
              <a:buNone/>
            </a:pPr>
            <a:r>
              <a:t/>
            </a:r>
            <a:endParaRPr sz="2400"/>
          </a:p>
          <a:p>
            <a:pPr indent="0" lvl="0" marL="0" rtl="0" algn="l">
              <a:lnSpc>
                <a:spcPct val="100000"/>
              </a:lnSpc>
              <a:spcBef>
                <a:spcPts val="540"/>
              </a:spcBef>
              <a:spcAft>
                <a:spcPts val="0"/>
              </a:spcAft>
              <a:buNone/>
            </a:pPr>
            <a:r>
              <a:rPr lang="en-US" sz="2400"/>
              <a:t>Toxic and Obscene :-  68 %</a:t>
            </a:r>
            <a:endParaRPr sz="2400"/>
          </a:p>
          <a:p>
            <a:pPr indent="0" lvl="0" marL="0" rtl="0" algn="l">
              <a:lnSpc>
                <a:spcPct val="100000"/>
              </a:lnSpc>
              <a:spcBef>
                <a:spcPts val="540"/>
              </a:spcBef>
              <a:spcAft>
                <a:spcPts val="0"/>
              </a:spcAft>
              <a:buNone/>
            </a:pPr>
            <a:r>
              <a:t/>
            </a:r>
            <a:endParaRPr sz="2400"/>
          </a:p>
          <a:p>
            <a:pPr indent="0" lvl="0" marL="0" rtl="0" algn="l">
              <a:lnSpc>
                <a:spcPct val="100000"/>
              </a:lnSpc>
              <a:spcBef>
                <a:spcPts val="540"/>
              </a:spcBef>
              <a:spcAft>
                <a:spcPts val="0"/>
              </a:spcAft>
              <a:buNone/>
            </a:pPr>
            <a:r>
              <a:rPr lang="en-US" sz="2400"/>
              <a:t>Toxic and Insult :-       65 %</a:t>
            </a:r>
            <a:endParaRPr sz="2400"/>
          </a:p>
        </p:txBody>
      </p:sp>
      <p:pic>
        <p:nvPicPr>
          <p:cNvPr descr="C:\Users\DELL\Desktop\corr.png" id="210" name="Google Shape;210;p8"/>
          <p:cNvPicPr preferRelativeResize="0"/>
          <p:nvPr/>
        </p:nvPicPr>
        <p:blipFill rotWithShape="1">
          <a:blip r:embed="rId3">
            <a:alphaModFix/>
          </a:blip>
          <a:srcRect b="0" l="0" r="0" t="0"/>
          <a:stretch/>
        </p:blipFill>
        <p:spPr>
          <a:xfrm>
            <a:off x="4495500" y="1527050"/>
            <a:ext cx="4404325" cy="502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304802" y="144625"/>
            <a:ext cx="8534400" cy="759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Cleaning Of Comments</a:t>
            </a:r>
            <a:endParaRPr/>
          </a:p>
        </p:txBody>
      </p:sp>
      <p:sp>
        <p:nvSpPr>
          <p:cNvPr id="216" name="Google Shape;216;p9"/>
          <p:cNvSpPr txBox="1"/>
          <p:nvPr>
            <p:ph idx="1" type="body"/>
          </p:nvPr>
        </p:nvSpPr>
        <p:spPr>
          <a:xfrm>
            <a:off x="301750" y="1527050"/>
            <a:ext cx="8503800" cy="5098500"/>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100000"/>
              </a:lnSpc>
              <a:spcBef>
                <a:spcPts val="0"/>
              </a:spcBef>
              <a:spcAft>
                <a:spcPts val="0"/>
              </a:spcAft>
              <a:buSzPts val="1800"/>
              <a:buChar char="➢"/>
            </a:pPr>
            <a:r>
              <a:rPr lang="en-US" sz="1800"/>
              <a:t>Finding  the</a:t>
            </a:r>
            <a:r>
              <a:rPr lang="en-US" sz="1800"/>
              <a:t> broken comments and join all the comments together.</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499"/>
              </a:spcBef>
              <a:spcAft>
                <a:spcPts val="0"/>
              </a:spcAft>
              <a:buSzPts val="1800"/>
              <a:buChar char="➢"/>
            </a:pPr>
            <a:r>
              <a:rPr lang="en-US" sz="1800"/>
              <a:t>Punctuations from the Joint Text, all of the </a:t>
            </a:r>
            <a:r>
              <a:rPr lang="en-US" sz="1800"/>
              <a:t>URLs</a:t>
            </a:r>
            <a:r>
              <a:rPr lang="en-US" sz="1800"/>
              <a:t> from text are removed.</a:t>
            </a:r>
            <a:endParaRPr sz="1800"/>
          </a:p>
          <a:p>
            <a:pPr indent="0" lvl="0" marL="457200" rtl="0" algn="l">
              <a:lnSpc>
                <a:spcPct val="100000"/>
              </a:lnSpc>
              <a:spcBef>
                <a:spcPts val="499"/>
              </a:spcBef>
              <a:spcAft>
                <a:spcPts val="0"/>
              </a:spcAft>
              <a:buNone/>
            </a:pPr>
            <a:r>
              <a:t/>
            </a:r>
            <a:endParaRPr sz="1800"/>
          </a:p>
          <a:p>
            <a:pPr indent="-342900" lvl="0" marL="457200" rtl="0" algn="l">
              <a:lnSpc>
                <a:spcPct val="100000"/>
              </a:lnSpc>
              <a:spcBef>
                <a:spcPts val="499"/>
              </a:spcBef>
              <a:spcAft>
                <a:spcPts val="0"/>
              </a:spcAft>
              <a:buSzPts val="1800"/>
              <a:buChar char="➢"/>
            </a:pPr>
            <a:r>
              <a:rPr lang="en-US" sz="1800"/>
              <a:t>Removing the words which contain numbers in it andTokenizing the Text using Word Tokenize.</a:t>
            </a:r>
            <a:endParaRPr sz="1800"/>
          </a:p>
          <a:p>
            <a:pPr indent="0" lvl="0" marL="457200" rtl="0" algn="l">
              <a:lnSpc>
                <a:spcPct val="100000"/>
              </a:lnSpc>
              <a:spcBef>
                <a:spcPts val="499"/>
              </a:spcBef>
              <a:spcAft>
                <a:spcPts val="0"/>
              </a:spcAft>
              <a:buNone/>
            </a:pPr>
            <a:r>
              <a:t/>
            </a:r>
            <a:endParaRPr sz="1800"/>
          </a:p>
          <a:p>
            <a:pPr indent="-342900" lvl="0" marL="457200" rtl="0" algn="l">
              <a:lnSpc>
                <a:spcPct val="100000"/>
              </a:lnSpc>
              <a:spcBef>
                <a:spcPts val="499"/>
              </a:spcBef>
              <a:spcAft>
                <a:spcPts val="0"/>
              </a:spcAft>
              <a:buSzPts val="1800"/>
              <a:buChar char="➢"/>
            </a:pPr>
            <a:r>
              <a:rPr lang="en-US" sz="1800"/>
              <a:t>Checking if the Tokens are influenced by stop words by drawing Word Cloud for each Label comment</a:t>
            </a:r>
            <a:endParaRPr sz="1800"/>
          </a:p>
          <a:p>
            <a:pPr indent="0" lvl="0" marL="457200" rtl="0" algn="l">
              <a:lnSpc>
                <a:spcPct val="100000"/>
              </a:lnSpc>
              <a:spcBef>
                <a:spcPts val="499"/>
              </a:spcBef>
              <a:spcAft>
                <a:spcPts val="0"/>
              </a:spcAft>
              <a:buNone/>
            </a:pPr>
            <a:r>
              <a:t/>
            </a:r>
            <a:endParaRPr sz="1800"/>
          </a:p>
          <a:p>
            <a:pPr indent="-342900" lvl="0" marL="457200" rtl="0" algn="l">
              <a:lnSpc>
                <a:spcPct val="100000"/>
              </a:lnSpc>
              <a:spcBef>
                <a:spcPts val="499"/>
              </a:spcBef>
              <a:spcAft>
                <a:spcPts val="0"/>
              </a:spcAft>
              <a:buSzPts val="1800"/>
              <a:buChar char="➢"/>
            </a:pPr>
            <a:r>
              <a:rPr lang="en-US" sz="1800"/>
              <a:t>Removing the stop words from the Tokens.</a:t>
            </a:r>
            <a:endParaRPr sz="1800"/>
          </a:p>
          <a:p>
            <a:pPr indent="0" lvl="0" marL="457200" rtl="0" algn="l">
              <a:lnSpc>
                <a:spcPct val="100000"/>
              </a:lnSpc>
              <a:spcBef>
                <a:spcPts val="499"/>
              </a:spcBef>
              <a:spcAft>
                <a:spcPts val="0"/>
              </a:spcAft>
              <a:buNone/>
            </a:pPr>
            <a:r>
              <a:t/>
            </a:r>
            <a:endParaRPr sz="1800"/>
          </a:p>
          <a:p>
            <a:pPr indent="-342900" lvl="0" marL="457200" rtl="0" algn="l">
              <a:lnSpc>
                <a:spcPct val="100000"/>
              </a:lnSpc>
              <a:spcBef>
                <a:spcPts val="499"/>
              </a:spcBef>
              <a:spcAft>
                <a:spcPts val="0"/>
              </a:spcAft>
              <a:buSzPts val="1800"/>
              <a:buChar char="➢"/>
            </a:pPr>
            <a:r>
              <a:rPr lang="en-US" sz="1800"/>
              <a:t>Joining the stop words removed tokens to form the comments and naming the column Cleaned Comments.</a:t>
            </a:r>
            <a:endParaRPr sz="1800"/>
          </a:p>
          <a:p>
            <a:pPr indent="0" lvl="0" marL="457200" rtl="0" algn="l">
              <a:lnSpc>
                <a:spcPct val="100000"/>
              </a:lnSpc>
              <a:spcBef>
                <a:spcPts val="499"/>
              </a:spcBef>
              <a:spcAft>
                <a:spcPts val="0"/>
              </a:spcAft>
              <a:buNone/>
            </a:pPr>
            <a:r>
              <a:t/>
            </a:r>
            <a:endParaRPr sz="1800"/>
          </a:p>
          <a:p>
            <a:pPr indent="-342900" lvl="0" marL="457200" rtl="0" algn="l">
              <a:lnSpc>
                <a:spcPct val="100000"/>
              </a:lnSpc>
              <a:spcBef>
                <a:spcPts val="499"/>
              </a:spcBef>
              <a:spcAft>
                <a:spcPts val="0"/>
              </a:spcAft>
              <a:buSzPts val="1800"/>
              <a:buChar char="➢"/>
            </a:pPr>
            <a:r>
              <a:rPr lang="en-US" sz="1800"/>
              <a:t>Lemmatizing the Cleaned Comments column.</a:t>
            </a:r>
            <a:endParaRPr sz="1800"/>
          </a:p>
          <a:p>
            <a:pPr indent="-139544" lvl="0" marL="274320" rtl="0" algn="l">
              <a:lnSpc>
                <a:spcPct val="100000"/>
              </a:lnSpc>
              <a:spcBef>
                <a:spcPts val="499"/>
              </a:spcBef>
              <a:spcAft>
                <a:spcPts val="0"/>
              </a:spcAft>
              <a:buSzPts val="2295"/>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DELL</dc:creator>
</cp:coreProperties>
</file>