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2CE61-9F06-4DFC-87E2-C34C5589CFE1}" type="datetimeFigureOut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C9E44-6EC7-4F96-858D-A90828DBBF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C9E44-6EC7-4F96-858D-A90828DBBF3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Vector | Co2 emissions icon carbon dioxide car co2 clou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0"/>
            <a:ext cx="3048000" cy="304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6629400" cy="1447800"/>
          </a:xfrm>
        </p:spPr>
        <p:txBody>
          <a:bodyPr/>
          <a:lstStyle/>
          <a:p>
            <a:r>
              <a:rPr lang="en-US" sz="2800" dirty="0" smtClean="0"/>
              <a:t> </a:t>
            </a:r>
            <a:r>
              <a:rPr lang="en-US" dirty="0" smtClean="0"/>
              <a:t>Emissions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95600"/>
            <a:ext cx="7772400" cy="34290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By 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Mr. P </a:t>
            </a:r>
            <a:r>
              <a:rPr lang="en-US" sz="2800" dirty="0" err="1" smtClean="0">
                <a:solidFill>
                  <a:schemeClr val="tx1"/>
                </a:solidFill>
              </a:rPr>
              <a:t>Seetaramaraju</a:t>
            </a:r>
            <a:r>
              <a:rPr lang="en-US" sz="2800" dirty="0" smtClean="0">
                <a:solidFill>
                  <a:schemeClr val="tx1"/>
                </a:solidFill>
              </a:rPr>
              <a:t> V L </a:t>
            </a:r>
            <a:r>
              <a:rPr lang="en-US" sz="2800" dirty="0" err="1" smtClean="0">
                <a:solidFill>
                  <a:schemeClr val="tx1"/>
                </a:solidFill>
              </a:rPr>
              <a:t>Niladriraju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Mr. </a:t>
            </a:r>
            <a:r>
              <a:rPr lang="en-US" sz="2800" dirty="0" err="1" smtClean="0">
                <a:solidFill>
                  <a:schemeClr val="tx1"/>
                </a:solidFill>
              </a:rPr>
              <a:t>Himanshu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Sachan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Mr. </a:t>
            </a:r>
            <a:r>
              <a:rPr lang="en-US" sz="2800" dirty="0" err="1" smtClean="0">
                <a:solidFill>
                  <a:schemeClr val="tx1"/>
                </a:solidFill>
              </a:rPr>
              <a:t>Pankaj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Nagnath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Salunke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Mr. </a:t>
            </a:r>
            <a:r>
              <a:rPr lang="en-US" sz="2800" dirty="0" err="1" smtClean="0">
                <a:solidFill>
                  <a:schemeClr val="tx1"/>
                </a:solidFill>
              </a:rPr>
              <a:t>Mhaske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Shrikant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Chandrakant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Mr. </a:t>
            </a:r>
            <a:r>
              <a:rPr lang="en-US" sz="2800" dirty="0" err="1" smtClean="0">
                <a:solidFill>
                  <a:schemeClr val="tx1"/>
                </a:solidFill>
              </a:rPr>
              <a:t>Chouhan</a:t>
            </a:r>
            <a:r>
              <a:rPr lang="en-US" sz="2800" dirty="0" smtClean="0">
                <a:solidFill>
                  <a:schemeClr val="tx1"/>
                </a:solidFill>
              </a:rPr>
              <a:t> Vilas </a:t>
            </a:r>
            <a:r>
              <a:rPr lang="en-US" sz="2800" dirty="0" err="1" smtClean="0">
                <a:solidFill>
                  <a:schemeClr val="tx1"/>
                </a:solidFill>
              </a:rPr>
              <a:t>Pandu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>
              <a:solidFill>
                <a:schemeClr val="tx1"/>
              </a:solidFill>
            </a:endParaRPr>
          </a:p>
          <a:p>
            <a:pPr algn="l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300" dirty="0" smtClean="0"/>
              <a:t>Models Used For Model Building</a:t>
            </a:r>
          </a:p>
          <a:p>
            <a:pPr>
              <a:buNone/>
            </a:pPr>
            <a:r>
              <a:rPr lang="en-US" sz="1300" dirty="0" smtClean="0"/>
              <a:t>     1) Linear Regression </a:t>
            </a:r>
          </a:p>
          <a:p>
            <a:pPr>
              <a:buNone/>
            </a:pPr>
            <a:r>
              <a:rPr lang="en-US" sz="1300" dirty="0" smtClean="0"/>
              <a:t>     2) X G Boost</a:t>
            </a:r>
          </a:p>
          <a:p>
            <a:pPr>
              <a:buNone/>
            </a:pPr>
            <a:r>
              <a:rPr lang="en-US" sz="1300" dirty="0" smtClean="0"/>
              <a:t>     3) Random Forest</a:t>
            </a:r>
          </a:p>
          <a:p>
            <a:pPr>
              <a:buNone/>
            </a:pPr>
            <a:r>
              <a:rPr lang="en-US" sz="1300" dirty="0" smtClean="0"/>
              <a:t>The following is the code for Random Forest without considering Vehicle Class.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</a:t>
            </a:r>
            <a:endParaRPr lang="en-US" dirty="0"/>
          </a:p>
        </p:txBody>
      </p:sp>
      <p:pic>
        <p:nvPicPr>
          <p:cNvPr id="36866" name="Picture 2" descr="C:\Users\DELL\Pictures\Screenshots\Screenshot (133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819400"/>
            <a:ext cx="8458200" cy="3581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300" dirty="0" smtClean="0"/>
              <a:t>The Mean Absolute Error Percentage describes the percentage of Difference between Predicted Values and Original Values.</a:t>
            </a:r>
          </a:p>
          <a:p>
            <a:endParaRPr lang="en-US" sz="1300" dirty="0" smtClean="0"/>
          </a:p>
          <a:p>
            <a:r>
              <a:rPr lang="en-US" sz="1300" dirty="0" smtClean="0"/>
              <a:t>Random Forest </a:t>
            </a:r>
            <a:r>
              <a:rPr lang="en-US" sz="1300" dirty="0" err="1" smtClean="0"/>
              <a:t>Regressor</a:t>
            </a:r>
            <a:r>
              <a:rPr lang="en-US" sz="1300" dirty="0" smtClean="0"/>
              <a:t> gives Best result for the prediction of CO2 Emissions. </a:t>
            </a:r>
            <a:endParaRPr lang="en-US" sz="1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7890" name="Picture 2" descr="C:\Users\DELL\Pictures\Screenshots\Screenshot (134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971800"/>
            <a:ext cx="6041499" cy="22035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91000" cy="4525963"/>
          </a:xfrm>
        </p:spPr>
        <p:txBody>
          <a:bodyPr>
            <a:normAutofit/>
          </a:bodyPr>
          <a:lstStyle/>
          <a:p>
            <a:r>
              <a:rPr lang="en-US" sz="1300" dirty="0" smtClean="0"/>
              <a:t>Used </a:t>
            </a:r>
            <a:r>
              <a:rPr lang="en-US" sz="1300" dirty="0" err="1" smtClean="0"/>
              <a:t>Streamlit</a:t>
            </a:r>
            <a:r>
              <a:rPr lang="en-US" sz="1300" dirty="0" smtClean="0"/>
              <a:t> to create the app. </a:t>
            </a:r>
          </a:p>
          <a:p>
            <a:r>
              <a:rPr lang="en-US" sz="1300" dirty="0" smtClean="0"/>
              <a:t>Imported the model as a Pickled File.</a:t>
            </a:r>
          </a:p>
          <a:p>
            <a:r>
              <a:rPr lang="en-US" sz="1300" dirty="0" smtClean="0"/>
              <a:t>Installed a drop down box for selection of Number of Cylinders.</a:t>
            </a:r>
          </a:p>
          <a:p>
            <a:r>
              <a:rPr lang="en-US" sz="1300" dirty="0" smtClean="0"/>
              <a:t>Installed Input Box to input the Miles Per Gallon.</a:t>
            </a:r>
          </a:p>
          <a:p>
            <a:r>
              <a:rPr lang="en-US" sz="1300" dirty="0" smtClean="0"/>
              <a:t>Installed Drop Down Box for all Transmission and Fuel Type values individually setting Default as 0.</a:t>
            </a:r>
          </a:p>
          <a:p>
            <a:r>
              <a:rPr lang="en-US" sz="1300" dirty="0" smtClean="0"/>
              <a:t>To select a Transmission or Fuel Type select the Drop Down Box and select 1 in the box.</a:t>
            </a:r>
          </a:p>
          <a:p>
            <a:r>
              <a:rPr lang="en-US" sz="1300" dirty="0" smtClean="0"/>
              <a:t>Displayed a Table where the input Given is Displayed.</a:t>
            </a:r>
          </a:p>
          <a:p>
            <a:r>
              <a:rPr lang="en-US" sz="1300" dirty="0" smtClean="0"/>
              <a:t>Model is run on the Table when Predict button is Clicked and the Prediction Appears on the Screen.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pic>
        <p:nvPicPr>
          <p:cNvPr id="38915" name="Picture 3" descr="C:\Users\DELL\Pictures\Screenshots\Screenshot (136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6366" y="533400"/>
            <a:ext cx="4577634" cy="61482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Streamlit</a:t>
            </a:r>
            <a:r>
              <a:rPr lang="en-US" dirty="0" smtClean="0"/>
              <a:t> App</a:t>
            </a:r>
            <a:endParaRPr lang="en-US" dirty="0"/>
          </a:p>
        </p:txBody>
      </p:sp>
      <p:pic>
        <p:nvPicPr>
          <p:cNvPr id="39938" name="Picture 2" descr="C:\Users\DELL\Pictures\Screenshots\Screenshot (137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93788"/>
            <a:ext cx="9012238" cy="57642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Streamlit</a:t>
            </a:r>
            <a:r>
              <a:rPr lang="en-US" dirty="0" smtClean="0"/>
              <a:t> App</a:t>
            </a:r>
            <a:endParaRPr lang="en-US" dirty="0"/>
          </a:p>
        </p:txBody>
      </p:sp>
      <p:pic>
        <p:nvPicPr>
          <p:cNvPr id="40962" name="Picture 2" descr="C:\Users\DELL\Pictures\Screenshots\Screenshot (138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143999" cy="601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 and Features Provided</a:t>
            </a:r>
          </a:p>
          <a:p>
            <a:r>
              <a:rPr lang="en-US" dirty="0" smtClean="0"/>
              <a:t>Introduction to Dataset</a:t>
            </a:r>
          </a:p>
          <a:p>
            <a:r>
              <a:rPr lang="en-US" dirty="0" smtClean="0"/>
              <a:t>EDA</a:t>
            </a:r>
          </a:p>
          <a:p>
            <a:r>
              <a:rPr lang="en-US" dirty="0" smtClean="0"/>
              <a:t>Feature Engineering</a:t>
            </a:r>
          </a:p>
          <a:p>
            <a:r>
              <a:rPr lang="en-US" dirty="0" smtClean="0"/>
              <a:t>Model Building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Deployment</a:t>
            </a:r>
          </a:p>
          <a:p>
            <a:r>
              <a:rPr lang="en-US" dirty="0" err="1" smtClean="0"/>
              <a:t>Streamlit</a:t>
            </a:r>
            <a:r>
              <a:rPr lang="en-US" dirty="0" smtClean="0"/>
              <a:t> App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47500" lnSpcReduction="20000"/>
          </a:bodyPr>
          <a:lstStyle/>
          <a:p>
            <a:pPr algn="just"/>
            <a:r>
              <a:rPr lang="en-US" sz="3400" b="1" dirty="0" smtClean="0"/>
              <a:t>Fundamental Goal of the Project is to build a Regression Model for prediction of CO</a:t>
            </a:r>
            <a:r>
              <a:rPr lang="en-US" sz="2300" b="1" dirty="0" smtClean="0"/>
              <a:t>2 </a:t>
            </a:r>
            <a:r>
              <a:rPr lang="en-US" sz="3400" b="1" dirty="0" smtClean="0"/>
              <a:t> Emissions of a Car based on the following Features.</a:t>
            </a:r>
          </a:p>
          <a:p>
            <a:pPr algn="just">
              <a:buNone/>
            </a:pPr>
            <a:endParaRPr lang="en-US" sz="3400" b="1" dirty="0" smtClean="0"/>
          </a:p>
          <a:p>
            <a:pPr algn="just"/>
            <a:r>
              <a:rPr lang="en-IN" sz="2800" dirty="0" smtClean="0">
                <a:latin typeface="Arial" panose="020B0604020202020204" pitchFamily="34" charset="0"/>
                <a:ea typeface="Arial" panose="020B0604020202020204" pitchFamily="34" charset="0"/>
              </a:rPr>
              <a:t> Make:- Car brand under study.</a:t>
            </a:r>
          </a:p>
          <a:p>
            <a:pPr>
              <a:lnSpc>
                <a:spcPct val="115000"/>
              </a:lnSpc>
            </a:pPr>
            <a:r>
              <a:rPr lang="en-IN" sz="2800" dirty="0" smtClean="0">
                <a:latin typeface="Arial" panose="020B0604020202020204" pitchFamily="34" charset="0"/>
                <a:ea typeface="Arial" panose="020B0604020202020204" pitchFamily="34" charset="0"/>
              </a:rPr>
              <a:t> model:- the specific model of the car.</a:t>
            </a:r>
          </a:p>
          <a:p>
            <a:pPr>
              <a:lnSpc>
                <a:spcPct val="115000"/>
              </a:lnSpc>
            </a:pPr>
            <a:r>
              <a:rPr lang="en-IN" sz="2800" dirty="0" smtClean="0">
                <a:latin typeface="Arial" panose="020B0604020202020204" pitchFamily="34" charset="0"/>
                <a:ea typeface="Arial" panose="020B0604020202020204" pitchFamily="34" charset="0"/>
              </a:rPr>
              <a:t> Vehicle class:- car body type of the car.</a:t>
            </a:r>
          </a:p>
          <a:p>
            <a:pPr>
              <a:lnSpc>
                <a:spcPct val="115000"/>
              </a:lnSpc>
            </a:pPr>
            <a:r>
              <a:rPr lang="en-IN" sz="2800" dirty="0" smtClean="0">
                <a:latin typeface="Arial" panose="020B0604020202020204" pitchFamily="34" charset="0"/>
                <a:ea typeface="Arial" panose="020B0604020202020204" pitchFamily="34" charset="0"/>
              </a:rPr>
              <a:t> Engine size:- size of the Car Engine, in </a:t>
            </a:r>
            <a:r>
              <a:rPr lang="en-IN" sz="28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Liters</a:t>
            </a:r>
            <a:r>
              <a:rPr lang="en-IN" sz="2800" dirty="0" smtClean="0"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>
              <a:lnSpc>
                <a:spcPct val="115000"/>
              </a:lnSpc>
            </a:pPr>
            <a:r>
              <a:rPr lang="en-IN" sz="2800" dirty="0" smtClean="0">
                <a:latin typeface="Arial" panose="020B0604020202020204" pitchFamily="34" charset="0"/>
                <a:ea typeface="Arial" panose="020B0604020202020204" pitchFamily="34" charset="0"/>
              </a:rPr>
              <a:t> Cylinders:- number of cylinders.</a:t>
            </a:r>
          </a:p>
          <a:p>
            <a:pPr>
              <a:lnSpc>
                <a:spcPct val="115000"/>
              </a:lnSpc>
            </a:pPr>
            <a:r>
              <a:rPr lang="en-IN" sz="2800" dirty="0" smtClean="0">
                <a:latin typeface="Arial" panose="020B0604020202020204" pitchFamily="34" charset="0"/>
                <a:ea typeface="Arial" panose="020B0604020202020204" pitchFamily="34" charset="0"/>
              </a:rPr>
              <a:t> Transmission:- "A" for ‘Automatic', "AM" for ‘Automated manual’,  "AS" for 'Automatic with select shift’, "AV" for 'Continuously variable', "M" for 'Manual’.</a:t>
            </a:r>
          </a:p>
          <a:p>
            <a:pPr>
              <a:lnSpc>
                <a:spcPct val="115000"/>
              </a:lnSpc>
            </a:pPr>
            <a:r>
              <a:rPr lang="en-IN" sz="2800" dirty="0" smtClean="0">
                <a:latin typeface="Arial" panose="020B0604020202020204" pitchFamily="34" charset="0"/>
                <a:ea typeface="Arial" panose="020B0604020202020204" pitchFamily="34" charset="0"/>
              </a:rPr>
              <a:t> Fuel type:- "X" for 'Regular gasoline', "Z" for 'Premium gasoline', "D" for 'Diesel’, "E" for 'Ethanol(E85)',  "N" for 'Natural gas’.</a:t>
            </a:r>
          </a:p>
          <a:p>
            <a:pPr>
              <a:lnSpc>
                <a:spcPct val="115000"/>
              </a:lnSpc>
            </a:pPr>
            <a:r>
              <a:rPr lang="en-IN" sz="2800" dirty="0" smtClean="0">
                <a:latin typeface="Arial" panose="020B0604020202020204" pitchFamily="34" charset="0"/>
                <a:ea typeface="Arial" panose="020B0604020202020204" pitchFamily="34" charset="0"/>
              </a:rPr>
              <a:t> Fuel consumption city:- City fuel consumption ratings, in </a:t>
            </a:r>
            <a:r>
              <a:rPr lang="en-IN" sz="28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liters</a:t>
            </a:r>
            <a:r>
              <a:rPr lang="en-IN" sz="2800" dirty="0" smtClean="0">
                <a:latin typeface="Arial" panose="020B0604020202020204" pitchFamily="34" charset="0"/>
                <a:ea typeface="Arial" panose="020B0604020202020204" pitchFamily="34" charset="0"/>
              </a:rPr>
              <a:t> per 100 </a:t>
            </a:r>
            <a:r>
              <a:rPr lang="en-IN" sz="28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kilometers</a:t>
            </a:r>
            <a:r>
              <a:rPr lang="en-IN" sz="2800" dirty="0" smtClean="0"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>
              <a:lnSpc>
                <a:spcPct val="115000"/>
              </a:lnSpc>
            </a:pPr>
            <a:r>
              <a:rPr lang="en-IN" sz="2800" dirty="0" smtClean="0">
                <a:latin typeface="Arial" panose="020B0604020202020204" pitchFamily="34" charset="0"/>
                <a:ea typeface="Arial" panose="020B0604020202020204" pitchFamily="34" charset="0"/>
              </a:rPr>
              <a:t> Fuel consumption hwy:- Highway fuel consumption ratings, in </a:t>
            </a:r>
            <a:r>
              <a:rPr lang="en-IN" sz="28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liters</a:t>
            </a:r>
            <a:r>
              <a:rPr lang="en-IN" sz="2800" dirty="0" smtClean="0">
                <a:latin typeface="Arial" panose="020B0604020202020204" pitchFamily="34" charset="0"/>
                <a:ea typeface="Arial" panose="020B0604020202020204" pitchFamily="34" charset="0"/>
              </a:rPr>
              <a:t> per 100 </a:t>
            </a:r>
            <a:r>
              <a:rPr lang="en-IN" sz="28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kilometers</a:t>
            </a:r>
            <a:r>
              <a:rPr lang="en-IN" sz="2800" dirty="0" smtClean="0"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>
              <a:lnSpc>
                <a:spcPct val="115000"/>
              </a:lnSpc>
            </a:pPr>
            <a:r>
              <a:rPr lang="en-IN" sz="2800" dirty="0" smtClean="0">
                <a:latin typeface="Arial" panose="020B0604020202020204" pitchFamily="34" charset="0"/>
                <a:ea typeface="Arial" panose="020B0604020202020204" pitchFamily="34" charset="0"/>
              </a:rPr>
              <a:t> Fuel consumption comb(l/100km):- the combined fuel consumption rating. (55% city, 45% highway), in L/100 km.</a:t>
            </a:r>
          </a:p>
          <a:p>
            <a:pPr>
              <a:lnSpc>
                <a:spcPct val="115000"/>
              </a:lnSpc>
            </a:pPr>
            <a:r>
              <a:rPr lang="en-IN" sz="2800" dirty="0" smtClean="0">
                <a:latin typeface="Arial" panose="020B0604020202020204" pitchFamily="34" charset="0"/>
                <a:ea typeface="Arial" panose="020B0604020202020204" pitchFamily="34" charset="0"/>
              </a:rPr>
              <a:t> Fuel consumption comb(mpg):- the combined fuel consumption rating. (55% city, 45% highway),in miles per gallon (mpg).</a:t>
            </a:r>
          </a:p>
          <a:p>
            <a:pPr>
              <a:lnSpc>
                <a:spcPct val="115000"/>
              </a:lnSpc>
            </a:pPr>
            <a:r>
              <a:rPr lang="en-IN" sz="2800" dirty="0" smtClean="0">
                <a:latin typeface="Arial" panose="020B0604020202020204" pitchFamily="34" charset="0"/>
                <a:ea typeface="Arial" panose="020B0604020202020204" pitchFamily="34" charset="0"/>
              </a:rPr>
              <a:t> Co2_emissions:- the tailpipe emissions of carbon dioxide for combined city and highway driving, In grams per </a:t>
            </a:r>
            <a:r>
              <a:rPr lang="en-IN" sz="28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Kilometer</a:t>
            </a:r>
            <a:r>
              <a:rPr lang="en-IN" sz="2800" dirty="0" smtClean="0"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 and Features Provided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572000" cy="4525963"/>
          </a:xfrm>
        </p:spPr>
        <p:txBody>
          <a:bodyPr>
            <a:normAutofit lnSpcReduction="10000"/>
          </a:bodyPr>
          <a:lstStyle/>
          <a:p>
            <a:r>
              <a:rPr lang="en-US" sz="1300" dirty="0" smtClean="0"/>
              <a:t>There are 12 features in total.</a:t>
            </a:r>
          </a:p>
          <a:p>
            <a:r>
              <a:rPr lang="en-US" sz="1300" dirty="0" smtClean="0"/>
              <a:t>There are 7385 rows. </a:t>
            </a:r>
          </a:p>
          <a:p>
            <a:r>
              <a:rPr lang="en-US" sz="1300" dirty="0" smtClean="0"/>
              <a:t> There are 5 Categorical Columns</a:t>
            </a:r>
          </a:p>
          <a:p>
            <a:pPr>
              <a:buNone/>
            </a:pPr>
            <a:r>
              <a:rPr lang="en-US" sz="1300" dirty="0" smtClean="0"/>
              <a:t>      1) Make</a:t>
            </a:r>
          </a:p>
          <a:p>
            <a:pPr>
              <a:buNone/>
            </a:pPr>
            <a:r>
              <a:rPr lang="en-US" sz="1300" dirty="0" smtClean="0"/>
              <a:t>      2) Model</a:t>
            </a:r>
          </a:p>
          <a:p>
            <a:pPr>
              <a:buNone/>
            </a:pPr>
            <a:r>
              <a:rPr lang="en-US" sz="1300" dirty="0" smtClean="0"/>
              <a:t>      3) Vehicle Class</a:t>
            </a:r>
          </a:p>
          <a:p>
            <a:pPr>
              <a:buNone/>
            </a:pPr>
            <a:r>
              <a:rPr lang="en-US" sz="1300" dirty="0" smtClean="0"/>
              <a:t>      4) Transmission</a:t>
            </a:r>
          </a:p>
          <a:p>
            <a:pPr>
              <a:buNone/>
            </a:pPr>
            <a:r>
              <a:rPr lang="en-US" sz="1300" dirty="0" smtClean="0"/>
              <a:t>      5) Fuel Type</a:t>
            </a:r>
          </a:p>
          <a:p>
            <a:r>
              <a:rPr lang="en-US" sz="1300" dirty="0" smtClean="0"/>
              <a:t>There are 6 Non-Categorical Columns</a:t>
            </a:r>
          </a:p>
          <a:p>
            <a:pPr>
              <a:buNone/>
            </a:pPr>
            <a:r>
              <a:rPr lang="en-US" sz="1300" dirty="0" smtClean="0"/>
              <a:t>      1) Engine Size</a:t>
            </a:r>
          </a:p>
          <a:p>
            <a:pPr>
              <a:buNone/>
            </a:pPr>
            <a:r>
              <a:rPr lang="en-US" sz="1300" dirty="0" smtClean="0"/>
              <a:t>      2) No of Cylinders</a:t>
            </a:r>
          </a:p>
          <a:p>
            <a:pPr>
              <a:buNone/>
            </a:pPr>
            <a:r>
              <a:rPr lang="en-US" sz="1300" dirty="0" smtClean="0"/>
              <a:t>      3) Fuel Consumption City</a:t>
            </a:r>
          </a:p>
          <a:p>
            <a:pPr>
              <a:buNone/>
            </a:pPr>
            <a:r>
              <a:rPr lang="en-US" sz="1300" dirty="0" smtClean="0"/>
              <a:t>      4) Fuel Consumption Highway</a:t>
            </a:r>
          </a:p>
          <a:p>
            <a:pPr>
              <a:buNone/>
            </a:pPr>
            <a:r>
              <a:rPr lang="en-US" sz="1300" dirty="0" smtClean="0"/>
              <a:t>      5) Fuel Consumption combined(L/100km)</a:t>
            </a:r>
          </a:p>
          <a:p>
            <a:pPr>
              <a:buNone/>
            </a:pPr>
            <a:r>
              <a:rPr lang="en-US" sz="1300" dirty="0" smtClean="0"/>
              <a:t>      6) Fuel Consumption combined (MPG)</a:t>
            </a:r>
          </a:p>
          <a:p>
            <a:r>
              <a:rPr lang="en-US" sz="1300" dirty="0" smtClean="0"/>
              <a:t>There are 1112 Duplicates present in dataset.</a:t>
            </a:r>
          </a:p>
          <a:p>
            <a:r>
              <a:rPr lang="en-US" sz="1300" dirty="0" smtClean="0"/>
              <a:t>After removing the duplicates the number of unique values in each features are shown in adjacent features  </a:t>
            </a:r>
          </a:p>
          <a:p>
            <a:pPr>
              <a:buNone/>
            </a:pPr>
            <a:endParaRPr lang="en-US" sz="1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Dataset</a:t>
            </a:r>
            <a:endParaRPr lang="en-US" dirty="0"/>
          </a:p>
        </p:txBody>
      </p:sp>
      <p:pic>
        <p:nvPicPr>
          <p:cNvPr id="14338" name="Picture 2" descr="C:\Users\DELL\Pictures\Screenshots\Screenshot (126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447800"/>
            <a:ext cx="3657600" cy="2133600"/>
          </a:xfrm>
          <a:prstGeom prst="rect">
            <a:avLst/>
          </a:prstGeom>
          <a:noFill/>
        </p:spPr>
      </p:pic>
      <p:pic>
        <p:nvPicPr>
          <p:cNvPr id="14339" name="Picture 3" descr="C:\Users\DELL\Pictures\Screenshots\Screenshot (127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3657600"/>
            <a:ext cx="3657600" cy="23733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038600" cy="4525963"/>
          </a:xfrm>
        </p:spPr>
        <p:txBody>
          <a:bodyPr>
            <a:normAutofit/>
          </a:bodyPr>
          <a:lstStyle/>
          <a:p>
            <a:r>
              <a:rPr lang="en-US" sz="1300" dirty="0" smtClean="0"/>
              <a:t>The Vehicle Class has a total of 16 Unique values and when compared with CO2 Emissions the each Vehicle class has different values or range of Emissions.</a:t>
            </a:r>
          </a:p>
          <a:p>
            <a:pPr>
              <a:buNone/>
            </a:pPr>
            <a:endParaRPr lang="en-US" sz="1300" dirty="0" smtClean="0"/>
          </a:p>
          <a:p>
            <a:pPr>
              <a:buNone/>
            </a:pPr>
            <a:endParaRPr lang="en-US" sz="1300" dirty="0" smtClean="0"/>
          </a:p>
          <a:p>
            <a:pPr>
              <a:buNone/>
            </a:pPr>
            <a:endParaRPr lang="en-US" sz="1300" dirty="0" smtClean="0"/>
          </a:p>
          <a:p>
            <a:pPr>
              <a:buNone/>
            </a:pPr>
            <a:endParaRPr lang="en-US" sz="1300" dirty="0" smtClean="0"/>
          </a:p>
          <a:p>
            <a:pPr>
              <a:buNone/>
            </a:pPr>
            <a:endParaRPr lang="en-US" sz="1300" dirty="0" smtClean="0"/>
          </a:p>
          <a:p>
            <a:endParaRPr lang="en-US" sz="1300" dirty="0" smtClean="0"/>
          </a:p>
          <a:p>
            <a:endParaRPr lang="en-US" sz="1300" dirty="0" smtClean="0"/>
          </a:p>
          <a:p>
            <a:endParaRPr lang="en-US" sz="1300" dirty="0" smtClean="0"/>
          </a:p>
          <a:p>
            <a:r>
              <a:rPr lang="en-US" sz="1300" dirty="0" smtClean="0"/>
              <a:t>Transmission  has 5 unique values in it and when compared with CO2 Emissions there are differences in the Emissions Quantity for every Transmission Type.</a:t>
            </a:r>
            <a:endParaRPr lang="en-US" sz="1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15362" name="AutoShape 2" descr="data:image/png;base64,iVBORw0KGgoAAAANSUhEUgAAAjsAAAGwCAYAAABPSaTdAAAAOXRFWHRTb2Z0d2FyZQBNYXRwbG90bGliIHZlcnNpb24zLjcuMSwgaHR0cHM6Ly9tYXRwbG90bGliLm9yZy/bCgiHAAAACXBIWXMAAA9hAAAPYQGoP6dpAAAw10lEQVR4nO3de1hVdaL/8Q8X2SAKqCGXBPNWiCKWlu50zNQkc7RRS/OQUlo9OVgiecmTd0vM0+RlxtQc007FONWolXc0o1JQw/CQmmMdJynlUiaIJiKs3x8d9689aulmbxYu36/nWc+z91prr/X51mN9XOu79/IyDMMQAACARXmbHQAAAMCTKDsAAMDSKDsAAMDSKDsAAMDSKDsAAMDSKDsAAMDSKDsAAMDSfM0OUBtUVVXp2LFjql+/vry8vMyOAwAAroBhGDp16pQiIyPl7X356zeUHUnHjh1TVFSU2TEAAIAL8vPz1aRJk8tup+xIql+/vqSf/2EFBQWZnAYAAFyJ0tJSRUVFOf4/fjmUHclx6yooKIiyAwDANea3pqAwQRkAAFgaZQcAAFgaZQcAAFgaZQcAAFgaZQcAAFgaZQcAAFgaZQcAAFgaZQcAAFgaZQcAAFgaZQcAAFgaZQcAAFgaZQcAAFgaZQcAAFgaZQcAAFgaZQcAAFiar9kBAACA50yfPt3sCG5RnXFwZQcAAFgaZQcAAFgaZQcAAFgaZQcAAFgaZQcAAFgaZQcAAFgaZQcAAFgaZQcAAFgaZQcAAFgaZQcAAFiaqWVn+vTp8vLyclpiYmIc28+ePavk5GQ1atRI9erV06BBg1RYWOh0jKNHj6pv376qW7euGjdurPHjx+v8+fM1PRQAAFBLmf5srDZt2mjr1q2O976+/z/S2LFjtX79er3zzjsKDg7W6NGjNXDgQO3YsUOSVFlZqb59+yo8PFw7d+7U8ePHNXz4cNWpU0ezZ8+u8bEAAIDax/Sy4+vrq/Dw8IvWl5SUaPny5UpPT1ePHj0kSStWrFDr1q2VnZ2tzp07a8uWLTpw4IC2bt2qsLAwtW/fXrNmzdLEiRM1ffp0+fn51fRwAABALWP6nJ3Dhw8rMjJSzZs3V2Jioo4ePSpJysnJUUVFhXr16uXYNyYmRtHR0crKypIkZWVlKS4uTmFhYY59EhISVFpaqv3791/2nOXl5SotLXVaAACANZladjp16qSVK1dq06ZNWrx4sY4cOaLf/e53OnXqlAoKCuTn56eQkBCnz4SFhamgoECSVFBQ4FR0Lmy/sO1y0tLSFBwc7FiioqLcOzAAAFBrmHobq0+fPo7X7dq1U6dOndS0aVO9/fbbCggI8Nh5J02apNTUVMf70tJSCg8AABZl+m2sXwoJCdHNN9+sr776SuHh4Tp37pxOnjzptE9hYaFjjk94ePhF38668P5S84AusNlsCgoKcloAAIA11aqyU1ZWpq+//loRERHq0KGD6tSpo23btjm2Hzp0SEePHpXdbpck2e125eXlqaioyLFPRkaGgoKCFBsbW+P5AQBA7WPqbaxx48apX79+atq0qY4dO6Zp06bJx8dHQ4cOVXBwsEaOHKnU1FQ1bNhQQUFBeuqpp2S329W5c2dJUu/evRUbG6thw4Zp7ty5Kigo0OTJk5WcnCybzWbm0AAAQC1hatn59ttvNXToUP3www8KDQ1V165dlZ2drdDQUEnSvHnz5O3trUGDBqm8vFwJCQl65ZVXHJ/38fHRunXrNGrUKNntdgUGBiopKUkzZ840a0gAAKCW8TIMwzA7hNlKS0sVHByskpIS5u8AACxl+vTpZkdwi0uN40r//12r5uwAAAC4G2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Wq0qO3PmzJGXl5dSUlIc686ePavk5GQ1atRI9erV06BBg1RYWOj0uaNHj6pv376qW7euGjdurPHjx+v8+fM1nB4AANRGtabs7NmzR0uXLlW7du2c1o8dO1YffPCB3nnnHWVmZurYsWMaOHCgY3tlZaX69u2rc+fOaefOnXr99de1cuVKTZ06taaHAAAAaqFaUXbKysqUmJioZcuWqUGDBo71JSUlWr58uV5++WX16NFDHTp00IoVK7Rz505lZ2dLkrZs2aIDBw7ozTffVPv27dWnTx/NmjVLixYt0rlz58waEgAAqCVqRdlJTk5W37591atXL6f1OTk5qqiocFofExOj6OhoZWVlSZKysrIUFxensLAwxz4JCQkqLS3V/v37L3m+8vJylZaWOi0AAMCafM0OsGrVKu3du1d79uy5aFtBQYH8/PwUEhLitD4sLEwFBQWOfX5ZdC5sv7DtUtLS0jRjxgw3pAcAALWdqVd28vPzNWbMGL311lvy9/evsfNOmjRJJSUljiU/P7/Gzg0AAGqWqWUnJydHRUVFuu222+Tr6ytfX19lZmZq4cKF8vX1VVhYmM6dO6eTJ086fa6wsFDh4eGSpPDw8Iu+nXXh/YV9/p3NZlNQUJDTAgAArMnUstOzZ0/l5eUpNzfXsXTs2FGJiYmO13Xq1NG2bdscnzl06JCOHj0qu90uSbLb7crLy1NRUZFjn4yMDAUFBSk2NrbGxwQAAGoXU+fs1K9fX23btnVaFxgYqEaNGjnWjxw5UqmpqWrYsKGCgoL01FNPyW63q3PnzpKk3r17KzY2VsOGDdPcuXNVUFCgyZMnKzk5WTabrcbHBAAAahfTJyj/lnnz5snb21uDBg1SeXm5EhIS9Morrzi2+/j4aN26dRo1apTsdrsCAwOVlJSkmTNnmpgaAHA9GTNmjIqLiyVJoaGhWrBggcmJ8Eu1rux89NFHTu/9/f21aNEiLVq06LKfadq0qTZs2ODhZAAAXFpxcfFF80dRe9SK39kBAADwFMoOAACwNMoOAACwNMoOAACwNMoOAACwtFr3bSwAADzh4AsfeuzYFSVnnV578lytn+vhsWNbFVd2AACApVF2AACApVF2AACApVF2AACApTFBGQDgNtfrM6JCbPUv+Rq1A2UHAOA21+szolI7JJkdAb+C21gAAMDSKDsAAMDSKDsAAMDSKDsAAMDSKDsAAMDSKDsAAMDS+Oo5AFxnXnj4AY8du+T7kl+8LvbouZ57812PHRvWwpUdAABgaZQdAABgaZQdAABgaZQdAABgaZQdAABgaZQdAABgaXz1HADgNjZvL134e/TPrwHzUXYAAG7T4YYgsyMAF+E2FgAAsDTKDgAAsDTKDgAAsDTKDgAAsDSXyk5+fr6+/fZbx/vdu3crJSVFr776qtuCAQAAuINLZec//uM/tH37dklSQUGB7rnnHu3evVvPPfecZs6c6daAAAAA1eFS2fniiy90xx13SJLefvtttW3bVjt37tRbb72llStXujMfAABAtbhUdioqKmSz2SRJW7duVf/+/SVJMTExOn78uPvSAQAAVJNLZadNmzZasmSJPvnkE2VkZOjee++VJB07dkyNGjVya0AAAIDqcKnsvPjii1q6dKm6d++uoUOHKj4+XpL0/vvvO25vAQAA1AYuPS6ie/fu+v7771VaWqoGDRo41j/xxBOqW7eu28IBAABUl8vPxvLx8XEqOpJ00003VTcPAACAW7l0G6uwsFDDhg1TZGSkfH195ePj47QAAADUFi5d2XnkkUd09OhRTZkyRREREfLy8nJ3LgAAALdwqex8+umn+uSTT9S+fXs3xwEAAHAvl8pOVFSUDMNwdxYAsIwxY8aouLhYkhQaGqoFCxaYnAi4frk0Z2f+/Pl69tln9a9//cvNcQDAGoqLi1VYWKjCwkJH6QFgDpeu7AwZMkRnzpxRixYtVLduXdWpU8dp+4kTJ9wSDgAAoLpcKjvz5893cwwAAADPcKnsJCUluTsHANS4vzzzgceOferEGafXnjzX6D/189ixAStw+UcFKysrtXbtWh08eFDSz8/L6t+/P7+zAwAAahWXys5XX32l++67T999951uueUWSVJaWpqioqK0fv16tWjRwq0hAeBa4+9X/5KvAdQ8l8rO008/rRYtWig7O1sNGzaUJP3www96+OGH9fTTT2v9+vVuDQkA15q7Wg02OwKA/+NS2cnMzHQqOpLUqFEjzZkzR126dHFbOAAAgOpy6Xd2bDabTp06ddH6srIy+fn5VTsUAACAu7hUdn7/+9/riSee0K5du2QYhgzDUHZ2tp588kn179/f3RkBAABc5lLZWbhwoVq0aCG73S5/f3/5+/urS5cuatmyJT+JDgAAahWX5uyEhITovffe0+HDh/Xll19Kklq3bq2WLVu6NRwAAEB1ufw7O5LUqlUrtWrVyl1ZAAAA3O6Ky05qaqpmzZqlwMBApaam/uq+L7/8crWDAQAAuMMVz9n5/PPPVVFR4Xh9uSU3N/eKT7548WK1a9dOQUFBCgoKkt1u18aNGx3bz549q+TkZDVq1Ej16tXToEGDVFhY6HSMo0ePqm/fvqpbt64aN26s8ePH6/z581ecAQAAWNsVX9nZvn37JV9XR5MmTTRnzhy1atVKhmHo9ddf1/3336/PP/9cbdq00dixY7V+/Xq98847Cg4O1ujRozVw4EDt2LFD0s+PrOjbt6/Cw8O1c+dOHT9+XMOHD1edOnU0e/Zst2QEAADXtmrN2bmgtLRUH374oWJiYhQTE3PFn+vXz/nhdS+88IIWL16s7OxsNWnSRMuXL1d6erp69OghSVqxYoVat26t7Oxsde7cWVu2bNGBAwe0detWhYWFqX379po1a5YmTpyo6dOnX/Y3f8rLy1VeXu6UHwAAWJNLXz0fPHiw/vKXv0iSfvrpJ3Xs2FGDBw9WXFyc/vGPf7gUpLKyUqtWrdLp06dlt9uVk5OjiooK9erVy7FPTEyMoqOjlZWVJUnKyspSXFycwsLCHPskJCSotLRU+/fvv+y50tLSFBwc7FiioqJcygwAAGo/l8rOxx9/rN/97neSpDVr1sgwDJ08eVILFy7U888/f1XHysvLU7169WSz2fTkk09qzZo1io2NVUFBgfz8/BQSEuK0f1hYmAoKCiRJBQUFTkXnwvYL2y5n0qRJKikpcSz5+flXlRkAAFw7XLqNVVJS4ngu1qZNmzRo0CDVrVtXffv21fjx46/qWLfccotyc3NVUlKid999V0lJScrMzHQl1hWz2Wyy2WwePQcAAKgdXLqyExUVpaysLJ0+fVqbNm1S7969JUk//vij/P39r+pYfn5+atmypTp06KC0tDTFx8drwYIFCg8P17lz53Ty5Emn/QsLCxUeHi5JCg8Pv+jbWRfeX9gHAABc31wqOykpKUpMTFSTJk0UGRmp7t27S/r59lZcXFy1AlVVVam8vFwdOnRQnTp1tG3bNse2Q4cO6ejRo7Lb7ZIku92uvLw8FRUVOfbJyMhQUFCQYmNjq5UDAABYg0u3sf74xz/qjjvuUH5+vu655x55e//cmZo3b35Vc3YmTZqkPn36KDo6WqdOnVJ6ero++ugjbd68WcHBwRo5cqRSU1PVsGFDBQUF6amnnpLdblfnzp0lSb1791ZsbKyGDRumuXPnqqCgQJMnT1ZycjK3qQAAgKRqfPW8Y8eO6tixo6Sfv0mVl5enO++8Uw0aNLjiYxQVFWn48OE6fvy4goOD1a5dO23evFn33HOPJGnevHny9vbWoEGDVF5eroSEBL3yyiuOz/v4+GjdunUaNWqU7Ha7AgMDlZSUpJkzZ7o6LAAAYDEulZ2UlBTFxcVp5MiRqqys1F133aWdO3eqbt26WrduneO21m9Zvnz5r2739/fXokWLtGjRosvu07RpU23YsOFq4gMAgOuIS3N23n33XcXHx0uSPvjgAx05ckRffvmlxo4dq+eee86tAQEAAKrDpbLz/fffO77ttGHDBj344IO6+eabNWLECOXl5bk1IAAAQHW4VHbCwsJ04MABVVZWatOmTY45NmfOnJGPj49bAwIAAFSHS3N2Hn30UQ0ePFgRERHy8vJyPNJh165dV/VsLAAAAE9zqexMnz5dbdu2VX5+vh588EHH17x9fHz07LPPujUgAABAdbj81fMHHnjgonVJSUnVCgMAAOBuV1x2Fi5cqCeeeEL+/v5auHDhr+779NNPVzsYAACAO1xx2Zk3b54SExPl7++vefPmXXY/Ly8vyg4AAKg1rrjsHDly5JKvAQAAajOXvnoOAABwrXBpgrJhGHr33Xe1fft2FRUVqaqqymn76tWr3RIOAACgulx+NtbSpUt19913KywsTF5eXu7OBQAA4BYulZ033nhDq1ev1n333efuPAAAAG7l0pyd4OBgNW/e3N1ZAAAA3M7lX1CeMWOGXnvtNQUEBLg7EwALGTNmjIqLiyVJoaGhWrBggcmJAFxvXCo7gwcP1t/+9jc1btxYN910k+rUqeO0fe/evW4JB+DaV1xcrMLCQrNjALiOuVR2kpKSlJOTo4cffpgJygAAoFZzqeysX79emzdvVteuXd2dB4AJMrvd5bFjn/X1kf7vL0RnCwo8eq67Ps702LEBXLtcKjtRUVEKCgpydxYAFhRkSJLxi9cAULNcKjt/+tOfNGHCBC1ZskQ33XSTmyMBsJJHKyvNjgDgOudS2Xn44Yd15swZtWjRQnXr1r1ogvKJEyfcEg4AAKC6XCo78+fPd3MMAAAAz3D521gAAADXApefev71119r8uTJGjp0qIqKiiRJGzdu1P79+90WDgAAoLpcKjuZmZmKi4vTrl27tHr1apWVlUmS9u3bp2nTprk1IAAAQHW4VHaeffZZPf/888rIyJCfn59jfY8ePZSdne22cAAAANXlUtnJy8vTgAEDLlrfuHFjff/999UOBQAA4C4ulZ2QkBAdP378ovWff/65brzxxmqHAgAAcBeXys5DDz2kiRMnqqCgQF5eXqqqqtKOHTs0btw4DR8+3N0ZAQAAXOZS2Zk9e7ZiYmIUFRWlsrIyxcbGqlu3brrzzjs1efJkd2cEAABwmUu/s+Pn56dly5Zp6tSpysvLU1lZmW699Va1atXK3fkAAACqxaWyc0FUVJSioqIuuz0oKEi5ublq3rx5dU4DWMKYMWNUXFwsSQoNDdWCBQtMTgQA14dqlZ3fYhg84hi4oLi4WIWFhWbHAIDrjsu/oAwAAHAtoOwAAABLo+wAAABL8+icHS8vL08eHnC7Ln/u4rFj20pt8tLPfyYKSgs8eq4dT+3w2LEB4Frj0Ss7TFAGAABm82jZ2bhxI4+PAAAAprrqsnP8+HG9+eab2rBhg86dO+e07fTp05o5c6bjfdeuXWWz2aqfEgAAwEVXVXb27Nmj2NhYJScn64EHHlCbNm20f/9+x/aysjLNmDHD7SEBKzACDKcFAFAzrqrs/Od//qcGDBigH3/8UYWFhbrnnnt011136fPPP/dUPsAyznU7p/KEcpUnlOtct3O//QEAgFtc1bexcnJytGjRInl7e6t+/fp65ZVXFB0drZ49e2rz5s2Kjo72VE4AAACXXPVXz8+ePev0/tlnn5Wvr6969+6t1157zW3BAAAA3OGqyk7btm21c+dOtWvXzmn9uHHjVFVVpaFDh7o1HAAAQHVd1Zyd4cOHa8eOS/9Y2YQJEzRjxgxuZQEAgFrlqsrOY489pjfeeOOy2ydOnKgjR45UOxQAAIC7VOtxEcXFxTp06JAk6ZZbblFoaKhbQgEAALiLS7+gfPr0aY0YMUKRkZHq1q2bunXrpsjISI0cOVJnzpxxd0YAAACXuVR2UlNTlZmZqffff18nT57UyZMn9d577ykzM1PPPPOMuzMCAAC4zKXbWP/4xz/07rvvqnv37o519913nwICAjR48GAtXrzYXfkAAACqxaUrO2fOnFFYWNhF6xs3bsxtLAAAUKu4VHbsdrumTZvm9AODP/30k2bMmCG73e62cAAAANXl0m2s+fPn695771WTJk0UHx8vSdq3b59sNpu2bNni1oAAAADV4VLZiYuL0+HDh/XWW2/pyy+/lCQNHTpUiYmJCggIcGtAWM+YMWNUXFwsSQoNDdWCBQtMTgQAsDKXyk5aWprCwsL0+OOPO61/7bXXVFxcrIkTJ7olHKypuLhYhYWFZscAAFwnXCo7S5cuVXp6+kXr27Rpo4ceeuiKy05aWppWr16tL7/8UgEBAbrzzjv14osv6pZbbnHsc/bsWT3zzDNatWqVysvLlZCQoFdeecVpgvTRo0c1atQobd++XfXq1VNSUpLS0tLk61ut30y8rh2dGeexY58/2UiSz/+9PubRc0VPzfPYsQEA1waXJigXFBQoIiLiovWhoaE6fvz4FR8nMzNTycnJys7OVkZGhioqKtS7d2+dPn3asc/YsWP1wQcf6J133lFmZqaOHTumgQMHOrZXVlaqb9++OnfunHbu3KnXX39dK1eu1NSpU10ZGgAAsBiXLn1ERUVpx44datasmdP6HTt2KDIy8oqPs2nTJqf3K1euVOPGjZWTk6Nu3bqppKREy5cvV3p6unr06CFJWrFihVq3bq3s7Gx17txZW7Zs0YEDB7R161aFhYWpffv2mjVrliZOnKjp06fLz8/PlSHCgxraKi/5GgAAT3Cp7Dz++ONKSUlRRUWFo4Rs27ZNEyZMqNYvKJeUlEiSGjZsKEnKyclRRUWFevXq5dgnJiZG0dHRysrKUufOnZWVlaW4uDin21oJCQkaNWqU9u/fr1tvvfWi85SXl6u8vNzxvrS01OXMuHr/eetJsyMAAK4jLpWd8ePH64cfftAf//hHnTt3TpLk7++viRMnatKkSS4FqaqqUkpKirp06aK2bdtK+vl2mZ+fn0JCQpz2DQsLU0FBgWOff/+BwwvvL+zz79LS0jRjxgyXcgIAgGuLS3N2vLy89OKLL6q4uFjZ2dnat2+fTpw4Ua15MsnJyfriiy+0atUql49xpSZNmqSSkhLHkp+f7/FzAgAAc1Tr60r16tXT7bffXu0Qo0eP1rp16/Txxx+rSZMmjvXh4eE6d+6cTp486XR1p7CwUOHh4Y59du/e7XS8C19rvrDPv7PZbLLZbNXODQAAaj+Xruy4i2EYGj16tNasWaMPP/zwognPHTp0UJ06dbRt2zbHukOHDuno0aOOx1LY7Xbl5eWpqKjIsU9GRoaCgoIUGxtbMwMBAAC1lqk/RJOcnKz09HS99957ql+/vmOOTXBwsAICAhQcHKyRI0cqNTVVDRs2VFBQkJ566inZ7XZ17txZktS7d2/FxsZq2LBhmjt3rgoKCjR58mQlJydz9QYAAJhbdhYvXixJ6t69u9P6FStW6JFHHpEkzZs3T97e3ho0aJDTjwpe4OPjo3Xr1mnUqFGy2+0KDAxUUlKSZs6cWVPDAAAAtZipZccwjN/cx9/fX4sWLdKiRYsuu0/Tpk21YcMGd0YDAAAWYeqcHQAAAE+j7AAAAEuj7AAAAEvjseAmGjNmjIqLiyX9/BDVBQsWmJwIAADroeyYqLi42PEDiAAAwDO4jQUAACyNsgMAACyNsgMAACyNsgMAACyNCcq/ocP4//bYsYN+LHO0zeM/lnn0XDn/NdxjxwYAoDbjyg4AALA0yg4AALA0yg4AALA05uyYqKpO4CVfAwAA96HsmKjslj5mRwAAwPK4jQUAACyNsgMAACyNsgMAACyNsgMAACyNsgMAACyNsgMAACyNsgMAACyNsgMAACyNsgMAACyNsgMAACyNsgMAACyNsgMAACyNsgMAACyNsgMAACyNsgMAACyNsgMAACyNsgMAACyNsgMAACyNsgMAACyNsgMAACyNsgMAACyNsgMAACyNsgMAACyNsgMAACyNsgMAACyNsgMAACyNsgMAACyNsgMAACyNsgMAACyNsgMAACyNsgMAACyNsgMAACyNsgMAACyNsgMAACyNsgMAACyNsgMAACyNsgMAACyNsgMAACyNsgMAACyNsgMAACyNsgMAACyNsgMAACzN1LLz8ccfq1+/foqMjJSXl5fWrl3rtN0wDE2dOlUREREKCAhQr169dPjwYad9Tpw4ocTERAUFBSkkJEQjR45UWVlZDY4CAADUZqaWndOnTys+Pl6LFi265Pa5c+dq4cKFWrJkiXbt2qXAwEAlJCTo7Nmzjn0SExO1f/9+ZWRkaN26dfr444/1xBNP1NQQAABALedr5sn79OmjPn36XHKbYRiaP3++Jk+erPvvv1+S9N///d8KCwvT2rVr9dBDD+ngwYPatGmT9uzZo44dO0qS/vznP+u+++7TSy+9pMjIyEseu7y8XOXl5Y73paWlbh4ZAACoLWrtnJ0jR46ooKBAvXr1cqwLDg5Wp06dlJWVJUnKyspSSEiIo+hIUq9eveTt7a1du3Zd9thpaWkKDg52LFFRUZ4bCAAAMFWtLTsFBQWSpLCwMKf1YWFhjm0FBQVq3Lix03ZfX181bNjQsc+lTJo0SSUlJY4lPz/fzekBAEBtYeptLLPYbDbZbDazYwAAgBpQa6/shIeHS5IKCwud1hcWFjq2hYeHq6ioyGn7+fPndeLECcc+AADg+lZry06zZs0UHh6ubdu2OdaVlpZq165dstvtkiS73a6TJ08qJyfHsc+HH36oqqoqderUqcYzAwCA2sfU21hlZWX66quvHO+PHDmi3NxcNWzYUNHR0UpJSdHzzz+vVq1aqVmzZpoyZYoiIyP1hz/8QZLUunVr3XvvvXr88ce1ZMkSVVRUaPTo0XrooYcu+00sAABwfTG17Hz22We6++67He9TU1MlSUlJSVq5cqUmTJig06dP64knntDJkyfVtWtXbdq0Sf7+/o7PvPXWWxo9erR69uwpb29vDRo0SAsXLqzxsQAAgNrJ1LLTvXt3GYZx2e1eXl6aOXOmZs6cedl9GjZsqPT0dE/EAwAAFlBr5+wAAAC4A2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mmXKzqJFi3TTTTfJ399fnTp10u7du82OBAAAagFLlJ2///3vSk1N1bRp07R3717Fx8crISFBRUVFZkcDAAAms0TZefnll/X444/r0UcfVWxsrJYsWaK6devqtddeMzsaAAAwma/ZAarr3LlzysnJ0aRJkxzrvL291atXL2VlZV3yM+Xl5SovL3e8LykpkSSVlpZetG9l+U9uTmyOS43t15w6W+mhJDXrasd9/qfzHkpSs6523KfPX5/j/qn8jIeS1KyrHffZigoPJalZVzvusrOnPZSkZl3tuH/5/7tr2aXGfWGdYRi//mHjGvfdd98ZkoydO3c6rR8/frxxxx13XPIz06ZNMySxsLCwsLCwWGDJz8//1a5wzV/ZccWkSZOUmprqeF9VVaUTJ06oUaNG8vLyqtEspaWlioqKUn5+voKCgmr03GZi3Iz7esC4Gff1wMxxG4ahU6dOKTIy8lf3u+bLzg033CAfHx8VFhY6rS8sLFR4ePglP2Oz2WSz2ZzWhYSEeCriFQkKCrqu/nBcwLivL4z7+sK4ry9mjTs4OPg397nmJyj7+fmpQ4cO2rZtm2NdVVWVtm3bJrvdbmIyAABQG1zzV3YkKTU1VUlJSerYsaPuuOMOzZ8/X6dPn9ajjz5qdjQAAGAyS5SdIUOGqLi4WFOnTlVBQYHat2+vTZs2KSwszOxov8lms2natGkX3VazOsbNuK8HjJtxXw+uhXF7GcZvfV8LAADg2nXNz9kBAAD4NZQdAABgaZQdAABgaZQdAABgaZQdEyxevFjt2rVz/ACT3W7Xxo0bzY5V4+bMmSMvLy+lpKSYHcWjpk+fLi8vL6clJibG7Fg14rvvvtPDDz+sRo0aKSAgQHFxcfrss8/MjuVRlZWVmjJlipo1a6aAgAC1aNFCs2bN+u1n91yDPv74Y/Xr10+RkZHy8vLS2rVrnbYbhqGpU6cqIiJCAQEB6tWrlw4fPmxOWDf6tXFXVFRo4sSJiouLU2BgoCIjIzV8+HAdO3bMvMBu8Fv/riXp4MGD6t+/v4KDgxUYGKjbb79dR48erfmwl0DZMUGTJk00Z84c5eTk6LPPPlOPHj10//33a//+/WZHqzF79uzR0qVL1a5dO7Oj1Ig2bdro+PHjjuXTTz81O5LH/fjjj+rSpYvq1KmjjRs36sCBA/rTn/6kBg0amB3No1588UUtXrxYf/nLX3Tw4EG9+OKLmjt3rv785z+bHc3tTp8+rfj4eC1atOiS2+fOnauFCxdqyZIl2rVrlwIDA5WQkKCzZ8/WcFL3+rVxnzlzRnv37tWUKVO0d+9erV69WocOHVL//v1NSOo+v/Xv+uuvv1bXrl0VExOjjz76SP/zP/+jKVOmyN/fv4aTXoY7HsaJ6mvQoIHx17/+1ewYNeLUqVNGq1atjIyMDOOuu+4yxowZY3Ykj5o2bZoRHx9vdowaN3HiRKNr165mx6hxffv2NUaMGOG0buDAgUZiYqJJiWqGJGPNmjWO91VVVUZ4eLjxX//1X451J0+eNGw2m/G3v/3NhISe8e/jvpTdu3cbkoxvvvmmZkJ52KXGPGTIEOPhhx82J9AV4MqOySorK7Vq1SqdPn36unm8RXJysvr27atevXqZHaXGHD58WJGRkWrevLkSExNrzaVdT3r//ffVsWNHPfjgg2rcuLFuvfVWLVu2zOxYHnfnnXdq27Zt+uc//ylJ2rdvnz799FP16dPH5GQ168iRIyooKHD6cx4cHKxOnTopKyvLxGQ1r6SkRF5eXqY/g9FTqqqqtH79et18881KSEhQ48aN1alTp0ve6jILZcckeXl5qlevnmw2m5588kmtWbNGsbGxZsfyuFWrVmnv3r1KS0szO0qN6dSpk1auXKlNmzZp8eLFOnLkiH73u9/p1KlTZkfzqP/93//V4sWL1apVK23evFmjRo3S008/rddff93saB717LPP6qGHHlJMTIzq1KmjW2+9VSkpKUpMTDQ7Wo0qKCiQpIt+yT4sLMyx7Xpw9uxZTZw4UUOHDrXsw0GLiopUVlamOXPm6N5779WWLVs0YMAADRw4UJmZmWbHk2SRx0Vci2655Rbl5uaqpKRE7777rpKSkpSZmWnpwpOfn68xY8YoIyOj9tzHrQG//Bt9u3bt1KlTJzVt2lRvv/22Ro4caWIyz6qqqlLHjh01e/ZsSdKtt96qL774QkuWLFFSUpLJ6Tzn7bff1ltvvaX09HS1adNGubm5SklJUWRkpKXHjYtVVFRo8ODBMgxDixcvNjuOx1RVVUmS7r//fo0dO1aS1L59e+3cuVNLlizRXXfdZWY8SVzZMY2fn59atmypDh06KC0tTfHx8VqwYIHZsTwqJydHRUVFuu222+Tr6ytfX19lZmZq4cKF8vX1VWVlpdkRa0RISIhuvvlmffXVV2ZH8aiIiIiLynvr1q0tfwtv/Pjxjqs7cXFxGjZsmMaOHXtdXc2UpPDwcElSYWGh0/rCwkLHNiu7UHS++eYbZWRkWPaqjiTdcMMN8vX1rdV/3ik7tURVVZXKy8vNjuFRPXv2VF5ennJzcx1Lx44dlZiYqNzcXPn4+JgdsUaUlZXp66+/VkREhNlRPKpLly46dOiQ07p//vOfatq0qUmJasaZM2fk7e38n1YfHx/H336vF82aNVN4eLi2bdvmWFdaWqpdu3ZZfn7ihaJz+PBhbd26VY0aNTI7kkf5+fnp9ttvr9V/3rmNZYJJkyapT58+io6O1qlTp5Senq6PPvpImzdvNjuaR9WvX19t27Z1WhcYGKhGjRpdtN5Kxo0bp379+qlp06Y6duyYpk2bJh8fHw0dOtTsaB41duxY3XnnnZo9e7YGDx6s3bt369VXX9Wrr75qdjSP6tevn1544QVFR0erTZs2+vzzz/Xyyy9rxIgRZkdzu7KyMqcrlEeOHFFubq4aNmyo6OhopaSk6Pnnn1erVq3UrFkzTZkyRZGRkfrDH/5gXmg3+LVxR0RE6IEHHtDevXu1bt06VVZWOuYoNWzYUH5+fmbFrpbf+nc9fvx4DRkyRN26ddPdd9+tTZs26YMPPtBHH31kXuhfMvvrYNejESNGGE2bNjX8/PyM0NBQo2fPnsaWLVvMjmWK6+Gr50OGDDEiIiIMPz8/48YbbzSGDBlifPXVV2bHqhEffPCB0bZtW8NmsxkxMTHGq6++anYkjystLTXGjBljREdHG/7+/kbz5s2N5557zigvLzc7mttt377dkHTRkpSUZBjGz18/nzJlihEWFmbYbDajZ8+exqFDh8wN7Qa/Nu4jR45ccpskY/v27WZHd9lv/bs2DMNYvny50bJlS8Pf39+Ij4831q5da17gf+NlGBb8WU8AAID/w5wdAABgaZQdAABgaZQdAABgaZQdAABgaZQdAABgaZQdAABgaZQdAABgaZQdAABgaZQdANeEm266SfPnz3e89/Ly0tq1a6t1zJUrVyokJKRaxwBQ+/FsLADXpOPHj6tBgwZmxwBwDaDsALgmhYeHmx1B0s9PuK5Tp47ZMQD8Cm5jAagxVVVVmjt3rlq2bCmbzabo6Gi98MIL6tGjh0aPHu20b3Fxsfz8/LRt27ZLHuuXt7H+9a9/ycvLS6tXr9bdd9+tunXrKj4+XllZWU6fWblypaKjo1W3bl0NGDBAP/zww0XHfe+993TbbbfJ399fzZs314wZM3T+/Hmn8y5evFj9+/dXYGCgXnjhBf34449KTExUaGioAgIC1KpVK61YsaKa/7QAuAtlB0CNmTRpkubMmaMpU6bowIEDSk9PV1hYmB577DGlp6ervLzcse+bb76pG2+8UT169Lji4z/33HMaN26ccnNzdfPNN2vo0KGOorJr1y6NHDlSo0ePVm5uru6++249//zzTp//5JNPNHz4cI0ZM0YHDhzQ0qVLtXLlSr3wwgtO+02fPl0DBgxQXl6eRowY4RjPxo0bdfDgQS1evFg33HBDNf5JAXArsx+7DuD6UFpaathsNmPZsmUXbfvpp5+MBg0aGH//+98d69q1a2dMnz7d8b5p06bGvHnzHO8lGWvWrDEMwzCOHDliSDL++te/Orbv37/fkGQcPHjQMAzDGDp0qHHfffc5nXfIkCFGcHCw433Pnj2N2bNnO+3zxhtvGBEREU7nTUlJcdqnX79+xqOPPvob/wQAmIUrOwBqxMGDB1VeXq6ePXtetM3f31/Dhg3Ta6+9Jknau3evvvjiCz3yyCNXdY527do5XkdEREiSioqKHOfv1KmT0/52u93p/b59+zRz5kzVq1fPsTz++OM6fvy4zpw549ivY8eOTp8bNWqUVq1apfbt22vChAnauXPnVeUG4FlMUAZQIwICAn51+2OPPab27dvr22+/1YoVK9SjRw81bdr0qs7xy4nCXl5ekn6eJ3SlysrKNGPGDA0cOPCibf7+/o7XgYGBTtv69Omjb775Rhs2bFBGRoZ69uyp5ORkvfTSS1eVH4BncGUHQI1o1aqVAgICLjvhOC4uTh07dtSyZcuUnp6uESNGuPX8rVu31q5du5zWZWdnO72/7bbbdOjQIbVs2fKixdv71/9zGRoaqqSkJL355puaP3++Xn31VbfmB+A6ruwAqBH+/v6aOHGiJkyYID8/P3Xp0kXFxcXav3+/Ro4cKennqzujR49WYGCgBgwY4NbzP/300+rSpYteeukl3X///dq8ebM2bdrktM/UqVP1+9//XtHR0XrggQfk7e2tffv26YsvvrhoMvO/f65Dhw5q06aNysvLtW7dOrVu3dqt+QG4jis7AGrMlClT9Mwzz2jq1Klq3bq1hgwZ4phTI0lDhw6Vr6+vhg4d6nTbyB06d+6sZcuWacGCBYqPj9eWLVs0efJkp30SEhK0bt06bdmyRbfffrs6d+6sefPm/ebtND8/P02aNEnt2rVTt27d5OPjo1WrVrk1PwDXeRmGYZgdAgCkn38vp0WLFtqzZ49uu+02s+MAsAjKDgDTVVRU6IcfftC4ceN05MgR7dixw+xIACyE21gATLdjxw5FRERoz549WrJkidlxAFgMV3YAAIClcWUHAABYGmUHAABYGmUHAABYGmUHAABYGmUHAABYGmUHAABYGmUHAABYGmUHAABY2v8DJkzS7x6XHj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4" name="AutoShape 4" descr="data:image/png;base64,iVBORw0KGgoAAAANSUhEUgAAAjsAAAGwCAYAAABPSaTdAAAAOXRFWHRTb2Z0d2FyZQBNYXRwbG90bGliIHZlcnNpb24zLjcuMSwgaHR0cHM6Ly9tYXRwbG90bGliLm9yZy/bCgiHAAAACXBIWXMAAA9hAAAPYQGoP6dpAAAw10lEQVR4nO3de1hVdaL/8Q8X2SAKqCGXBPNWiCKWlu50zNQkc7RRS/OQUlo9OVgiecmTd0vM0+RlxtQc007FONWolXc0o1JQw/CQmmMdJynlUiaIJiKs3x8d9689aulmbxYu36/nWc+z91prr/X51mN9XOu79/IyDMMQAACARXmbHQAAAMCTKDsAAMDSKDsAAMDSKDsAAMDSKDsAAMDSKDsAAMDSKDsAAMDSfM0OUBtUVVXp2LFjql+/vry8vMyOAwAAroBhGDp16pQiIyPl7X356zeUHUnHjh1TVFSU2TEAAIAL8vPz1aRJk8tup+xIql+/vqSf/2EFBQWZnAYAAFyJ0tJSRUVFOf4/fjmUHclx6yooKIiyAwDANea3pqAwQRkAAFgaZQcAAFgaZQcAAFgaZQcAAFgaZQcAAFgaZQcAAFgaZQcAAFgaZQcAAFgaZQcAAFgaZQcAAFgaZQcAAFgaZQcAAFgaZQcAAFgaZQcAAFgaZQcAAFiar9kBAACA50yfPt3sCG5RnXFwZQcAAFgaZQcAAFgaZQcAAFgaZQcAAFgaZQcAAFgaZQcAAFgaZQcAAFgaZQcAAFgaZQcAAFgaZQcAAFiaqWVn+vTp8vLyclpiYmIc28+ePavk5GQ1atRI9erV06BBg1RYWOh0jKNHj6pv376qW7euGjdurPHjx+v8+fM1PRQAAFBLmf5srDZt2mjr1q2O976+/z/S2LFjtX79er3zzjsKDg7W6NGjNXDgQO3YsUOSVFlZqb59+yo8PFw7d+7U8ePHNXz4cNWpU0ezZ8+u8bEAAIDax/Sy4+vrq/Dw8IvWl5SUaPny5UpPT1ePHj0kSStWrFDr1q2VnZ2tzp07a8uWLTpw4IC2bt2qsLAwtW/fXrNmzdLEiRM1ffp0+fn51fRwAABALWP6nJ3Dhw8rMjJSzZs3V2Jioo4ePSpJysnJUUVFhXr16uXYNyYmRtHR0crKypIkZWVlKS4uTmFhYY59EhISVFpaqv3791/2nOXl5SotLXVaAACANZladjp16qSVK1dq06ZNWrx4sY4cOaLf/e53OnXqlAoKCuTn56eQkBCnz4SFhamgoECSVFBQ4FR0Lmy/sO1y0tLSFBwc7FiioqLcOzAAAFBrmHobq0+fPo7X7dq1U6dOndS0aVO9/fbbCggI8Nh5J02apNTUVMf70tJSCg8AABZl+m2sXwoJCdHNN9+sr776SuHh4Tp37pxOnjzptE9hYaFjjk94ePhF38668P5S84AusNlsCgoKcloAAIA11aqyU1ZWpq+//loRERHq0KGD6tSpo23btjm2Hzp0SEePHpXdbpck2e125eXlqaioyLFPRkaGgoKCFBsbW+P5AQBA7WPqbaxx48apX79+atq0qY4dO6Zp06bJx8dHQ4cOVXBwsEaOHKnU1FQ1bNhQQUFBeuqpp2S329W5c2dJUu/evRUbG6thw4Zp7ty5Kigo0OTJk5WcnCybzWbm0AAAQC1hatn59ttvNXToUP3www8KDQ1V165dlZ2drdDQUEnSvHnz5O3trUGDBqm8vFwJCQl65ZVXHJ/38fHRunXrNGrUKNntdgUGBiopKUkzZ840a0gAAKCW8TIMwzA7hNlKS0sVHByskpIS5u8AACxl+vTpZkdwi0uN40r//12r5uwAAAC4G2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Wq0qO3PmzJGXl5dSUlIc686ePavk5GQ1atRI9erV06BBg1RYWOj0uaNHj6pv376qW7euGjdurPHjx+v8+fM1nB4AANRGtabs7NmzR0uXLlW7du2c1o8dO1YffPCB3nnnHWVmZurYsWMaOHCgY3tlZaX69u2rc+fOaefOnXr99de1cuVKTZ06taaHAAAAaqFaUXbKysqUmJioZcuWqUGDBo71JSUlWr58uV5++WX16NFDHTp00IoVK7Rz505lZ2dLkrZs2aIDBw7ozTffVPv27dWnTx/NmjVLixYt0rlz58waEgAAqCVqRdlJTk5W37591atXL6f1OTk5qqiocFofExOj6OhoZWVlSZKysrIUFxensLAwxz4JCQkqLS3V/v37L3m+8vJylZaWOi0AAMCafM0OsGrVKu3du1d79uy5aFtBQYH8/PwUEhLitD4sLEwFBQWOfX5ZdC5sv7DtUtLS0jRjxgw3pAcAALWdqVd28vPzNWbMGL311lvy9/evsfNOmjRJJSUljiU/P7/Gzg0AAGqWqWUnJydHRUVFuu222+Tr6ytfX19lZmZq4cKF8vX1VVhYmM6dO6eTJ086fa6wsFDh4eGSpPDw8Iu+nXXh/YV9/p3NZlNQUJDTAgAArMnUstOzZ0/l5eUpNzfXsXTs2FGJiYmO13Xq1NG2bdscnzl06JCOHj0qu90uSbLb7crLy1NRUZFjn4yMDAUFBSk2NrbGxwQAAGoXU+fs1K9fX23btnVaFxgYqEaNGjnWjxw5UqmpqWrYsKGCgoL01FNPyW63q3PnzpKk3r17KzY2VsOGDdPcuXNVUFCgyZMnKzk5WTabrcbHBAAAahfTJyj/lnnz5snb21uDBg1SeXm5EhIS9Morrzi2+/j4aN26dRo1apTsdrsCAwOVlJSkmTNnmpgaAHA9GTNmjIqLiyVJoaGhWrBggcmJ8Eu1rux89NFHTu/9/f21aNEiLVq06LKfadq0qTZs2ODhZAAAXFpxcfFF80dRe9SK39kBAADwFMoOAACwNMoOAACwNMoOAACwNMoOAACwtFr3bSwAADzh4AsfeuzYFSVnnV578lytn+vhsWNbFVd2AACApVF2AACApVF2AACApVF2AACApTFBGQDgNtfrM6JCbPUv+Rq1A2UHAOA21+szolI7JJkdAb+C21gAAMDSKDsAAMDSKDsAAMDSKDsAAMDSKDsAAMDSKDsAAMDS+Oo5AFxnXnj4AY8du+T7kl+8LvbouZ57812PHRvWwpUdAABgaZQdAABgaZQdAABgaZQdAABgaZQdAABgaZQdAABgaXz1HADgNjZvL134e/TPrwHzUXYAAG7T4YYgsyMAF+E2FgAAsDTKDgAAsDTKDgAAsDTKDgAAsDSXyk5+fr6+/fZbx/vdu3crJSVFr776qtuCAQAAuINLZec//uM/tH37dklSQUGB7rnnHu3evVvPPfecZs6c6daAAAAA1eFS2fniiy90xx13SJLefvtttW3bVjt37tRbb72llStXujMfAABAtbhUdioqKmSz2SRJW7duVf/+/SVJMTExOn78uPvSAQAAVJNLZadNmzZasmSJPvnkE2VkZOjee++VJB07dkyNGjVya0AAAIDqcKnsvPjii1q6dKm6d++uoUOHKj4+XpL0/vvvO25vAQAA1AYuPS6ie/fu+v7771VaWqoGDRo41j/xxBOqW7eu28IBAABUl8vPxvLx8XEqOpJ00003VTcPAACAW7l0G6uwsFDDhg1TZGSkfH195ePj47QAAADUFi5d2XnkkUd09OhRTZkyRREREfLy8nJ3LgAAALdwqex8+umn+uSTT9S+fXs3xwEAAHAvl8pOVFSUDMNwdxYAsIwxY8aouLhYkhQaGqoFCxaYnAi4frk0Z2f+/Pl69tln9a9//cvNcQDAGoqLi1VYWKjCwkJH6QFgDpeu7AwZMkRnzpxRixYtVLduXdWpU8dp+4kTJ9wSDgAAoLpcKjvz5893cwwAAADPcKnsJCUluTsHANS4vzzzgceOferEGafXnjzX6D/189ixAStw+UcFKysrtXbtWh08eFDSz8/L6t+/P7+zAwAAahWXys5XX32l++67T999951uueUWSVJaWpqioqK0fv16tWjRwq0hAeBa4+9X/5KvAdQ8l8rO008/rRYtWig7O1sNGzaUJP3www96+OGH9fTTT2v9+vVuDQkA15q7Wg02OwKA/+NS2cnMzHQqOpLUqFEjzZkzR126dHFbOAAAgOpy6Xd2bDabTp06ddH6srIy+fn5VTsUAACAu7hUdn7/+9/riSee0K5du2QYhgzDUHZ2tp588kn179/f3RkBAABc5lLZWbhwoVq0aCG73S5/f3/5+/urS5cuatmyJT+JDgAAahWX5uyEhITovffe0+HDh/Xll19Kklq3bq2WLVu6NRwAAEB1ufw7O5LUqlUrtWrVyl1ZAAAA3O6Ky05qaqpmzZqlwMBApaam/uq+L7/8crWDAQAAuMMVz9n5/PPPVVFR4Xh9uSU3N/eKT7548WK1a9dOQUFBCgoKkt1u18aNGx3bz549q+TkZDVq1Ej16tXToEGDVFhY6HSMo0ePqm/fvqpbt64aN26s8ePH6/z581ecAQAAWNsVX9nZvn37JV9XR5MmTTRnzhy1atVKhmHo9ddf1/3336/PP/9cbdq00dixY7V+/Xq98847Cg4O1ujRozVw4EDt2LFD0s+PrOjbt6/Cw8O1c+dOHT9+XMOHD1edOnU0e/Zst2QEAADXtmrN2bmgtLRUH374oWJiYhQTE3PFn+vXz/nhdS+88IIWL16s7OxsNWnSRMuXL1d6erp69OghSVqxYoVat26t7Oxsde7cWVu2bNGBAwe0detWhYWFqX379po1a5YmTpyo6dOnX/Y3f8rLy1VeXu6UHwAAWJNLXz0fPHiw/vKXv0iSfvrpJ3Xs2FGDBw9WXFyc/vGPf7gUpLKyUqtWrdLp06dlt9uVk5OjiooK9erVy7FPTEyMoqOjlZWVJUnKyspSXFycwsLCHPskJCSotLRU+/fvv+y50tLSFBwc7FiioqJcygwAAGo/l8rOxx9/rN/97neSpDVr1sgwDJ08eVILFy7U888/f1XHysvLU7169WSz2fTkk09qzZo1io2NVUFBgfz8/BQSEuK0f1hYmAoKCiRJBQUFTkXnwvYL2y5n0qRJKikpcSz5+flXlRkAAFw7XLqNVVJS4ngu1qZNmzRo0CDVrVtXffv21fjx46/qWLfccotyc3NVUlKid999V0lJScrMzHQl1hWz2Wyy2WwePQcAAKgdXLqyExUVpaysLJ0+fVqbNm1S7969JUk//vij/P39r+pYfn5+atmypTp06KC0tDTFx8drwYIFCg8P17lz53Ty5Emn/QsLCxUeHi5JCg8Pv+jbWRfeX9gHAABc31wqOykpKUpMTFSTJk0UGRmp7t27S/r59lZcXFy1AlVVVam8vFwdOnRQnTp1tG3bNse2Q4cO6ejRo7Lb7ZIku92uvLw8FRUVOfbJyMhQUFCQYmNjq5UDAABYg0u3sf74xz/qjjvuUH5+vu655x55e//cmZo3b35Vc3YmTZqkPn36KDo6WqdOnVJ6ero++ugjbd68WcHBwRo5cqRSU1PVsGFDBQUF6amnnpLdblfnzp0lSb1791ZsbKyGDRumuXPnqqCgQJMnT1ZycjK3qQAAgKRqfPW8Y8eO6tixo6Sfv0mVl5enO++8Uw0aNLjiYxQVFWn48OE6fvy4goOD1a5dO23evFn33HOPJGnevHny9vbWoEGDVF5eroSEBL3yyiuOz/v4+GjdunUaNWqU7Ha7AgMDlZSUpJkzZ7o6LAAAYDEulZ2UlBTFxcVp5MiRqqys1F133aWdO3eqbt26WrduneO21m9Zvnz5r2739/fXokWLtGjRosvu07RpU23YsOFq4gMAgOuIS3N23n33XcXHx0uSPvjgAx05ckRffvmlxo4dq+eee86tAQEAAKrDpbLz/fffO77ttGHDBj344IO6+eabNWLECOXl5bk1IAAAQHW4VHbCwsJ04MABVVZWatOmTY45NmfOnJGPj49bAwIAAFSHS3N2Hn30UQ0ePFgRERHy8vJyPNJh165dV/VsLAAAAE9zqexMnz5dbdu2VX5+vh588EHH17x9fHz07LPPujUgAABAdbj81fMHHnjgonVJSUnVCgMAAOBuV1x2Fi5cqCeeeEL+/v5auHDhr+779NNPVzsYAACAO1xx2Zk3b54SExPl7++vefPmXXY/Ly8vyg4AAKg1rrjsHDly5JKvAQAAajOXvnoOAABwrXBpgrJhGHr33Xe1fft2FRUVqaqqymn76tWr3RIOAACgulx+NtbSpUt19913KywsTF5eXu7OBQAA4BYulZ033nhDq1ev1n333efuPAAAAG7l0pyd4OBgNW/e3N1ZAAAA3M7lX1CeMWOGXnvtNQUEBLg7EwALGTNmjIqLiyVJoaGhWrBggcmJAFxvXCo7gwcP1t/+9jc1btxYN910k+rUqeO0fe/evW4JB+DaV1xcrMLCQrNjALiOuVR2kpKSlJOTo4cffpgJygAAoFZzqeysX79emzdvVteuXd2dB4AJMrvd5bFjn/X1kf7vL0RnCwo8eq67Ps702LEBXLtcKjtRUVEKCgpydxYAFhRkSJLxi9cAULNcKjt/+tOfNGHCBC1ZskQ33XSTmyMBsJJHKyvNjgDgOudS2Xn44Yd15swZtWjRQnXr1r1ogvKJEyfcEg4AAKC6XCo78+fPd3MMAAAAz3D521gAAADXApefev71119r8uTJGjp0qIqKiiRJGzdu1P79+90WDgAAoLpcKjuZmZmKi4vTrl27tHr1apWVlUmS9u3bp2nTprk1IAAAQHW4VHaeffZZPf/888rIyJCfn59jfY8ePZSdne22cAAAANXlUtnJy8vTgAEDLlrfuHFjff/999UOBQAA4C4ulZ2QkBAdP378ovWff/65brzxxmqHAgAAcBeXys5DDz2kiRMnqqCgQF5eXqqqqtKOHTs0btw4DR8+3N0ZAQAAXOZS2Zk9e7ZiYmIUFRWlsrIyxcbGqlu3brrzzjs1efJkd2cEAABwmUu/s+Pn56dly5Zp6tSpysvLU1lZmW699Va1atXK3fkAAACqxaWyc0FUVJSioqIuuz0oKEi5ublq3rx5dU4DWMKYMWNUXFwsSQoNDdWCBQtMTgQA14dqlZ3fYhg84hi4oLi4WIWFhWbHAIDrjsu/oAwAAHAtoOwAAABLo+wAAABL8+icHS8vL08eHnC7Ln/u4rFj20pt8tLPfyYKSgs8eq4dT+3w2LEB4Frj0Ss7TFAGAABm82jZ2bhxI4+PAAAAprrqsnP8+HG9+eab2rBhg86dO+e07fTp05o5c6bjfdeuXWWz2aqfEgAAwEVXVXb27Nmj2NhYJScn64EHHlCbNm20f/9+x/aysjLNmDHD7SEBKzACDKcFAFAzrqrs/Od//qcGDBigH3/8UYWFhbrnnnt011136fPPP/dUPsAyznU7p/KEcpUnlOtct3O//QEAgFtc1bexcnJytGjRInl7e6t+/fp65ZVXFB0drZ49e2rz5s2Kjo72VE4AAACXXPVXz8+ePev0/tlnn5Wvr6969+6t1157zW3BAAAA3OGqyk7btm21c+dOtWvXzmn9uHHjVFVVpaFDh7o1HAAAQHVd1Zyd4cOHa8eOS/9Y2YQJEzRjxgxuZQEAgFrlqsrOY489pjfeeOOy2ydOnKgjR45UOxQAAIC7VOtxEcXFxTp06JAk6ZZbblFoaKhbQgEAALiLS7+gfPr0aY0YMUKRkZHq1q2bunXrpsjISI0cOVJnzpxxd0YAAACXuVR2UlNTlZmZqffff18nT57UyZMn9d577ykzM1PPPPOMuzMCAAC4zKXbWP/4xz/07rvvqnv37o519913nwICAjR48GAtXrzYXfkAAACqxaUrO2fOnFFYWNhF6xs3bsxtLAAAUKu4VHbsdrumTZvm9AODP/30k2bMmCG73e62cAAAANXl0m2s+fPn695771WTJk0UHx8vSdq3b59sNpu2bNni1oAAAADV4VLZiYuL0+HDh/XWW2/pyy+/lCQNHTpUiYmJCggIcGtAWM+YMWNUXFwsSQoNDdWCBQtMTgQAsDKXyk5aWprCwsL0+OOPO61/7bXXVFxcrIkTJ7olHKypuLhYhYWFZscAAFwnXCo7S5cuVXp6+kXr27Rpo4ceeuiKy05aWppWr16tL7/8UgEBAbrzzjv14osv6pZbbnHsc/bsWT3zzDNatWqVysvLlZCQoFdeecVpgvTRo0c1atQobd++XfXq1VNSUpLS0tLk61ut30y8rh2dGeexY58/2UiSz/+9PubRc0VPzfPYsQEA1waXJigXFBQoIiLiovWhoaE6fvz4FR8nMzNTycnJys7OVkZGhioqKtS7d2+dPn3asc/YsWP1wQcf6J133lFmZqaOHTumgQMHOrZXVlaqb9++OnfunHbu3KnXX39dK1eu1NSpU10ZGgAAsBiXLn1ERUVpx44datasmdP6HTt2KDIy8oqPs2nTJqf3K1euVOPGjZWTk6Nu3bqppKREy5cvV3p6unr06CFJWrFihVq3bq3s7Gx17txZW7Zs0YEDB7R161aFhYWpffv2mjVrliZOnKjp06fLz8/PlSHCgxraKi/5GgAAT3Cp7Dz++ONKSUlRRUWFo4Rs27ZNEyZMqNYvKJeUlEiSGjZsKEnKyclRRUWFevXq5dgnJiZG0dHRysrKUufOnZWVlaW4uDin21oJCQkaNWqU9u/fr1tvvfWi85SXl6u8vNzxvrS01OXMuHr/eetJsyMAAK4jLpWd8ePH64cfftAf//hHnTt3TpLk7++viRMnatKkSS4FqaqqUkpKirp06aK2bdtK+vl2mZ+fn0JCQpz2DQsLU0FBgWOff/+BwwvvL+zz79LS0jRjxgyXcgIAgGuLS3N2vLy89OKLL6q4uFjZ2dnat2+fTpw4Ua15MsnJyfriiy+0atUql49xpSZNmqSSkhLHkp+f7/FzAgAAc1Tr60r16tXT7bffXu0Qo0eP1rp16/Txxx+rSZMmjvXh4eE6d+6cTp486XR1p7CwUOHh4Y59du/e7XS8C19rvrDPv7PZbLLZbNXODQAAaj+Xruy4i2EYGj16tNasWaMPP/zwognPHTp0UJ06dbRt2zbHukOHDuno0aOOx1LY7Xbl5eWpqKjIsU9GRoaCgoIUGxtbMwMBAAC1lqk/RJOcnKz09HS99957ql+/vmOOTXBwsAICAhQcHKyRI0cqNTVVDRs2VFBQkJ566inZ7XZ17txZktS7d2/FxsZq2LBhmjt3rgoKCjR58mQlJydz9QYAAJhbdhYvXixJ6t69u9P6FStW6JFHHpEkzZs3T97e3ho0aJDTjwpe4OPjo3Xr1mnUqFGy2+0KDAxUUlKSZs6cWVPDAAAAtZipZccwjN/cx9/fX4sWLdKiRYsuu0/Tpk21YcMGd0YDAAAWYeqcHQAAAE+j7AAAAEuj7AAAAEvjseAmGjNmjIqLiyX9/BDVBQsWmJwIAADroeyYqLi42PEDiAAAwDO4jQUAACyNsgMAACyNsgMAACyNsgMAACyNCcq/ocP4//bYsYN+LHO0zeM/lnn0XDn/NdxjxwYAoDbjyg4AALA0yg4AALA0yg4AALA05uyYqKpO4CVfAwAA96HsmKjslj5mRwAAwPK4jQUAACyNsgMAACyNsgMAACyNsgMAACyNsgMAACyNsgMAACyNsgMAACyNsgMAACyNsgMAACyNsgMAACyNsgMAACyNsgMAACyNsgMAACyNsgMAACyNsgMAACyNsgMAACyNsgMAACyNsgMAACyNsgMAACyNsgMAACyNsgMAACyNsgMAACyNsgMAACyNsgMAACyNsgMAACyNsgMAACyNsgMAACyNsgMAACyNsgMAACyNsgMAACyNsgMAACyNsgMAACyNsgMAACyNsgMAACyNsgMAACyNsgMAACyNsgMAACyNsgMAACyNsgMAACyNsgMAACyNsgMAACyNsgMAACzN1LLz8ccfq1+/foqMjJSXl5fWrl3rtN0wDE2dOlUREREKCAhQr169dPjwYad9Tpw4ocTERAUFBSkkJEQjR45UWVlZDY4CAADUZqaWndOnTys+Pl6LFi265Pa5c+dq4cKFWrJkiXbt2qXAwEAlJCTo7Nmzjn0SExO1f/9+ZWRkaN26dfr444/1xBNP1NQQAABALedr5sn79OmjPn36XHKbYRiaP3++Jk+erPvvv1+S9N///d8KCwvT2rVr9dBDD+ngwYPatGmT9uzZo44dO0qS/vznP+u+++7TSy+9pMjIyEseu7y8XOXl5Y73paWlbh4ZAACoLWrtnJ0jR46ooKBAvXr1cqwLDg5Wp06dlJWVJUnKyspSSEiIo+hIUq9eveTt7a1du3Zd9thpaWkKDg52LFFRUZ4bCAAAMFWtLTsFBQWSpLCwMKf1YWFhjm0FBQVq3Lix03ZfX181bNjQsc+lTJo0SSUlJY4lPz/fzekBAEBtYeptLLPYbDbZbDazYwAAgBpQa6/shIeHS5IKCwud1hcWFjq2hYeHq6ioyGn7+fPndeLECcc+AADg+lZry06zZs0UHh6ubdu2OdaVlpZq165dstvtkiS73a6TJ08qJyfHsc+HH36oqqoqderUqcYzAwCA2sfU21hlZWX66quvHO+PHDmi3NxcNWzYUNHR0UpJSdHzzz+vVq1aqVmzZpoyZYoiIyP1hz/8QZLUunVr3XvvvXr88ce1ZMkSVVRUaPTo0XrooYcu+00sAABwfTG17Hz22We6++67He9TU1MlSUlJSVq5cqUmTJig06dP64knntDJkyfVtWtXbdq0Sf7+/o7PvPXWWxo9erR69uwpb29vDRo0SAsXLqzxsQAAgNrJ1LLTvXt3GYZx2e1eXl6aOXOmZs6cedl9GjZsqPT0dE/EAwAAFlBr5+wAAAC4A2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GmUHAABYmmXKzqJFi3TTTTfJ399fnTp10u7du82OBAAAagFLlJ2///3vSk1N1bRp07R3717Fx8crISFBRUVFZkcDAAAms0TZefnll/X444/r0UcfVWxsrJYsWaK6devqtddeMzsaAAAwma/ZAarr3LlzysnJ0aRJkxzrvL291atXL2VlZV3yM+Xl5SovL3e8LykpkSSVlpZetG9l+U9uTmyOS43t15w6W+mhJDXrasd9/qfzHkpSs6523KfPX5/j/qn8jIeS1KyrHffZigoPJalZVzvusrOnPZSkZl3tuH/5/7tr2aXGfWGdYRi//mHjGvfdd98ZkoydO3c6rR8/frxxxx13XPIz06ZNMySxsLCwsLCwWGDJz8//1a5wzV/ZccWkSZOUmprqeF9VVaUTJ06oUaNG8vLyqtEspaWlioqKUn5+voKCgmr03GZi3Iz7esC4Gff1wMxxG4ahU6dOKTIy8lf3u+bLzg033CAfHx8VFhY6rS8sLFR4ePglP2Oz2WSz2ZzWhYSEeCriFQkKCrqu/nBcwLivL4z7+sK4ry9mjTs4OPg397nmJyj7+fmpQ4cO2rZtm2NdVVWVtm3bJrvdbmIyAABQG1zzV3YkKTU1VUlJSerYsaPuuOMOzZ8/X6dPn9ajjz5qdjQAAGAyS5SdIUOGqLi4WFOnTlVBQYHat2+vTZs2KSwszOxov8lms2natGkX3VazOsbNuK8HjJtxXw+uhXF7GcZvfV8LAADg2nXNz9kBAAD4NZQdAABgaZQdAABgaZQdAABgaZQdEyxevFjt2rVz/ACT3W7Xxo0bzY5V4+bMmSMvLy+lpKSYHcWjpk+fLi8vL6clJibG7Fg14rvvvtPDDz+sRo0aKSAgQHFxcfrss8/MjuVRlZWVmjJlipo1a6aAgAC1aNFCs2bN+u1n91yDPv74Y/Xr10+RkZHy8vLS2rVrnbYbhqGpU6cqIiJCAQEB6tWrlw4fPmxOWDf6tXFXVFRo4sSJiouLU2BgoCIjIzV8+HAdO3bMvMBu8Fv/riXp4MGD6t+/v4KDgxUYGKjbb79dR48erfmwl0DZMUGTJk00Z84c5eTk6LPPPlOPHj10//33a//+/WZHqzF79uzR0qVL1a5dO7Oj1Ig2bdro+PHjjuXTTz81O5LH/fjjj+rSpYvq1KmjjRs36sCBA/rTn/6kBg0amB3No1588UUtXrxYf/nLX3Tw4EG9+OKLmjt3rv785z+bHc3tTp8+rfj4eC1atOiS2+fOnauFCxdqyZIl2rVrlwIDA5WQkKCzZ8/WcFL3+rVxnzlzRnv37tWUKVO0d+9erV69WocOHVL//v1NSOo+v/Xv+uuvv1bXrl0VExOjjz76SP/zP/+jKVOmyN/fv4aTXoY7HsaJ6mvQoIHx17/+1ewYNeLUqVNGq1atjIyMDOOuu+4yxowZY3Ykj5o2bZoRHx9vdowaN3HiRKNr165mx6hxffv2NUaMGOG0buDAgUZiYqJJiWqGJGPNmjWO91VVVUZ4eLjxX//1X451J0+eNGw2m/G3v/3NhISe8e/jvpTdu3cbkoxvvvmmZkJ52KXGPGTIEOPhhx82J9AV4MqOySorK7Vq1SqdPn36unm8RXJysvr27atevXqZHaXGHD58WJGRkWrevLkSExNrzaVdT3r//ffVsWNHPfjgg2rcuLFuvfVWLVu2zOxYHnfnnXdq27Zt+uc//ylJ2rdvnz799FP16dPH5GQ168iRIyooKHD6cx4cHKxOnTopKyvLxGQ1r6SkRF5eXqY/g9FTqqqqtH79et18881KSEhQ48aN1alTp0ve6jILZcckeXl5qlevnmw2m5588kmtWbNGsbGxZsfyuFWrVmnv3r1KS0szO0qN6dSpk1auXKlNmzZp8eLFOnLkiH73u9/p1KlTZkfzqP/93//V4sWL1apVK23evFmjRo3S008/rddff93saB717LPP6qGHHlJMTIzq1KmjW2+9VSkpKUpMTDQ7Wo0qKCiQpIt+yT4sLMyx7Xpw9uxZTZw4UUOHDrXsw0GLiopUVlamOXPm6N5779WWLVs0YMAADRw4UJmZmWbHk2SRx0Vci2655Rbl5uaqpKRE7777rpKSkpSZmWnpwpOfn68xY8YoIyOj9tzHrQG//Bt9u3bt1KlTJzVt2lRvv/22Ro4caWIyz6qqqlLHjh01e/ZsSdKtt96qL774QkuWLFFSUpLJ6Tzn7bff1ltvvaX09HS1adNGubm5SklJUWRkpKXHjYtVVFRo8ODBMgxDixcvNjuOx1RVVUmS7r//fo0dO1aS1L59e+3cuVNLlizRXXfdZWY8SVzZMY2fn59atmypDh06KC0tTfHx8VqwYIHZsTwqJydHRUVFuu222+Tr6ytfX19lZmZq4cKF8vX1VWVlpdkRa0RISIhuvvlmffXVV2ZH8aiIiIiLynvr1q0tfwtv/Pjxjqs7cXFxGjZsmMaOHXtdXc2UpPDwcElSYWGh0/rCwkLHNiu7UHS++eYbZWRkWPaqjiTdcMMN8vX1rdV/3ik7tURVVZXKy8vNjuFRPXv2VF5ennJzcx1Lx44dlZiYqNzcXPn4+JgdsUaUlZXp66+/VkREhNlRPKpLly46dOiQ07p//vOfatq0qUmJasaZM2fk7e38n1YfHx/H336vF82aNVN4eLi2bdvmWFdaWqpdu3ZZfn7ihaJz+PBhbd26VY0aNTI7kkf5+fnp9ttvr9V/3rmNZYJJkyapT58+io6O1qlTp5Senq6PPvpImzdvNjuaR9WvX19t27Z1WhcYGKhGjRpdtN5Kxo0bp379+qlp06Y6duyYpk2bJh8fHw0dOtTsaB41duxY3XnnnZo9e7YGDx6s3bt369VXX9Wrr75qdjSP6tevn1544QVFR0erTZs2+vzzz/Xyyy9rxIgRZkdzu7KyMqcrlEeOHFFubq4aNmyo6OhopaSk6Pnnn1erVq3UrFkzTZkyRZGRkfrDH/5gXmg3+LVxR0RE6IEHHtDevXu1bt06VVZWOuYoNWzYUH5+fmbFrpbf+nc9fvx4DRkyRN26ddPdd9+tTZs26YMPPtBHH31kXuhfMvvrYNejESNGGE2bNjX8/PyM0NBQo2fPnsaWLVvMjmWK6+Gr50OGDDEiIiIMPz8/48YbbzSGDBlifPXVV2bHqhEffPCB0bZtW8NmsxkxMTHGq6++anYkjystLTXGjBljREdHG/7+/kbz5s2N5557zigvLzc7mttt377dkHTRkpSUZBjGz18/nzJlihEWFmbYbDajZ8+exqFDh8wN7Qa/Nu4jR45ccpskY/v27WZHd9lv/bs2DMNYvny50bJlS8Pf39+Ij4831q5da17gf+NlGBb8WU8AAID/w5wdAABgaZQdAABgaZQdAABgaZQdAABgaZQdAABgaZQdAABgaZQdAABgaZQdAABgaZQdANeEm266SfPnz3e89/Ly0tq1a6t1zJUrVyokJKRaxwBQ+/FsLADXpOPHj6tBgwZmxwBwDaDsALgmhYeHmx1B0s9PuK5Tp47ZMQD8Cm5jAagxVVVVmjt3rlq2bCmbzabo6Gi98MIL6tGjh0aPHu20b3Fxsfz8/LRt27ZLHuuXt7H+9a9/ycvLS6tXr9bdd9+tunXrKj4+XllZWU6fWblypaKjo1W3bl0NGDBAP/zww0XHfe+993TbbbfJ399fzZs314wZM3T+/Hmn8y5evFj9+/dXYGCgXnjhBf34449KTExUaGioAgIC1KpVK61YsaKa/7QAuAtlB0CNmTRpkubMmaMpU6bowIEDSk9PV1hYmB577DGlp6ervLzcse+bb76pG2+8UT169Lji4z/33HMaN26ccnNzdfPNN2vo0KGOorJr1y6NHDlSo0ePVm5uru6++249//zzTp//5JNPNHz4cI0ZM0YHDhzQ0qVLtXLlSr3wwgtO+02fPl0DBgxQXl6eRowY4RjPxo0bdfDgQS1evFg33HBDNf5JAXArsx+7DuD6UFpaathsNmPZsmUXbfvpp5+MBg0aGH//+98d69q1a2dMnz7d8b5p06bGvHnzHO8lGWvWrDEMwzCOHDliSDL++te/Orbv37/fkGQcPHjQMAzDGDp0qHHfffc5nXfIkCFGcHCw433Pnj2N2bNnO+3zxhtvGBEREU7nTUlJcdqnX79+xqOPPvob/wQAmIUrOwBqxMGDB1VeXq6ePXtetM3f31/Dhg3Ta6+9Jknau3evvvjiCz3yyCNXdY527do5XkdEREiSioqKHOfv1KmT0/52u93p/b59+zRz5kzVq1fPsTz++OM6fvy4zpw549ivY8eOTp8bNWqUVq1apfbt22vChAnauXPnVeUG4FlMUAZQIwICAn51+2OPPab27dvr22+/1YoVK9SjRw81bdr0qs7xy4nCXl5ekn6eJ3SlysrKNGPGDA0cOPCibf7+/o7XgYGBTtv69Omjb775Rhs2bFBGRoZ69uyp5ORkvfTSS1eVH4BncGUHQI1o1aqVAgICLjvhOC4uTh07dtSyZcuUnp6uESNGuPX8rVu31q5du5zWZWdnO72/7bbbdOjQIbVs2fKixdv71/9zGRoaqqSkJL355puaP3++Xn31VbfmB+A6ruwAqBH+/v6aOHGiJkyYID8/P3Xp0kXFxcXav3+/Ro4cKennqzujR49WYGCgBgwY4NbzP/300+rSpYteeukl3X///dq8ebM2bdrktM/UqVP1+9//XtHR0XrggQfk7e2tffv26YsvvrhoMvO/f65Dhw5q06aNysvLtW7dOrVu3dqt+QG4jis7AGrMlClT9Mwzz2jq1Klq3bq1hgwZ4phTI0lDhw6Vr6+vhg4d6nTbyB06d+6sZcuWacGCBYqPj9eWLVs0efJkp30SEhK0bt06bdmyRbfffrs6d+6sefPm/ebtND8/P02aNEnt2rVTt27d5OPjo1WrVrk1PwDXeRmGYZgdAgCkn38vp0WLFtqzZ49uu+02s+MAsAjKDgDTVVRU6IcfftC4ceN05MgR7dixw+xIACyE21gATLdjxw5FRERoz549WrJkidlxAFgMV3YAAIClcWUHAABYGmUHAABYGmUHAABYGmUHAABYGmUHAABYGmUHAABYGmUHAABYGmUHAABY2v8DJkzS7x6XHj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65" name="Picture 5" descr="C:\Users\DELL\Desktop\Mod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990600"/>
            <a:ext cx="4648200" cy="2241096"/>
          </a:xfrm>
          <a:prstGeom prst="rect">
            <a:avLst/>
          </a:prstGeom>
          <a:noFill/>
        </p:spPr>
      </p:pic>
      <p:pic>
        <p:nvPicPr>
          <p:cNvPr id="15366" name="Picture 6" descr="C:\Users\DELL\Desktop\Transmiss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3657600"/>
            <a:ext cx="3067050" cy="23201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648200" cy="4525963"/>
          </a:xfrm>
        </p:spPr>
        <p:txBody>
          <a:bodyPr>
            <a:normAutofit/>
          </a:bodyPr>
          <a:lstStyle/>
          <a:p>
            <a:endParaRPr lang="en-US" sz="1300" dirty="0" smtClean="0"/>
          </a:p>
          <a:p>
            <a:endParaRPr lang="en-US" sz="1300" dirty="0" smtClean="0"/>
          </a:p>
          <a:p>
            <a:r>
              <a:rPr lang="en-US" sz="1300" dirty="0" smtClean="0"/>
              <a:t>There are 8 unique Values in Cylinders and when plotted  with CO2 Emissions, the emission quantity is increasing with increase in the number of cylinders. </a:t>
            </a:r>
          </a:p>
          <a:p>
            <a:endParaRPr lang="en-US" sz="1300" dirty="0" smtClean="0"/>
          </a:p>
          <a:p>
            <a:endParaRPr lang="en-US" sz="1300" dirty="0" smtClean="0"/>
          </a:p>
          <a:p>
            <a:endParaRPr lang="en-US" sz="1300" dirty="0" smtClean="0"/>
          </a:p>
          <a:p>
            <a:endParaRPr lang="en-US" sz="1300" dirty="0" smtClean="0"/>
          </a:p>
          <a:p>
            <a:endParaRPr lang="en-US" sz="1300" dirty="0" smtClean="0"/>
          </a:p>
          <a:p>
            <a:endParaRPr lang="en-US" sz="1300" dirty="0" smtClean="0"/>
          </a:p>
          <a:p>
            <a:endParaRPr lang="en-US" sz="1300" dirty="0" smtClean="0"/>
          </a:p>
          <a:p>
            <a:r>
              <a:rPr lang="en-US" sz="1300" dirty="0" smtClean="0"/>
              <a:t>There are 5 unique Fuel Types and when plotted with CO2 emission, the emissions are varying for each Fuel Type.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</a:t>
            </a:r>
            <a:r>
              <a:rPr lang="en-US" sz="2800" dirty="0" smtClean="0"/>
              <a:t>Cont.</a:t>
            </a:r>
            <a:endParaRPr lang="en-US" sz="2800" dirty="0"/>
          </a:p>
        </p:txBody>
      </p:sp>
      <p:pic>
        <p:nvPicPr>
          <p:cNvPr id="32770" name="Picture 2" descr="C:\Users\DELL\Desktop\cylinder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1142999"/>
            <a:ext cx="3352800" cy="2536262"/>
          </a:xfrm>
          <a:prstGeom prst="rect">
            <a:avLst/>
          </a:prstGeom>
          <a:noFill/>
        </p:spPr>
      </p:pic>
      <p:pic>
        <p:nvPicPr>
          <p:cNvPr id="32771" name="Picture 3" descr="C:\Users\DELL\Desktop\Fuel Typ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3733800"/>
            <a:ext cx="3314073" cy="25130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3733800" cy="4525963"/>
          </a:xfrm>
        </p:spPr>
        <p:txBody>
          <a:bodyPr>
            <a:normAutofit/>
          </a:bodyPr>
          <a:lstStyle/>
          <a:p>
            <a:r>
              <a:rPr lang="en-US" sz="1300" dirty="0" smtClean="0"/>
              <a:t>Heat Map with Correlation shows that correlation of the Numerical Features with respect to The Target Variable. </a:t>
            </a:r>
          </a:p>
          <a:p>
            <a:r>
              <a:rPr lang="en-US" sz="1300" dirty="0" smtClean="0"/>
              <a:t>Fuel Consumption in City, Fuel Consumption in  Highway, Fuel Consumption Combined City and Highway, Fuel Consumption Both (MPG) are highly correlating with each other.</a:t>
            </a:r>
          </a:p>
          <a:p>
            <a:r>
              <a:rPr lang="en-US" sz="1300" dirty="0" smtClean="0"/>
              <a:t>Engine Size and No. of Cylinders are Highly correlating with each other.</a:t>
            </a:r>
          </a:p>
          <a:p>
            <a:endParaRPr lang="en-US" sz="1300" dirty="0" smtClean="0"/>
          </a:p>
          <a:p>
            <a:r>
              <a:rPr lang="en-US" sz="1300" dirty="0" smtClean="0"/>
              <a:t>(Fuel Consumption (MPG) is inversely proportional to the Target Variable. If the Fuel Consumption (MPG) increases then the Quantity of Emission decreases.)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</a:t>
            </a:r>
            <a:r>
              <a:rPr lang="en-US" sz="2800" dirty="0" smtClean="0"/>
              <a:t>Cont.</a:t>
            </a:r>
            <a:endParaRPr lang="en-US" sz="2800" dirty="0"/>
          </a:p>
        </p:txBody>
      </p:sp>
      <p:pic>
        <p:nvPicPr>
          <p:cNvPr id="33794" name="Picture 2" descr="C:\Users\DELL\Desktop\pai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447800"/>
            <a:ext cx="4648013" cy="40687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300" dirty="0" err="1" smtClean="0"/>
              <a:t>Anova</a:t>
            </a:r>
            <a:r>
              <a:rPr lang="en-US" sz="1300" dirty="0" smtClean="0"/>
              <a:t> test is performed to check if Categorical Features are Important for model building.</a:t>
            </a:r>
          </a:p>
          <a:p>
            <a:r>
              <a:rPr lang="en-US" sz="1300" dirty="0" err="1" smtClean="0"/>
              <a:t>Anova</a:t>
            </a:r>
            <a:r>
              <a:rPr lang="en-US" sz="1300" dirty="0" smtClean="0"/>
              <a:t> test basically compares the means of more than 2 Columns and based on the output result we select if we consider the feature or not on the basis of Hypothesis Testing.</a:t>
            </a:r>
          </a:p>
          <a:p>
            <a:pPr algn="just">
              <a:buNone/>
            </a:pPr>
            <a:r>
              <a:rPr lang="en-US" sz="1300" dirty="0" smtClean="0"/>
              <a:t>                                Ho= Null Hypothesis= Means are the same</a:t>
            </a:r>
          </a:p>
          <a:p>
            <a:pPr algn="just">
              <a:buNone/>
            </a:pPr>
            <a:r>
              <a:rPr lang="en-US" sz="1300" dirty="0" smtClean="0"/>
              <a:t>                 H1= Means of at least one column is different in all the columns.</a:t>
            </a:r>
          </a:p>
          <a:p>
            <a:pPr algn="just"/>
            <a:r>
              <a:rPr lang="en-US" sz="1300" dirty="0" smtClean="0"/>
              <a:t>If P-Value is less than 0.05 in the Output Result then we accept Alternate Hypothesis and consider that Variable as an important Variable for Model Building.</a:t>
            </a:r>
          </a:p>
          <a:p>
            <a:pPr algn="just"/>
            <a:endParaRPr lang="en-US" sz="1300" dirty="0" smtClean="0"/>
          </a:p>
          <a:p>
            <a:pPr algn="just"/>
            <a:endParaRPr lang="en-US" sz="1300" dirty="0" smtClean="0"/>
          </a:p>
          <a:p>
            <a:pPr algn="just"/>
            <a:endParaRPr lang="en-US" sz="1300" dirty="0" smtClean="0"/>
          </a:p>
          <a:p>
            <a:pPr algn="just"/>
            <a:endParaRPr lang="en-US" sz="1300" dirty="0" smtClean="0"/>
          </a:p>
          <a:p>
            <a:pPr algn="just"/>
            <a:endParaRPr lang="en-US" sz="1300" dirty="0" smtClean="0"/>
          </a:p>
          <a:p>
            <a:pPr algn="just"/>
            <a:endParaRPr lang="en-US" sz="1300" dirty="0" smtClean="0"/>
          </a:p>
          <a:p>
            <a:pPr algn="just"/>
            <a:endParaRPr lang="en-US" sz="1300" dirty="0" smtClean="0"/>
          </a:p>
          <a:p>
            <a:pPr algn="just"/>
            <a:endParaRPr lang="en-US" sz="1300" dirty="0" smtClean="0"/>
          </a:p>
          <a:p>
            <a:pPr algn="just"/>
            <a:endParaRPr lang="en-US" sz="1300" dirty="0" smtClean="0"/>
          </a:p>
          <a:p>
            <a:pPr algn="just"/>
            <a:r>
              <a:rPr lang="en-US" sz="1300" dirty="0" smtClean="0"/>
              <a:t>The P-Values for the three Features are less than 0.05 so we are considering Make, Vehicle Class, Fuel Type and Transmission  for Model Building.</a:t>
            </a:r>
          </a:p>
          <a:p>
            <a:pPr algn="just">
              <a:buNone/>
            </a:pPr>
            <a:endParaRPr lang="en-US" sz="1300" dirty="0" smtClean="0"/>
          </a:p>
          <a:p>
            <a:pPr algn="just">
              <a:buNone/>
            </a:pPr>
            <a:endParaRPr lang="en-US" sz="1300" dirty="0" smtClean="0"/>
          </a:p>
          <a:p>
            <a:pPr>
              <a:buNone/>
            </a:pPr>
            <a:endParaRPr lang="en-US" sz="1300" dirty="0" smtClean="0"/>
          </a:p>
          <a:p>
            <a:pPr>
              <a:buNone/>
            </a:pPr>
            <a:endParaRPr lang="en-US" sz="1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pic>
        <p:nvPicPr>
          <p:cNvPr id="34818" name="Picture 2" descr="C:\Users\DELL\Desktop\Screenshot (128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599" y="3276600"/>
            <a:ext cx="5715001" cy="457200"/>
          </a:xfrm>
          <a:prstGeom prst="rect">
            <a:avLst/>
          </a:prstGeom>
          <a:noFill/>
        </p:spPr>
      </p:pic>
      <p:pic>
        <p:nvPicPr>
          <p:cNvPr id="34819" name="Picture 3" descr="C:\Users\DELL\Desktop\Screenshot (129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5413" y="3868738"/>
            <a:ext cx="5716587" cy="419100"/>
          </a:xfrm>
          <a:prstGeom prst="rect">
            <a:avLst/>
          </a:prstGeom>
          <a:noFill/>
        </p:spPr>
      </p:pic>
      <p:pic>
        <p:nvPicPr>
          <p:cNvPr id="34820" name="Picture 4" descr="C:\Users\DELL\Desktop\Screenshot (130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4419600"/>
            <a:ext cx="5791200" cy="438150"/>
          </a:xfrm>
          <a:prstGeom prst="rect">
            <a:avLst/>
          </a:prstGeom>
          <a:noFill/>
        </p:spPr>
      </p:pic>
      <p:pic>
        <p:nvPicPr>
          <p:cNvPr id="34821" name="Picture 5" descr="C:\Users\DELL\Pictures\Screenshots\Screenshot (129)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71600" y="4953000"/>
            <a:ext cx="5715000" cy="390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458200" cy="4525963"/>
          </a:xfrm>
        </p:spPr>
        <p:txBody>
          <a:bodyPr>
            <a:normAutofit/>
          </a:bodyPr>
          <a:lstStyle/>
          <a:p>
            <a:r>
              <a:rPr lang="en-US" sz="1300" dirty="0" smtClean="0"/>
              <a:t>For Numerical Features OLS Regression method is used to see if the features are Important for the Model Building.</a:t>
            </a:r>
          </a:p>
          <a:p>
            <a:r>
              <a:rPr lang="en-US" sz="1300" dirty="0" smtClean="0"/>
              <a:t>Based on the result all the Numerical Features have P-Value of 0.05 so all the features are considered</a:t>
            </a:r>
          </a:p>
          <a:p>
            <a:r>
              <a:rPr lang="en-US" sz="1300" dirty="0" smtClean="0"/>
              <a:t>VIF is calculated to find the Multi-</a:t>
            </a:r>
            <a:r>
              <a:rPr lang="en-US" sz="1300" dirty="0" err="1" smtClean="0"/>
              <a:t>collinearity</a:t>
            </a:r>
            <a:r>
              <a:rPr lang="en-US" sz="1300" dirty="0" smtClean="0"/>
              <a:t> between Numerical Features.</a:t>
            </a:r>
          </a:p>
          <a:p>
            <a:r>
              <a:rPr lang="en-US" sz="1300" dirty="0" smtClean="0"/>
              <a:t>After eliminating features with Multi-</a:t>
            </a:r>
            <a:r>
              <a:rPr lang="en-US" sz="1300" dirty="0" err="1" smtClean="0"/>
              <a:t>collinearity</a:t>
            </a:r>
            <a:r>
              <a:rPr lang="en-US" sz="1300" dirty="0" smtClean="0"/>
              <a:t> we are left with 2 numerical features that will be used for Model Building.</a:t>
            </a:r>
          </a:p>
          <a:p>
            <a:endParaRPr lang="en-US" sz="1300" dirty="0" smtClean="0"/>
          </a:p>
          <a:p>
            <a:r>
              <a:rPr lang="en-US" sz="1300" b="1" dirty="0" smtClean="0"/>
              <a:t>Features used for Model Building :- Vehicle Class, Cylinders, Transmission, Fuel Type,  Fuel (MPG)</a:t>
            </a:r>
          </a:p>
          <a:p>
            <a:endParaRPr lang="en-US" sz="13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 </a:t>
            </a:r>
            <a:r>
              <a:rPr lang="en-US" sz="2800" dirty="0" smtClean="0"/>
              <a:t>Cont.</a:t>
            </a:r>
            <a:endParaRPr lang="en-US" dirty="0"/>
          </a:p>
        </p:txBody>
      </p:sp>
      <p:pic>
        <p:nvPicPr>
          <p:cNvPr id="35842" name="Picture 2" descr="C:\Users\DELL\Pictures\Screenshots\Screenshot (130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86200"/>
            <a:ext cx="4554812" cy="2590800"/>
          </a:xfrm>
          <a:prstGeom prst="rect">
            <a:avLst/>
          </a:prstGeom>
          <a:noFill/>
        </p:spPr>
      </p:pic>
      <p:pic>
        <p:nvPicPr>
          <p:cNvPr id="35843" name="Picture 3" descr="C:\Users\DELL\Pictures\Screenshots\Screenshot (13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3886200"/>
            <a:ext cx="1962150" cy="2514600"/>
          </a:xfrm>
          <a:prstGeom prst="rect">
            <a:avLst/>
          </a:prstGeom>
          <a:noFill/>
        </p:spPr>
      </p:pic>
      <p:pic>
        <p:nvPicPr>
          <p:cNvPr id="35844" name="Picture 4" descr="C:\Users\DELL\Pictures\Screenshots\Screenshot (132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0" y="3886200"/>
            <a:ext cx="1552575" cy="885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294</TotalTime>
  <Words>1017</Words>
  <Application>Microsoft Office PowerPoint</Application>
  <PresentationFormat>On-screen Show (4:3)</PresentationFormat>
  <Paragraphs>127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 Emissions</vt:lpstr>
      <vt:lpstr>Content</vt:lpstr>
      <vt:lpstr>Objective and Features Provided</vt:lpstr>
      <vt:lpstr>Introduction to Dataset</vt:lpstr>
      <vt:lpstr>EDA</vt:lpstr>
      <vt:lpstr>EDA Cont.</vt:lpstr>
      <vt:lpstr>EDA Cont.</vt:lpstr>
      <vt:lpstr>Feature engineering</vt:lpstr>
      <vt:lpstr>Feature Engineering Cont.</vt:lpstr>
      <vt:lpstr>Model Building</vt:lpstr>
      <vt:lpstr>Results</vt:lpstr>
      <vt:lpstr>Deployment</vt:lpstr>
      <vt:lpstr>Streamlit App</vt:lpstr>
      <vt:lpstr>Streamlit App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CO2 Emissions</dc:title>
  <dc:creator>DELL</dc:creator>
  <cp:lastModifiedBy>DELL</cp:lastModifiedBy>
  <cp:revision>31</cp:revision>
  <dcterms:created xsi:type="dcterms:W3CDTF">2006-08-16T00:00:00Z</dcterms:created>
  <dcterms:modified xsi:type="dcterms:W3CDTF">2023-11-26T14:03:02Z</dcterms:modified>
</cp:coreProperties>
</file>